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73" r:id="rId2"/>
    <p:sldId id="274" r:id="rId3"/>
    <p:sldId id="257" r:id="rId4"/>
    <p:sldId id="258" r:id="rId5"/>
    <p:sldId id="260" r:id="rId6"/>
    <p:sldId id="271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3907A2-6D53-40C1-B072-66D31745AA1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89BFC3-8263-4D7B-ABA2-2F8B65F70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B7D1-73A9-48A9-94DF-4054DBF936D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EEE6-DE1A-4AF9-AF80-FBFE3B975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D00D-B64A-44C0-9FAA-CB660B4753F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E959-2D56-4532-A825-9F2BF9C3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CEC0-AE9B-4369-9A03-3C230640FF3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3562-C5D9-4338-901F-EFA33CBAA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9155-3D66-4879-91B4-B175B050FCB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773A-111B-41D4-B154-6ACD41205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6DAC-D5B0-4D05-916D-1A140E6156A1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B62A-EAED-4050-9AE4-D4FD35566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6494-2E6B-4BB0-B791-88FFE35EA9DD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2A4B-6D95-4757-83F0-6374E11AC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469C-EF18-40DB-9CFF-A228727A162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9DBAC-BF48-43B2-A007-0698F928B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8F1A-F381-4185-8EB2-D9EC1F85802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E797-2FE9-4E70-82A8-80D49C6A2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21A1-4A59-4BE4-BEFD-0C410FA160C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E9C1-621A-4501-B154-72B07B82D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00C2-0C0B-423A-B6DC-981B3C10887B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5EB1-4B57-49D0-839E-1DB4CEDB6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1566-74A9-43E9-B8F3-1637AC334D3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438B-7D2F-4162-A3DB-6A484A788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8DCA80-601D-4C4D-95F0-C138977F2CE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282E7-B895-4FBB-8D68-A2619CF73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5" r:id="rId4"/>
    <p:sldLayoutId id="2147483939" r:id="rId5"/>
    <p:sldLayoutId id="2147483934" r:id="rId6"/>
    <p:sldLayoutId id="2147483940" r:id="rId7"/>
    <p:sldLayoutId id="2147483941" r:id="rId8"/>
    <p:sldLayoutId id="2147483942" r:id="rId9"/>
    <p:sldLayoutId id="2147483933" r:id="rId10"/>
    <p:sldLayoutId id="21474839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43;&#1091;&#1079;&#1072;&#1083;&#1080;&#1103;%20&#1072;&#1095;&#1099;&#1082;%20&#1076;&#1241;&#1088;&#1077;&#1089;\VN550356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audio" Target="file:///F:\&#1043;&#1091;&#1079;&#1072;&#1083;&#1080;&#1103;%20&#1072;&#1095;&#1099;&#1082;%20&#1076;&#1241;&#1088;&#1077;&#1089;\VN550376.WMA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43;&#1091;&#1079;&#1072;&#1083;&#1080;&#1103;%20&#1072;&#1095;&#1099;&#1082;%20&#1076;&#1241;&#1088;&#1077;&#1089;\VN550355.WMA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http://www.pedsovet.su/_ld/291/27966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6875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57250" y="5786438"/>
          <a:ext cx="1358900" cy="685800"/>
        </p:xfrm>
        <a:graphic>
          <a:graphicData uri="http://schemas.openxmlformats.org/presentationml/2006/ole">
            <p:oleObj spid="_x0000_s2051" name="Объект упаковщика для оболочки" showAsIcon="1" r:id="rId5" imgW="1359360" imgH="685800" progId="Package">
              <p:embed/>
            </p:oleObj>
          </a:graphicData>
        </a:graphic>
      </p:graphicFrame>
      <p:pic>
        <p:nvPicPr>
          <p:cNvPr id="7" name="VN550356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28750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t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tt-RU">
              <a:ea typeface="Calibri" pitchFamily="34" charset="0"/>
              <a:cs typeface="Arial" charset="0"/>
            </a:endParaRPr>
          </a:p>
        </p:txBody>
      </p:sp>
      <p:sp>
        <p:nvSpPr>
          <p:cNvPr id="2055" name="Прямоугольник 8"/>
          <p:cNvSpPr>
            <a:spLocks noChangeArrowheads="1"/>
          </p:cNvSpPr>
          <p:nvPr/>
        </p:nvSpPr>
        <p:spPr bwMode="auto">
          <a:xfrm>
            <a:off x="3914775" y="3244850"/>
            <a:ext cx="3514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3600">
                <a:latin typeface="Times New Roman" pitchFamily="18" charset="0"/>
                <a:cs typeface="Times New Roman" pitchFamily="18" charset="0"/>
              </a:rPr>
              <a:t>Хәерле көн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113"/>
            <a:ext cx="4572000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Кая ?        Алабуга</a:t>
            </a:r>
            <a:r>
              <a:rPr lang="tt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га</a:t>
            </a: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       </a:t>
            </a:r>
          </a:p>
          <a:p>
            <a:pPr>
              <a:lnSpc>
                <a:spcPct val="2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Кайда ?    Алабуга</a:t>
            </a:r>
            <a:r>
              <a:rPr lang="tt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да</a:t>
            </a: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     </a:t>
            </a:r>
          </a:p>
          <a:p>
            <a:pPr>
              <a:lnSpc>
                <a:spcPct val="2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Кайдан?   Алабуга</a:t>
            </a:r>
            <a:r>
              <a:rPr lang="tt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дан</a:t>
            </a:r>
            <a:endParaRPr lang="tt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http://www.citysmile.org/uploads/posts/2012-04/CitySmile.ORG_oboi_s_prekrasnymi_ugolkami_prirody_184_1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" descr="http://gloubiweb.free.fr/gifsA7/nature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0719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http://gloubiweb.free.fr/gifsA7/nature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857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http://gloubiweb.free.fr/gifsA7/nature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429000"/>
            <a:ext cx="1643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http://gloubiweb.free.fr/gifsA7/nature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3857625"/>
            <a:ext cx="1928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http://stat20.privet.ru/lr/0b259138cf98ed4ad99ec601b15bd76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2931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85750" y="5929313"/>
          <a:ext cx="1358900" cy="685800"/>
        </p:xfrm>
        <a:graphic>
          <a:graphicData uri="http://schemas.openxmlformats.org/presentationml/2006/ole">
            <p:oleObj spid="_x0000_s23553" name="Объект упаковщика для оболочки" showAsIcon="1" r:id="rId7" imgW="1359360" imgH="685800" progId="Package">
              <p:embed/>
            </p:oleObj>
          </a:graphicData>
        </a:graphic>
      </p:graphicFrame>
      <p:pic>
        <p:nvPicPr>
          <p:cNvPr id="10" name="VN550376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7250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Прямоугольник 10"/>
          <p:cNvSpPr>
            <a:spLocks noChangeArrowheads="1"/>
          </p:cNvSpPr>
          <p:nvPr/>
        </p:nvSpPr>
        <p:spPr bwMode="auto">
          <a:xfrm>
            <a:off x="4714875" y="1357313"/>
            <a:ext cx="3143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Җил исә, исә-исә,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Агачларны селкетә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Җил тына-тына, тына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Ә агачлар үсә дә үсә,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Үсә дә үсә.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0" name="Picture 4" descr="http://im7-tub-ru.yandex.net/i?id=147683511-3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3857625"/>
            <a:ext cx="12334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9700">
            <a:off x="642938" y="642938"/>
            <a:ext cx="3246437" cy="240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643313"/>
            <a:ext cx="2214562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5" name="Picture 1"/>
          <p:cNvPicPr>
            <a:picLocks noChangeAspect="1" noChangeArrowheads="1"/>
          </p:cNvPicPr>
          <p:nvPr/>
        </p:nvPicPr>
        <p:blipFill>
          <a:blip r:embed="rId4"/>
          <a:srcRect l="5492" r="17459" b="9435"/>
          <a:stretch>
            <a:fillRect/>
          </a:stretch>
        </p:blipFill>
        <p:spPr bwMode="auto">
          <a:xfrm>
            <a:off x="500063" y="3643313"/>
            <a:ext cx="2286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643313"/>
            <a:ext cx="242887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1"/>
          <p:cNvPicPr>
            <a:picLocks noChangeAspect="1" noChangeArrowheads="1"/>
          </p:cNvPicPr>
          <p:nvPr/>
        </p:nvPicPr>
        <p:blipFill>
          <a:blip r:embed="rId6"/>
          <a:srcRect b="14966"/>
          <a:stretch>
            <a:fillRect/>
          </a:stretch>
        </p:blipFill>
        <p:spPr bwMode="auto">
          <a:xfrm rot="463715">
            <a:off x="5145088" y="704850"/>
            <a:ext cx="3205162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143125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tt-RU" sz="2400" b="1">
              <a:latin typeface="Franklin Gothic Book" pitchFamily="34" charset="0"/>
            </a:endParaRPr>
          </a:p>
          <a:p>
            <a:pPr algn="ctr"/>
            <a:r>
              <a:rPr lang="tt-RU" sz="2400" b="1">
                <a:latin typeface="Franklin Gothic Book" pitchFamily="34" charset="0"/>
              </a:rPr>
              <a:t>Өй эше: </a:t>
            </a:r>
            <a:r>
              <a:rPr lang="tt-RU" sz="2400">
                <a:solidFill>
                  <a:srgbClr val="444444"/>
                </a:solidFill>
                <a:ea typeface="Times New Roman" pitchFamily="18" charset="0"/>
                <a:cs typeface="Arial" charset="0"/>
              </a:rPr>
              <a:t>39 нчы бит, 10 нчы күнегү.</a:t>
            </a:r>
            <a:endParaRPr lang="ru-RU" sz="2400">
              <a:cs typeface="Arial" charset="0"/>
            </a:endParaRPr>
          </a:p>
          <a:p>
            <a:pPr algn="ctr" eaLnBrk="0" hangingPunct="0"/>
            <a:r>
              <a:rPr lang="tt-RU" sz="2400">
                <a:solidFill>
                  <a:srgbClr val="444444"/>
                </a:solidFill>
                <a:cs typeface="Times New Roman" pitchFamily="18" charset="0"/>
              </a:rPr>
              <a:t>“Минем шәһәрем ” темасына хикәя языгыз. </a:t>
            </a:r>
            <a:endParaRPr lang="ru-RU" sz="2400">
              <a:cs typeface="Arial" charset="0"/>
            </a:endParaRPr>
          </a:p>
          <a:p>
            <a:pPr algn="ctr" eaLnBrk="0" hangingPunct="0"/>
            <a:endParaRPr lang="ru-RU">
              <a:cs typeface="Arial" charset="0"/>
            </a:endParaRPr>
          </a:p>
        </p:txBody>
      </p:sp>
      <p:pic>
        <p:nvPicPr>
          <p:cNvPr id="29698" name="Picture 3" descr="http://daali.altervista.org/ga_lib001.gif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2857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tt-RU" sz="14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tt-RU" sz="28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tt-RU" sz="2800" b="1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tt-RU" sz="2800" b="1">
                <a:solidFill>
                  <a:srgbClr val="444444"/>
                </a:solidFill>
                <a:ea typeface="Times New Roman" pitchFamily="18" charset="0"/>
                <a:cs typeface="Arial" charset="0"/>
              </a:rPr>
              <a:t>Игътибарыгыз өчен рәхмәт .</a:t>
            </a:r>
            <a:endParaRPr lang="tt-RU" sz="2800"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6" descr="http://www.animated-gifs.eu/christmas-bells/00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88038">
            <a:off x="866775" y="942975"/>
            <a:ext cx="234473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63"/>
            <a:ext cx="4038600" cy="56261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b="1" spc="-100" dirty="0" smtClean="0">
                <a:latin typeface="+mj-lt"/>
                <a:cs typeface="Times New Roman" pitchFamily="18" charset="0"/>
              </a:rPr>
              <a:t>А1.Найди </a:t>
            </a:r>
            <a:r>
              <a:rPr lang="tt-RU" sz="1400" b="1" spc="-100" dirty="0">
                <a:latin typeface="+mj-lt"/>
                <a:cs typeface="Times New Roman" pitchFamily="18" charset="0"/>
              </a:rPr>
              <a:t>слово, которое произносится мягко.</a:t>
            </a:r>
            <a:endParaRPr lang="ru-RU" sz="1400" b="1" spc="-100" dirty="0">
              <a:latin typeface="+mj-lt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 1)  йорт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 2)  урам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3)  кат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4)  шәһәр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>
                <a:latin typeface="+mj-lt"/>
                <a:cs typeface="Times New Roman" pitchFamily="18" charset="0"/>
              </a:rPr>
              <a:t> </a:t>
            </a:r>
            <a:r>
              <a:rPr lang="tt-RU" sz="1400" b="1" spc="-100" dirty="0" smtClean="0">
                <a:latin typeface="+mj-lt"/>
                <a:cs typeface="Times New Roman" pitchFamily="18" charset="0"/>
              </a:rPr>
              <a:t>А2.Найди </a:t>
            </a:r>
            <a:r>
              <a:rPr lang="ru-RU" sz="1400" b="1" spc="-100" dirty="0">
                <a:latin typeface="+mj-lt"/>
                <a:cs typeface="Times New Roman" pitchFamily="18" charset="0"/>
              </a:rPr>
              <a:t>противоположное</a:t>
            </a:r>
            <a:r>
              <a:rPr lang="tt-RU" sz="1400" b="1" spc="-100" dirty="0">
                <a:latin typeface="+mj-lt"/>
                <a:cs typeface="Times New Roman" pitchFamily="18" charset="0"/>
              </a:rPr>
              <a:t> по значению </a:t>
            </a:r>
            <a:r>
              <a:rPr lang="ru-RU" sz="1400" b="1" spc="-100" dirty="0" smtClean="0">
                <a:latin typeface="+mj-lt"/>
                <a:cs typeface="Times New Roman" pitchFamily="18" charset="0"/>
              </a:rPr>
              <a:t>слово </a:t>
            </a:r>
            <a:r>
              <a:rPr lang="ru-RU" sz="1400" i="1" u="sng" spc="-100" dirty="0" smtClean="0">
                <a:latin typeface="+mj-lt"/>
                <a:cs typeface="Times New Roman" pitchFamily="18" charset="0"/>
              </a:rPr>
              <a:t>аз.</a:t>
            </a:r>
            <a:endParaRPr lang="ru-RU" sz="1400" i="1" u="sng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 </a:t>
            </a:r>
            <a:r>
              <a:rPr lang="tt-RU" sz="1400" spc="-100" dirty="0">
                <a:latin typeface="+mj-lt"/>
                <a:cs typeface="Times New Roman" pitchFamily="18" charset="0"/>
              </a:rPr>
              <a:t>1</a:t>
            </a:r>
            <a:r>
              <a:rPr lang="tt-RU" sz="1400" spc="-100" dirty="0" smtClean="0">
                <a:latin typeface="+mj-lt"/>
                <a:cs typeface="Times New Roman" pitchFamily="18" charset="0"/>
              </a:rPr>
              <a:t>)  </a:t>
            </a:r>
            <a:r>
              <a:rPr lang="tt-RU" sz="1400" spc="-100" dirty="0">
                <a:latin typeface="+mj-lt"/>
                <a:cs typeface="Times New Roman" pitchFamily="18" charset="0"/>
              </a:rPr>
              <a:t>киң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 </a:t>
            </a:r>
            <a:r>
              <a:rPr lang="tt-RU" sz="1400" spc="-100" dirty="0">
                <a:latin typeface="+mj-lt"/>
                <a:cs typeface="Times New Roman" pitchFamily="18" charset="0"/>
              </a:rPr>
              <a:t>2</a:t>
            </a:r>
            <a:r>
              <a:rPr lang="tt-RU" sz="1400" spc="-100" dirty="0" smtClean="0">
                <a:latin typeface="+mj-lt"/>
                <a:cs typeface="Times New Roman" pitchFamily="18" charset="0"/>
              </a:rPr>
              <a:t>)  күп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spc="-100" dirty="0" smtClean="0">
                <a:latin typeface="+mj-lt"/>
                <a:cs typeface="Times New Roman" pitchFamily="18" charset="0"/>
              </a:rPr>
              <a:t> </a:t>
            </a:r>
            <a:r>
              <a:rPr lang="ru-RU" sz="1400" spc="-100" dirty="0">
                <a:latin typeface="+mj-lt"/>
                <a:cs typeface="Times New Roman" pitchFamily="18" charset="0"/>
              </a:rPr>
              <a:t>3</a:t>
            </a:r>
            <a:r>
              <a:rPr lang="ru-RU" sz="1400" spc="-100" dirty="0" smtClean="0">
                <a:latin typeface="+mj-lt"/>
                <a:cs typeface="Times New Roman" pitchFamily="18" charset="0"/>
              </a:rPr>
              <a:t>)   </a:t>
            </a:r>
            <a:r>
              <a:rPr lang="ru-RU" sz="1400" spc="-100" dirty="0" err="1">
                <a:latin typeface="+mj-lt"/>
                <a:cs typeface="Times New Roman" pitchFamily="18" charset="0"/>
              </a:rPr>
              <a:t>биек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 </a:t>
            </a:r>
            <a:r>
              <a:rPr lang="tt-RU" sz="1400" spc="-100" dirty="0">
                <a:latin typeface="+mj-lt"/>
                <a:cs typeface="Times New Roman" pitchFamily="18" charset="0"/>
              </a:rPr>
              <a:t>4)  </a:t>
            </a:r>
            <a:r>
              <a:rPr lang="tt-RU" sz="1400" spc="-100" dirty="0" smtClean="0">
                <a:latin typeface="+mj-lt"/>
                <a:cs typeface="Times New Roman" pitchFamily="18" charset="0"/>
              </a:rPr>
              <a:t> </a:t>
            </a:r>
            <a:r>
              <a:rPr lang="tt-RU" sz="1400" spc="-100" dirty="0">
                <a:latin typeface="+mj-lt"/>
                <a:cs typeface="Times New Roman" pitchFamily="18" charset="0"/>
              </a:rPr>
              <a:t>кечкенә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b="1" spc="-100" dirty="0" smtClean="0">
                <a:latin typeface="+mj-lt"/>
                <a:cs typeface="Times New Roman" pitchFamily="18" charset="0"/>
              </a:rPr>
              <a:t>А3.Найди </a:t>
            </a:r>
            <a:r>
              <a:rPr lang="ru-RU" sz="1400" b="1" spc="-100" dirty="0">
                <a:latin typeface="+mj-lt"/>
                <a:cs typeface="Times New Roman" pitchFamily="18" charset="0"/>
              </a:rPr>
              <a:t>правильный</a:t>
            </a:r>
            <a:r>
              <a:rPr lang="tt-RU" sz="1400" b="1" spc="-100" dirty="0">
                <a:latin typeface="+mj-lt"/>
                <a:cs typeface="Times New Roman" pitchFamily="18" charset="0"/>
              </a:rPr>
              <a:t> </a:t>
            </a:r>
            <a:r>
              <a:rPr lang="tt-RU" sz="1400" b="1" spc="-100" dirty="0" smtClean="0">
                <a:latin typeface="+mj-lt"/>
                <a:cs typeface="Times New Roman" pitchFamily="18" charset="0"/>
              </a:rPr>
              <a:t>перевод  </a:t>
            </a:r>
            <a:r>
              <a:rPr lang="tt-RU" sz="1400" i="1" u="sng" spc="-100" dirty="0" smtClean="0">
                <a:latin typeface="+mj-lt"/>
                <a:cs typeface="Times New Roman" pitchFamily="18" charset="0"/>
              </a:rPr>
              <a:t>Детский мир</a:t>
            </a:r>
            <a:endParaRPr lang="ru-RU" sz="1400" i="1" u="sng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 </a:t>
            </a:r>
            <a:r>
              <a:rPr lang="tt-RU" sz="1400" spc="-100" dirty="0">
                <a:latin typeface="+mj-lt"/>
                <a:cs typeface="Times New Roman" pitchFamily="18" charset="0"/>
              </a:rPr>
              <a:t>1</a:t>
            </a:r>
            <a:r>
              <a:rPr lang="tt-RU" sz="1400" spc="-100" dirty="0" smtClean="0">
                <a:latin typeface="+mj-lt"/>
                <a:cs typeface="Times New Roman" pitchFamily="18" charset="0"/>
              </a:rPr>
              <a:t>)  балалар дөн</a:t>
            </a:r>
            <a:r>
              <a:rPr lang="ru-RU" sz="1400" spc="-100" dirty="0" err="1" smtClean="0">
                <a:latin typeface="+mj-lt"/>
                <a:cs typeface="Times New Roman" pitchFamily="18" charset="0"/>
              </a:rPr>
              <a:t>ь</a:t>
            </a:r>
            <a:r>
              <a:rPr lang="tt-RU" sz="1400" spc="-100" dirty="0" smtClean="0">
                <a:latin typeface="+mj-lt"/>
                <a:cs typeface="Times New Roman" pitchFamily="18" charset="0"/>
              </a:rPr>
              <a:t>ясы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 </a:t>
            </a:r>
            <a:r>
              <a:rPr lang="tt-RU" sz="1400" spc="-100" dirty="0">
                <a:latin typeface="+mj-lt"/>
                <a:cs typeface="Times New Roman" pitchFamily="18" charset="0"/>
              </a:rPr>
              <a:t>2)  </a:t>
            </a:r>
            <a:r>
              <a:rPr lang="tt-RU" sz="1400" spc="-100" dirty="0" smtClean="0">
                <a:latin typeface="+mj-lt"/>
                <a:cs typeface="Times New Roman" pitchFamily="18" charset="0"/>
              </a:rPr>
              <a:t> ашамлыклар кибете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 3</a:t>
            </a:r>
            <a:r>
              <a:rPr lang="tt-RU" sz="1400" spc="-100" dirty="0">
                <a:latin typeface="+mj-lt"/>
                <a:cs typeface="Times New Roman" pitchFamily="18" charset="0"/>
              </a:rPr>
              <a:t>) </a:t>
            </a:r>
            <a:r>
              <a:rPr lang="tt-RU" sz="1400" spc="-100" dirty="0" smtClean="0">
                <a:latin typeface="+mj-lt"/>
                <a:cs typeface="Times New Roman" pitchFamily="18" charset="0"/>
              </a:rPr>
              <a:t> кибет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 4)   киемнәр кибете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b="1" spc="-100" dirty="0">
                <a:latin typeface="+mj-lt"/>
                <a:cs typeface="Times New Roman" pitchFamily="18" charset="0"/>
              </a:rPr>
              <a:t> </a:t>
            </a:r>
            <a:r>
              <a:rPr lang="tt-RU" sz="1400" b="1" spc="-100" dirty="0" smtClean="0">
                <a:latin typeface="+mj-lt"/>
                <a:cs typeface="Times New Roman" pitchFamily="18" charset="0"/>
              </a:rPr>
              <a:t>А4.На </a:t>
            </a:r>
            <a:r>
              <a:rPr lang="tt-RU" sz="1400" b="1" spc="-100" dirty="0">
                <a:latin typeface="+mj-lt"/>
                <a:cs typeface="Times New Roman" pitchFamily="18" charset="0"/>
              </a:rPr>
              <a:t>какой вопрос отвечают эти </a:t>
            </a:r>
            <a:r>
              <a:rPr lang="tt-RU" sz="1400" b="1" spc="-100" dirty="0" smtClean="0">
                <a:latin typeface="+mj-lt"/>
                <a:cs typeface="Times New Roman" pitchFamily="18" charset="0"/>
              </a:rPr>
              <a:t>слова?</a:t>
            </a:r>
            <a:endParaRPr lang="tt-RU" sz="1400" b="1" i="1" spc="-100" dirty="0" smtClean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i="1" u="sng" spc="-100" dirty="0">
                <a:latin typeface="+mj-lt"/>
                <a:cs typeface="Times New Roman" pitchFamily="18" charset="0"/>
              </a:rPr>
              <a:t>а</a:t>
            </a:r>
            <a:r>
              <a:rPr lang="tt-RU" sz="1400" i="1" u="sng" spc="-100" dirty="0" smtClean="0">
                <a:latin typeface="+mj-lt"/>
                <a:cs typeface="Times New Roman" pitchFamily="18" charset="0"/>
              </a:rPr>
              <a:t>вылдан, шәһәрдән</a:t>
            </a:r>
            <a:r>
              <a:rPr lang="tt-RU" sz="1400" i="1" u="sng" spc="-100" dirty="0">
                <a:latin typeface="+mj-lt"/>
                <a:cs typeface="Times New Roman" pitchFamily="18" charset="0"/>
              </a:rPr>
              <a:t>.</a:t>
            </a:r>
            <a:endParaRPr lang="ru-RU" sz="1400" u="sng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1)  кайда</a:t>
            </a:r>
            <a:r>
              <a:rPr lang="tt-RU" sz="1400" spc="-100" dirty="0">
                <a:latin typeface="+mj-lt"/>
                <a:cs typeface="Times New Roman" pitchFamily="18" charset="0"/>
              </a:rPr>
              <a:t>?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>
                <a:latin typeface="+mj-lt"/>
                <a:cs typeface="Times New Roman" pitchFamily="18" charset="0"/>
              </a:rPr>
              <a:t> </a:t>
            </a:r>
            <a:r>
              <a:rPr lang="tt-RU" sz="1400" spc="-100" dirty="0" smtClean="0">
                <a:latin typeface="+mj-lt"/>
                <a:cs typeface="Times New Roman" pitchFamily="18" charset="0"/>
              </a:rPr>
              <a:t>2) кайдан?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3) кемнән?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spc="-100" dirty="0" smtClean="0">
                <a:latin typeface="+mj-lt"/>
                <a:cs typeface="Times New Roman" pitchFamily="18" charset="0"/>
              </a:rPr>
              <a:t>4) нәрсәдән</a:t>
            </a:r>
            <a:r>
              <a:rPr lang="tt-RU" sz="1400" spc="-100" dirty="0">
                <a:latin typeface="+mj-lt"/>
                <a:cs typeface="Times New Roman" pitchFamily="18" charset="0"/>
              </a:rPr>
              <a:t>?</a:t>
            </a:r>
            <a:endParaRPr lang="ru-RU" sz="1400" spc="-100" dirty="0">
              <a:latin typeface="+mj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400" spc="-100" dirty="0">
              <a:latin typeface="+mj-lt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63"/>
            <a:ext cx="4038600" cy="5780087"/>
          </a:xfrm>
        </p:spPr>
        <p:txBody>
          <a:bodyPr anchor="ctr" anchorCtr="1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b="1" dirty="0">
                <a:latin typeface="+mj-lt"/>
                <a:cs typeface="Times New Roman" pitchFamily="18" charset="0"/>
              </a:rPr>
              <a:t>А5.Найди слово </a:t>
            </a:r>
            <a:r>
              <a:rPr lang="ru-RU" sz="1400" b="1" dirty="0">
                <a:latin typeface="+mj-lt"/>
                <a:cs typeface="Times New Roman" pitchFamily="18" charset="0"/>
              </a:rPr>
              <a:t>отвечающее</a:t>
            </a:r>
            <a:r>
              <a:rPr lang="tt-RU" sz="1400" b="1" dirty="0">
                <a:latin typeface="+mj-lt"/>
                <a:cs typeface="Times New Roman" pitchFamily="18" charset="0"/>
              </a:rPr>
              <a:t> на вопрос </a:t>
            </a:r>
            <a:r>
              <a:rPr lang="ru-RU" sz="1400" b="1" i="1" dirty="0">
                <a:latin typeface="+mj-lt"/>
                <a:cs typeface="Times New Roman" pitchFamily="18" charset="0"/>
              </a:rPr>
              <a:t>к</a:t>
            </a:r>
            <a:r>
              <a:rPr lang="tt-RU" sz="1400" b="1" i="1" dirty="0">
                <a:latin typeface="+mj-lt"/>
                <a:cs typeface="Times New Roman" pitchFamily="18" charset="0"/>
              </a:rPr>
              <a:t>ем?</a:t>
            </a:r>
            <a:endParaRPr lang="ru-RU" sz="1400" b="1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1</a:t>
            </a:r>
            <a:r>
              <a:rPr lang="tt-RU" sz="1400" dirty="0" smtClean="0">
                <a:latin typeface="+mj-lt"/>
                <a:cs typeface="Times New Roman" pitchFamily="18" charset="0"/>
              </a:rPr>
              <a:t>) </a:t>
            </a:r>
            <a:r>
              <a:rPr lang="tt-RU" sz="1400" dirty="0">
                <a:latin typeface="+mj-lt"/>
                <a:cs typeface="Times New Roman" pitchFamily="18" charset="0"/>
              </a:rPr>
              <a:t>мин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2)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авыл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3)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башкала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4)шәһәр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 </a:t>
            </a:r>
            <a:r>
              <a:rPr lang="tt-RU" sz="1400" b="1" dirty="0" smtClean="0">
                <a:latin typeface="+mj-lt"/>
                <a:cs typeface="Times New Roman" pitchFamily="18" charset="0"/>
              </a:rPr>
              <a:t>А6.Найди </a:t>
            </a:r>
            <a:r>
              <a:rPr lang="ru-RU" sz="1400" b="1" dirty="0">
                <a:latin typeface="+mj-lt"/>
                <a:cs typeface="Times New Roman" pitchFamily="18" charset="0"/>
              </a:rPr>
              <a:t>правильный</a:t>
            </a:r>
            <a:r>
              <a:rPr lang="tt-RU" sz="1400" b="1" dirty="0">
                <a:latin typeface="+mj-lt"/>
                <a:cs typeface="Times New Roman" pitchFamily="18" charset="0"/>
              </a:rPr>
              <a:t> ответ: </a:t>
            </a:r>
            <a:endParaRPr lang="tt-RU" sz="1400" b="1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b="1" i="1" dirty="0">
                <a:latin typeface="+mj-lt"/>
                <a:cs typeface="Times New Roman" pitchFamily="18" charset="0"/>
              </a:rPr>
              <a:t> </a:t>
            </a:r>
            <a:r>
              <a:rPr lang="tt-RU" sz="1400" b="1" i="1" dirty="0" smtClean="0">
                <a:latin typeface="+mj-lt"/>
                <a:cs typeface="Times New Roman" pitchFamily="18" charset="0"/>
              </a:rPr>
              <a:t>Син </a:t>
            </a:r>
            <a:r>
              <a:rPr lang="tt-RU" sz="1400" b="1" i="1" dirty="0">
                <a:latin typeface="+mj-lt"/>
                <a:cs typeface="Times New Roman" pitchFamily="18" charset="0"/>
              </a:rPr>
              <a:t>кайда яшисең?</a:t>
            </a:r>
            <a:endParaRPr lang="ru-RU" sz="1400" b="1" dirty="0">
              <a:latin typeface="+mj-lt"/>
              <a:cs typeface="Times New Roman" pitchFamily="18" charset="0"/>
            </a:endParaRP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1)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шәһәрдә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2)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шәһәр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3</a:t>
            </a:r>
            <a:r>
              <a:rPr lang="tt-RU" sz="1400" dirty="0" smtClean="0">
                <a:latin typeface="+mj-lt"/>
                <a:cs typeface="Times New Roman" pitchFamily="18" charset="0"/>
              </a:rPr>
              <a:t>) </a:t>
            </a:r>
            <a:r>
              <a:rPr lang="tt-RU" sz="1400" dirty="0">
                <a:latin typeface="+mj-lt"/>
                <a:cs typeface="Times New Roman" pitchFamily="18" charset="0"/>
              </a:rPr>
              <a:t>шәһәргә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4)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шәһәрдән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b="1" dirty="0">
                <a:latin typeface="+mj-lt"/>
                <a:cs typeface="Times New Roman" pitchFamily="18" charset="0"/>
              </a:rPr>
              <a:t> </a:t>
            </a:r>
            <a:r>
              <a:rPr lang="tt-RU" sz="1400" b="1" dirty="0" smtClean="0">
                <a:latin typeface="+mj-lt"/>
                <a:cs typeface="Times New Roman" pitchFamily="18" charset="0"/>
              </a:rPr>
              <a:t>А7.Найди </a:t>
            </a:r>
            <a:r>
              <a:rPr lang="tt-RU" sz="1400" b="1" dirty="0">
                <a:latin typeface="+mj-lt"/>
                <a:cs typeface="Times New Roman" pitchFamily="18" charset="0"/>
              </a:rPr>
              <a:t>слово отвечаю</a:t>
            </a:r>
            <a:r>
              <a:rPr lang="ru-RU" sz="1400" b="1" dirty="0" err="1">
                <a:latin typeface="+mj-lt"/>
                <a:cs typeface="Times New Roman" pitchFamily="18" charset="0"/>
              </a:rPr>
              <a:t>щ</a:t>
            </a:r>
            <a:r>
              <a:rPr lang="tt-RU" sz="1400" b="1" dirty="0">
                <a:latin typeface="+mj-lt"/>
                <a:cs typeface="Times New Roman" pitchFamily="18" charset="0"/>
              </a:rPr>
              <a:t>ий на вопрос </a:t>
            </a:r>
            <a:r>
              <a:rPr lang="ru-RU" sz="1400" i="1" u="sng" dirty="0" err="1">
                <a:latin typeface="+mj-lt"/>
                <a:cs typeface="Times New Roman" pitchFamily="18" charset="0"/>
              </a:rPr>
              <a:t>н</a:t>
            </a:r>
            <a:r>
              <a:rPr lang="tt-RU" sz="1400" i="1" u="sng" dirty="0">
                <a:latin typeface="+mj-lt"/>
                <a:cs typeface="Times New Roman" pitchFamily="18" charset="0"/>
              </a:rPr>
              <a:t>ичә</a:t>
            </a:r>
            <a:r>
              <a:rPr lang="tt-RU" sz="1400" b="1" i="1" dirty="0">
                <a:latin typeface="+mj-lt"/>
                <a:cs typeface="Times New Roman" pitchFamily="18" charset="0"/>
              </a:rPr>
              <a:t>?</a:t>
            </a:r>
            <a:endParaRPr lang="ru-RU" sz="1400" b="1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1)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йорт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2)бүлмә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3)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фатир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  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4)биш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b="1" dirty="0" smtClean="0">
                <a:latin typeface="+mj-lt"/>
                <a:cs typeface="Times New Roman" pitchFamily="18" charset="0"/>
              </a:rPr>
              <a:t>А8.Подберите окончание мно</a:t>
            </a:r>
            <a:r>
              <a:rPr lang="ru-RU" sz="1400" b="1" dirty="0" err="1" smtClean="0">
                <a:latin typeface="+mj-lt"/>
                <a:cs typeface="Times New Roman" pitchFamily="18" charset="0"/>
              </a:rPr>
              <a:t>жественного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 числа к слову: </a:t>
            </a:r>
            <a:r>
              <a:rPr lang="tt-RU" sz="1400" i="1" u="sng" dirty="0" smtClean="0">
                <a:latin typeface="+mj-lt"/>
                <a:cs typeface="Times New Roman" pitchFamily="18" charset="0"/>
              </a:rPr>
              <a:t>шәһәр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    1)-ләр</a:t>
            </a:r>
            <a:endParaRPr lang="ru-RU" sz="1400" dirty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 smtClean="0">
                <a:latin typeface="+mj-lt"/>
                <a:cs typeface="Times New Roman" pitchFamily="18" charset="0"/>
              </a:rPr>
              <a:t>      2)-нар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    3) –ны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1400" dirty="0">
                <a:latin typeface="+mj-lt"/>
                <a:cs typeface="Times New Roman" pitchFamily="18" charset="0"/>
              </a:rPr>
              <a:t> </a:t>
            </a:r>
            <a:r>
              <a:rPr lang="tt-RU" sz="1400" dirty="0" smtClean="0">
                <a:latin typeface="+mj-lt"/>
                <a:cs typeface="Times New Roman" pitchFamily="18" charset="0"/>
              </a:rPr>
              <a:t>     4)-тан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t-RU" dirty="0" smtClean="0"/>
              <a:t>Тест җаваплары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t-RU" smtClean="0"/>
              <a:t>А1-4</a:t>
            </a:r>
          </a:p>
          <a:p>
            <a:r>
              <a:rPr lang="tt-RU" smtClean="0"/>
              <a:t>А2-2</a:t>
            </a:r>
          </a:p>
          <a:p>
            <a:r>
              <a:rPr lang="tt-RU" smtClean="0"/>
              <a:t>А3-1</a:t>
            </a:r>
          </a:p>
          <a:p>
            <a:r>
              <a:rPr lang="tt-RU" smtClean="0"/>
              <a:t>А4-2</a:t>
            </a:r>
            <a:endParaRPr lang="ru-RU" smtClean="0"/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t-RU" smtClean="0"/>
              <a:t>А5-1</a:t>
            </a:r>
          </a:p>
          <a:p>
            <a:r>
              <a:rPr lang="tt-RU" smtClean="0"/>
              <a:t>А6-1</a:t>
            </a:r>
          </a:p>
          <a:p>
            <a:r>
              <a:rPr lang="tt-RU" smtClean="0"/>
              <a:t>А7-4</a:t>
            </a:r>
          </a:p>
          <a:p>
            <a:r>
              <a:rPr lang="tt-RU" smtClean="0"/>
              <a:t>А8-1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http://www.cap.ru/Home/102/2009/%D0%BA%D0%B0%D1%80%D1%82%D0%B8%D0%BD%D0%BA%D0%B82/pervoklasnik2005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85750" y="5786438"/>
          <a:ext cx="1358900" cy="685800"/>
        </p:xfrm>
        <a:graphic>
          <a:graphicData uri="http://schemas.openxmlformats.org/presentationml/2006/ole">
            <p:oleObj spid="_x0000_s16386" name="Объект упаковщика для оболочки" showAsIcon="1" r:id="rId5" imgW="1359360" imgH="685800" progId="Package">
              <p:embed/>
            </p:oleObj>
          </a:graphicData>
        </a:graphic>
      </p:graphicFrame>
      <p:pic>
        <p:nvPicPr>
          <p:cNvPr id="4" name="VN550355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85813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http://naydikvartiru.ru/sites/default/files/imagecache/720x500/novie_vatutinki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2000250" y="1357313"/>
            <a:ext cx="5357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Кая?</a:t>
            </a:r>
            <a:r>
              <a:rPr lang="tt-RU"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-  Куда?     </a:t>
            </a:r>
            <a:r>
              <a:rPr lang="tt-RU" sz="28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-га/-гә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                         </a:t>
            </a:r>
            <a:r>
              <a:rPr lang="tt-RU" sz="28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-ка/-кә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tt-RU" sz="2800" b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Кайда? </a:t>
            </a:r>
            <a:r>
              <a:rPr lang="tt-RU"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Где?       </a:t>
            </a:r>
            <a:r>
              <a:rPr lang="tt-RU" sz="28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-да/-дә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                         </a:t>
            </a:r>
            <a:r>
              <a:rPr lang="tt-RU" sz="28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-та/-тә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tt-RU" sz="2800" b="1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Кайдан? </a:t>
            </a:r>
            <a:r>
              <a:rPr lang="tt-RU"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Откуда</a:t>
            </a:r>
            <a:r>
              <a:rPr lang="tt-RU" sz="28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tt-RU" sz="28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t-RU" sz="28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-дан/-дән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                          </a:t>
            </a:r>
            <a:r>
              <a:rPr lang="tt-RU" sz="28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-тан/-тән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                          </a:t>
            </a:r>
            <a:r>
              <a:rPr lang="tt-RU" sz="28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-нан/-нән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28813"/>
            <a:ext cx="4572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Кая ?        Алабуга</a:t>
            </a:r>
            <a:r>
              <a:rPr lang="tt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га</a:t>
            </a: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       </a:t>
            </a:r>
          </a:p>
          <a:p>
            <a:pPr>
              <a:lnSpc>
                <a:spcPct val="2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Кайда ?    Алабуга...        </a:t>
            </a:r>
          </a:p>
          <a:p>
            <a:pPr>
              <a:lnSpc>
                <a:spcPct val="2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Кайдан?   Алабуга...</a:t>
            </a:r>
            <a:r>
              <a:rPr lang="tt-RU" sz="2800" b="1">
                <a:solidFill>
                  <a:srgbClr val="4444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113"/>
            <a:ext cx="4572000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Кая ?        Алабуга</a:t>
            </a:r>
            <a:r>
              <a:rPr lang="tt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га</a:t>
            </a: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       </a:t>
            </a:r>
          </a:p>
          <a:p>
            <a:pPr>
              <a:lnSpc>
                <a:spcPct val="2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Кайда ?    Алабуга</a:t>
            </a:r>
            <a:r>
              <a:rPr lang="tt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да</a:t>
            </a: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       </a:t>
            </a:r>
          </a:p>
          <a:p>
            <a:pPr>
              <a:lnSpc>
                <a:spcPct val="2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t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Кайдан?   Алабуга...</a:t>
            </a:r>
            <a:r>
              <a:rPr lang="tt-RU" sz="2800" b="1">
                <a:solidFill>
                  <a:srgbClr val="4444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200</Words>
  <Application>Microsoft Office PowerPoint</Application>
  <PresentationFormat>Экран (4:3)</PresentationFormat>
  <Paragraphs>89</Paragraphs>
  <Slides>15</Slides>
  <Notes>0</Notes>
  <HiddenSlides>0</HiddenSlides>
  <MMClips>3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Arial Unicode MS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HomeUser</cp:lastModifiedBy>
  <cp:revision>33</cp:revision>
  <dcterms:created xsi:type="dcterms:W3CDTF">2014-02-21T18:25:48Z</dcterms:created>
  <dcterms:modified xsi:type="dcterms:W3CDTF">2014-02-25T16:17:49Z</dcterms:modified>
</cp:coreProperties>
</file>