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5" r:id="rId4"/>
    <p:sldId id="276" r:id="rId5"/>
    <p:sldId id="266" r:id="rId6"/>
    <p:sldId id="257" r:id="rId7"/>
    <p:sldId id="267" r:id="rId8"/>
    <p:sldId id="262" r:id="rId9"/>
    <p:sldId id="269" r:id="rId10"/>
    <p:sldId id="268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3366"/>
    <a:srgbClr val="00FF00"/>
    <a:srgbClr val="FFFF00"/>
    <a:srgbClr val="FF3300"/>
    <a:srgbClr val="660066"/>
    <a:srgbClr val="FF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 autoAdjust="0"/>
    <p:restoredTop sz="94660"/>
  </p:normalViewPr>
  <p:slideViewPr>
    <p:cSldViewPr>
      <p:cViewPr>
        <p:scale>
          <a:sx n="66" d="100"/>
          <a:sy n="66" d="100"/>
        </p:scale>
        <p:origin x="-117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A60BB-8518-4056-99E1-69F96EED0D8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3051BA-185A-4D15-B99D-FE029A3F4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9E070-E9BB-4832-A6E6-8FF954643B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D382-28E3-4C7B-9602-78BDA43265FF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560C-F93F-4C17-ABF4-6B91B3F5E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2E97-54E5-45FB-B0F8-DDF2CD975C08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3263-83CD-4B1D-89C3-4308C66C9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343B-E781-495C-987C-5B6049C9A87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504F-6CB6-445B-8120-5774BA714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3966-25E9-44E1-A23B-9B0E67AC99EF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324D-0CE8-42A8-AA83-12EF5BC7B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959D-06DC-4CAB-83D3-81B9EE14B068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AB0D-0433-4808-B20E-C319334F3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6639-2592-41A0-A1B5-D338716B556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ABF9-1F6E-4AA9-82B8-D22320FA5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489C-8C08-405C-A2A8-6374310D99C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158A-0B13-424E-8F4B-8964CC74B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AB67-A538-40CC-9323-FDE7B1E4287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4B9C-FDC3-4A1D-ADC7-6EBBDBDC9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06F3-3F80-4469-8D31-811BEC486C3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06D6-B35A-4BC3-B8CE-F5FEC7755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DB02-A09B-40D1-AFFE-5AE959A92EC1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0CCE-FF91-4F4E-9C4B-0F6B1664B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B891-0853-4965-A05B-954F5829F95F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3D0E-BEBC-475C-8DA0-705F1B77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39C7-26AD-45A9-92C1-A59EF7E1382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22B-CE16-4DA4-9EB0-05033C399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5E68-AFC6-48B2-B858-BE2A239B703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B718-4112-4F84-86A8-F43A4ED4D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6E732-5CB1-46FA-AF96-DC91BC2C265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F7F7D-A70A-4262-8341-78CE8064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14288"/>
          <a:ext cx="9144000" cy="6843712"/>
        </p:xfrm>
        <a:graphic>
          <a:graphicData uri="http://schemas.openxmlformats.org/presentationml/2006/ole">
            <p:oleObj spid="_x0000_s1026" name="Слайд" r:id="rId4" imgW="4570587" imgH="3427442" progId="PowerPoint.Slide.12">
              <p:embed/>
            </p:oleObj>
          </a:graphicData>
        </a:graphic>
      </p:graphicFrame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algn="l"/>
            <a:r>
              <a:rPr lang="ru-RU" b="1" i="1" u="sng" smtClean="0">
                <a:solidFill>
                  <a:srgbClr val="993366"/>
                </a:solidFill>
              </a:rPr>
              <a:t>Од валтнэ!</a:t>
            </a:r>
          </a:p>
        </p:txBody>
      </p:sp>
      <p:sp>
        <p:nvSpPr>
          <p:cNvPr id="31750" name="Rectangle 6"/>
          <p:cNvSpPr>
            <a:spLocks noGrp="1"/>
          </p:cNvSpPr>
          <p:nvPr>
            <p:ph type="body" sz="half" idx="2"/>
          </p:nvPr>
        </p:nvSpPr>
        <p:spPr>
          <a:xfrm>
            <a:off x="3348038" y="549275"/>
            <a:ext cx="5795962" cy="6308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/>
              <a:t>            </a:t>
            </a:r>
            <a:r>
              <a:rPr lang="ru-RU" sz="3600" smtClean="0">
                <a:solidFill>
                  <a:srgbClr val="FF0066"/>
                </a:solidFill>
              </a:rPr>
              <a:t>Оя</a:t>
            </a:r>
            <a:r>
              <a:rPr lang="ru-RU" sz="3600" smtClean="0"/>
              <a:t> – друг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Сёрмав</a:t>
            </a:r>
            <a:r>
              <a:rPr lang="ru-RU" sz="3600" smtClean="0"/>
              <a:t> – серый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Цитни</a:t>
            </a:r>
            <a:r>
              <a:rPr lang="ru-RU" sz="3600" smtClean="0"/>
              <a:t> – сверкает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Сырне</a:t>
            </a:r>
            <a:r>
              <a:rPr lang="ru-RU" sz="3600" smtClean="0"/>
              <a:t> – золотой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Шалт</a:t>
            </a:r>
            <a:r>
              <a:rPr lang="ru-RU" sz="3600" smtClean="0"/>
              <a:t> – шум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Тюжа</a:t>
            </a:r>
            <a:r>
              <a:rPr lang="ru-RU" sz="3600" smtClean="0"/>
              <a:t> – коричневый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Тарка</a:t>
            </a:r>
            <a:r>
              <a:rPr lang="ru-RU" sz="3600" smtClean="0"/>
              <a:t> – место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Пизэ</a:t>
            </a:r>
            <a:r>
              <a:rPr lang="ru-RU" sz="3600" smtClean="0"/>
              <a:t> – гнездо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Од</a:t>
            </a:r>
            <a:r>
              <a:rPr lang="ru-RU" sz="3600" smtClean="0"/>
              <a:t> - молодой</a:t>
            </a:r>
          </a:p>
          <a:p>
            <a:pPr algn="ctr">
              <a:buFont typeface="Arial" charset="0"/>
              <a:buNone/>
            </a:pPr>
            <a:endParaRPr lang="ru-RU" sz="3600" smtClean="0"/>
          </a:p>
        </p:txBody>
      </p:sp>
      <p:pic>
        <p:nvPicPr>
          <p:cNvPr id="31753" name="Picture 9" descr="books_transpar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36838"/>
            <a:ext cx="3168650" cy="26638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46" name="Rectangle 10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993366">
              <a:alpha val="61000"/>
            </a:srgb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По первым буквам слов, назовите прилагательное.</a:t>
            </a:r>
          </a:p>
          <a:p>
            <a:pPr>
              <a:buFont typeface="Arial" charset="0"/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		</a:t>
            </a:r>
            <a:r>
              <a:rPr lang="ru-RU" sz="6600" dirty="0" err="1" smtClean="0">
                <a:solidFill>
                  <a:srgbClr val="FFFF00"/>
                </a:solidFill>
              </a:rPr>
              <a:t>Шушмо</a:t>
            </a:r>
            <a:r>
              <a:rPr lang="ru-RU" sz="6600" dirty="0" smtClean="0">
                <a:solidFill>
                  <a:srgbClr val="FFFF00"/>
                </a:solidFill>
              </a:rPr>
              <a:t>, </a:t>
            </a:r>
            <a:r>
              <a:rPr lang="ru-RU" sz="6600" dirty="0" err="1" smtClean="0">
                <a:solidFill>
                  <a:srgbClr val="FFFF00"/>
                </a:solidFill>
              </a:rPr>
              <a:t>ур</a:t>
            </a:r>
            <a:r>
              <a:rPr lang="ru-RU" sz="6600" dirty="0" smtClean="0">
                <a:solidFill>
                  <a:srgbClr val="FFFF00"/>
                </a:solidFill>
              </a:rPr>
              <a:t>, </a:t>
            </a:r>
            <a:r>
              <a:rPr lang="ru-RU" sz="6600" dirty="0" err="1" smtClean="0">
                <a:solidFill>
                  <a:srgbClr val="FFFF00"/>
                </a:solidFill>
              </a:rPr>
              <a:t>менель</a:t>
            </a:r>
            <a:r>
              <a:rPr lang="ru-RU" sz="6600" dirty="0" smtClean="0">
                <a:solidFill>
                  <a:srgbClr val="FFFF00"/>
                </a:solidFill>
              </a:rPr>
              <a:t>, </a:t>
            </a:r>
            <a:r>
              <a:rPr lang="ru-RU" sz="6600" dirty="0" err="1" smtClean="0">
                <a:solidFill>
                  <a:srgbClr val="FFFF00"/>
                </a:solidFill>
              </a:rPr>
              <a:t>баяга</a:t>
            </a:r>
            <a:r>
              <a:rPr lang="ru-RU" sz="6600" dirty="0" smtClean="0">
                <a:solidFill>
                  <a:srgbClr val="FFFF00"/>
                </a:solidFill>
              </a:rPr>
              <a:t>, реве, </a:t>
            </a:r>
            <a:r>
              <a:rPr lang="ru-RU" sz="6600" dirty="0" err="1" smtClean="0">
                <a:solidFill>
                  <a:srgbClr val="FFFF00"/>
                </a:solidFill>
              </a:rPr>
              <a:t>ацамков</a:t>
            </a:r>
            <a:r>
              <a:rPr lang="ru-RU" sz="66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21" descr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620713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288" y="1052513"/>
            <a:ext cx="620712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r>
              <a:rPr lang="ru-RU" sz="9600" dirty="0" err="1" smtClean="0">
                <a:solidFill>
                  <a:srgbClr val="FF0066"/>
                </a:solidFill>
              </a:rPr>
              <a:t>Шумбра</a:t>
            </a:r>
            <a:r>
              <a:rPr lang="ru-RU" sz="9600" dirty="0" smtClean="0">
                <a:solidFill>
                  <a:srgbClr val="FF0066"/>
                </a:solidFill>
              </a:rPr>
              <a:t>!</a:t>
            </a:r>
          </a:p>
        </p:txBody>
      </p:sp>
      <p:pic>
        <p:nvPicPr>
          <p:cNvPr id="44038" name="Picture 6" descr="33855-deti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9144000" cy="52292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img_6061667_22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9" name="Rectangle 5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algn="ctr">
              <a:buFont typeface="Arial" charset="0"/>
              <a:buNone/>
            </a:pPr>
            <a:r>
              <a:rPr lang="ru-RU" sz="4000" b="1" i="1" u="sng" dirty="0" smtClean="0"/>
              <a:t>Расставить по порядку слова, чтобы получились предложения.</a:t>
            </a:r>
          </a:p>
          <a:p>
            <a:pPr marL="533400" indent="-533400" algn="ctr">
              <a:buFont typeface="Arial" charset="0"/>
              <a:buAutoNum type="arabicParenR"/>
            </a:pPr>
            <a:r>
              <a:rPr lang="ru-RU" sz="5400" b="1" i="1" u="sng" dirty="0" err="1" smtClean="0">
                <a:solidFill>
                  <a:srgbClr val="FF3300"/>
                </a:solidFill>
              </a:rPr>
              <a:t>Якшамо</a:t>
            </a:r>
            <a:r>
              <a:rPr lang="ru-RU" sz="5400" b="1" i="1" u="sng" dirty="0" smtClean="0">
                <a:solidFill>
                  <a:srgbClr val="FF3300"/>
                </a:solidFill>
              </a:rPr>
              <a:t>,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сась</a:t>
            </a:r>
            <a:r>
              <a:rPr lang="ru-RU" sz="5400" b="1" i="1" u="sng" dirty="0" smtClean="0">
                <a:solidFill>
                  <a:srgbClr val="FF3300"/>
                </a:solidFill>
              </a:rPr>
              <a:t>, </a:t>
            </a:r>
            <a:r>
              <a:rPr lang="ru-RU" sz="7200" b="1" i="1" u="sng" dirty="0" err="1" smtClean="0">
                <a:solidFill>
                  <a:srgbClr val="FF3300"/>
                </a:solidFill>
              </a:rPr>
              <a:t>телесь</a:t>
            </a:r>
            <a:r>
              <a:rPr lang="ru-RU" sz="5400" b="1" i="1" u="sng" dirty="0" smtClean="0">
                <a:solidFill>
                  <a:srgbClr val="FF3300"/>
                </a:solidFill>
              </a:rPr>
              <a:t>.</a:t>
            </a:r>
          </a:p>
          <a:p>
            <a:pPr marL="533400" indent="-533400" algn="ctr">
              <a:buFont typeface="Arial" charset="0"/>
              <a:buAutoNum type="arabicParenR"/>
            </a:pPr>
            <a:r>
              <a:rPr lang="ru-RU" sz="5400" b="1" i="1" u="sng" dirty="0" smtClean="0">
                <a:solidFill>
                  <a:srgbClr val="FF3300"/>
                </a:solidFill>
              </a:rPr>
              <a:t>Лов,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ашо</a:t>
            </a:r>
            <a:r>
              <a:rPr lang="ru-RU" sz="5400" b="1" i="1" u="sng" dirty="0" smtClean="0">
                <a:solidFill>
                  <a:srgbClr val="FF3300"/>
                </a:solidFill>
              </a:rPr>
              <a:t>,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прась</a:t>
            </a:r>
            <a:r>
              <a:rPr lang="ru-RU" sz="5400" b="1" i="1" u="sng" dirty="0" smtClean="0">
                <a:solidFill>
                  <a:srgbClr val="FF3300"/>
                </a:solidFill>
              </a:rPr>
              <a:t>.</a:t>
            </a:r>
          </a:p>
          <a:p>
            <a:pPr marL="533400" indent="-533400" algn="ctr">
              <a:buFont typeface="Arial" charset="0"/>
              <a:buAutoNum type="arabicParenR"/>
            </a:pPr>
            <a:r>
              <a:rPr lang="ru-RU" sz="5400" b="1" i="1" u="sng" dirty="0" smtClean="0">
                <a:solidFill>
                  <a:srgbClr val="FF3300"/>
                </a:solidFill>
              </a:rPr>
              <a:t>Эй,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леенть</a:t>
            </a:r>
            <a:r>
              <a:rPr lang="ru-RU" sz="5400" b="1" i="1" u="sng" dirty="0" smtClean="0">
                <a:solidFill>
                  <a:srgbClr val="FF3300"/>
                </a:solidFill>
              </a:rPr>
              <a:t>,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вельтизе</a:t>
            </a:r>
            <a:r>
              <a:rPr lang="ru-RU" sz="5400" b="1" i="1" u="sng" dirty="0" smtClean="0">
                <a:solidFill>
                  <a:srgbClr val="FF3300"/>
                </a:solidFill>
              </a:rPr>
              <a:t>.</a:t>
            </a:r>
          </a:p>
          <a:p>
            <a:pPr marL="533400" indent="-533400" algn="ctr">
              <a:buFont typeface="Arial" charset="0"/>
              <a:buAutoNum type="arabicParenR"/>
            </a:pPr>
            <a:r>
              <a:rPr lang="ru-RU" sz="5400" b="1" i="1" u="sng" dirty="0" err="1" smtClean="0">
                <a:solidFill>
                  <a:srgbClr val="FF3300"/>
                </a:solidFill>
              </a:rPr>
              <a:t>Конькасо</a:t>
            </a:r>
            <a:r>
              <a:rPr lang="ru-RU" sz="5400" b="1" i="1" u="sng" dirty="0" smtClean="0">
                <a:solidFill>
                  <a:srgbClr val="FF3300"/>
                </a:solidFill>
              </a:rPr>
              <a:t>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ды</a:t>
            </a:r>
            <a:r>
              <a:rPr lang="ru-RU" sz="5400" b="1" i="1" u="sng" dirty="0" smtClean="0">
                <a:solidFill>
                  <a:srgbClr val="FF3300"/>
                </a:solidFill>
              </a:rPr>
              <a:t>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сокссо</a:t>
            </a:r>
            <a:r>
              <a:rPr lang="ru-RU" sz="5400" b="1" i="1" u="sng" dirty="0" smtClean="0">
                <a:solidFill>
                  <a:srgbClr val="FF3300"/>
                </a:solidFill>
              </a:rPr>
              <a:t>,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эйкакштнэ</a:t>
            </a:r>
            <a:r>
              <a:rPr lang="ru-RU" sz="5400" b="1" i="1" u="sng" dirty="0" smtClean="0">
                <a:solidFill>
                  <a:srgbClr val="FF3300"/>
                </a:solidFill>
              </a:rPr>
              <a:t>, </a:t>
            </a:r>
            <a:r>
              <a:rPr lang="ru-RU" sz="5400" b="1" i="1" u="sng" dirty="0" err="1" smtClean="0">
                <a:solidFill>
                  <a:srgbClr val="FF3300"/>
                </a:solidFill>
              </a:rPr>
              <a:t>кирякстнить</a:t>
            </a:r>
            <a:r>
              <a:rPr lang="ru-RU" sz="5400" b="1" i="1" u="sng" dirty="0" smtClean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47113" name="Rectangle 9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66"/>
                </a:solidFill>
              </a:rPr>
              <a:t>Кудонь важодемась.</a:t>
            </a:r>
            <a:br>
              <a:rPr lang="ru-RU" sz="4000" smtClean="0">
                <a:solidFill>
                  <a:srgbClr val="FF0066"/>
                </a:solidFill>
              </a:rPr>
            </a:br>
            <a:endParaRPr lang="ru-RU" sz="4000" smtClean="0">
              <a:solidFill>
                <a:srgbClr val="FF0066"/>
              </a:solidFill>
            </a:endParaRPr>
          </a:p>
        </p:txBody>
      </p:sp>
      <p:sp>
        <p:nvSpPr>
          <p:cNvPr id="49158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660066"/>
                </a:solidFill>
              </a:rPr>
              <a:t>Упраж. 2, стр. 64.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660066"/>
                </a:solidFill>
              </a:rPr>
              <a:t>Тонавтнемс од валтнэнь.</a:t>
            </a:r>
          </a:p>
        </p:txBody>
      </p:sp>
      <p:pic>
        <p:nvPicPr>
          <p:cNvPr id="49161" name="Picture 9" descr="0029-054-Domashnee-zadanie-Podgotovit-proekty-po-odnoj-iz-tem-Tretjakovska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27200"/>
            <a:ext cx="4038600" cy="4271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Вастомазонок,ялгат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800" dirty="0" err="1" smtClean="0">
                <a:latin typeface="Arial" charset="0"/>
              </a:rPr>
              <a:t>Вадря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валось</a:t>
            </a:r>
            <a:r>
              <a:rPr lang="ru-RU" sz="4800" dirty="0" smtClean="0">
                <a:latin typeface="Arial" charset="0"/>
              </a:rPr>
              <a:t> «</a:t>
            </a:r>
            <a:r>
              <a:rPr lang="ru-RU" sz="4800" dirty="0" err="1" smtClean="0">
                <a:latin typeface="Arial" charset="0"/>
              </a:rPr>
              <a:t>шумбрачи</a:t>
            </a:r>
            <a:r>
              <a:rPr lang="ru-RU" sz="4800" dirty="0" smtClean="0">
                <a:latin typeface="Arial" charset="0"/>
              </a:rPr>
              <a:t>»,</a:t>
            </a:r>
            <a:br>
              <a:rPr lang="ru-RU" sz="4800" dirty="0" smtClean="0">
                <a:latin typeface="Arial" charset="0"/>
              </a:rPr>
            </a:br>
            <a:r>
              <a:rPr lang="ru-RU" sz="4800" dirty="0" err="1" smtClean="0">
                <a:latin typeface="Arial" charset="0"/>
              </a:rPr>
              <a:t>Молицянень</a:t>
            </a:r>
            <a:r>
              <a:rPr lang="ru-RU" sz="4800" dirty="0" smtClean="0">
                <a:latin typeface="Arial" charset="0"/>
              </a:rPr>
              <a:t> «</a:t>
            </a:r>
            <a:r>
              <a:rPr lang="ru-RU" sz="4800" dirty="0" err="1" smtClean="0">
                <a:latin typeface="Arial" charset="0"/>
              </a:rPr>
              <a:t>паро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ки</a:t>
            </a:r>
            <a:r>
              <a:rPr lang="ru-RU" sz="4800" dirty="0" smtClean="0">
                <a:latin typeface="Arial" charset="0"/>
              </a:rPr>
              <a:t>»,</a:t>
            </a:r>
            <a:br>
              <a:rPr lang="ru-RU" sz="4800" dirty="0" smtClean="0">
                <a:latin typeface="Arial" charset="0"/>
              </a:rPr>
            </a:br>
            <a:r>
              <a:rPr lang="ru-RU" sz="4800" dirty="0" err="1" smtClean="0">
                <a:latin typeface="Arial" charset="0"/>
              </a:rPr>
              <a:t>Удыцянень</a:t>
            </a:r>
            <a:r>
              <a:rPr lang="ru-RU" sz="4800" dirty="0" smtClean="0">
                <a:latin typeface="Arial" charset="0"/>
              </a:rPr>
              <a:t> «</a:t>
            </a:r>
            <a:r>
              <a:rPr lang="ru-RU" sz="4800" dirty="0" err="1" smtClean="0">
                <a:latin typeface="Arial" charset="0"/>
              </a:rPr>
              <a:t>паро</a:t>
            </a:r>
            <a:r>
              <a:rPr lang="ru-RU" sz="4800" dirty="0" smtClean="0">
                <a:latin typeface="Arial" charset="0"/>
              </a:rPr>
              <a:t> он», - </a:t>
            </a:r>
            <a:br>
              <a:rPr lang="ru-RU" sz="4800" dirty="0" smtClean="0">
                <a:latin typeface="Arial" charset="0"/>
              </a:rPr>
            </a:br>
            <a:r>
              <a:rPr lang="ru-RU" sz="4800" dirty="0" err="1" smtClean="0">
                <a:latin typeface="Arial" charset="0"/>
              </a:rPr>
              <a:t>Неть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валтнэнь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содасыть</a:t>
            </a:r>
            <a:r>
              <a:rPr lang="ru-RU" sz="4800" dirty="0" smtClean="0">
                <a:latin typeface="Arial" charset="0"/>
              </a:rPr>
              <a:t> тон?</a:t>
            </a:r>
            <a:br>
              <a:rPr lang="ru-RU" sz="4800" dirty="0" smtClean="0">
                <a:latin typeface="Arial" charset="0"/>
              </a:rPr>
            </a:br>
            <a:r>
              <a:rPr lang="ru-RU" sz="4800" dirty="0" smtClean="0">
                <a:latin typeface="Arial" charset="0"/>
              </a:rPr>
              <a:t>«</a:t>
            </a:r>
            <a:r>
              <a:rPr lang="ru-RU" sz="4800" dirty="0" err="1" smtClean="0">
                <a:latin typeface="Arial" charset="0"/>
              </a:rPr>
              <a:t>Инеськеть</a:t>
            </a:r>
            <a:r>
              <a:rPr lang="ru-RU" sz="4800" dirty="0" smtClean="0">
                <a:latin typeface="Arial" charset="0"/>
              </a:rPr>
              <a:t>» </a:t>
            </a:r>
            <a:r>
              <a:rPr lang="ru-RU" sz="4800" dirty="0" err="1" smtClean="0">
                <a:latin typeface="Arial" charset="0"/>
              </a:rPr>
              <a:t>валось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вадря</a:t>
            </a:r>
            <a:r>
              <a:rPr lang="ru-RU" sz="4800" dirty="0" smtClean="0">
                <a:latin typeface="Arial" charset="0"/>
              </a:rPr>
              <a:t>,</a:t>
            </a:r>
            <a:br>
              <a:rPr lang="ru-RU" sz="4800" dirty="0" smtClean="0">
                <a:latin typeface="Arial" charset="0"/>
              </a:rPr>
            </a:br>
            <a:r>
              <a:rPr lang="ru-RU" sz="4800" dirty="0" err="1" smtClean="0">
                <a:latin typeface="Arial" charset="0"/>
              </a:rPr>
              <a:t>Иля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стувт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ёвтамс</a:t>
            </a:r>
            <a:r>
              <a:rPr lang="ru-RU" sz="4800" dirty="0" smtClean="0">
                <a:latin typeface="Arial" charset="0"/>
              </a:rPr>
              <a:t> «</a:t>
            </a:r>
            <a:r>
              <a:rPr lang="ru-RU" sz="4800" dirty="0" err="1" smtClean="0">
                <a:latin typeface="Arial" charset="0"/>
              </a:rPr>
              <a:t>сюкпря</a:t>
            </a:r>
            <a:r>
              <a:rPr lang="ru-RU" sz="4800" dirty="0" smtClean="0">
                <a:latin typeface="Arial" charset="0"/>
              </a:rPr>
              <a:t>».</a:t>
            </a:r>
            <a:br>
              <a:rPr lang="ru-RU" sz="4800" dirty="0" smtClean="0">
                <a:latin typeface="Arial" charset="0"/>
              </a:rPr>
            </a:br>
            <a:r>
              <a:rPr lang="ru-RU" sz="4800" dirty="0" smtClean="0">
                <a:latin typeface="Arial" charset="0"/>
              </a:rPr>
              <a:t>Тон </a:t>
            </a:r>
            <a:r>
              <a:rPr lang="ru-RU" sz="4800" dirty="0" err="1" smtClean="0">
                <a:latin typeface="Arial" charset="0"/>
              </a:rPr>
              <a:t>туемстэ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ульть</a:t>
            </a:r>
            <a:r>
              <a:rPr lang="ru-RU" sz="4800" dirty="0" smtClean="0">
                <a:latin typeface="Arial" charset="0"/>
              </a:rPr>
              <a:t> </a:t>
            </a:r>
            <a:r>
              <a:rPr lang="ru-RU" sz="4800" dirty="0" err="1" smtClean="0">
                <a:latin typeface="Arial" charset="0"/>
              </a:rPr>
              <a:t>анок</a:t>
            </a:r>
            <a:r>
              <a:rPr lang="ru-RU" sz="4800" dirty="0" smtClean="0">
                <a:latin typeface="Arial" charset="0"/>
              </a:rPr>
              <a:t/>
            </a:r>
            <a:br>
              <a:rPr lang="ru-RU" sz="4800" dirty="0" smtClean="0">
                <a:latin typeface="Arial" charset="0"/>
              </a:rPr>
            </a:br>
            <a:r>
              <a:rPr lang="ru-RU" sz="4800" dirty="0" err="1" smtClean="0">
                <a:latin typeface="Arial" charset="0"/>
              </a:rPr>
              <a:t>Ёвтамс</a:t>
            </a:r>
            <a:r>
              <a:rPr lang="ru-RU" sz="4800" dirty="0" smtClean="0">
                <a:latin typeface="Arial" charset="0"/>
              </a:rPr>
              <a:t> «</a:t>
            </a:r>
            <a:r>
              <a:rPr lang="ru-RU" sz="4800" dirty="0" err="1" smtClean="0">
                <a:latin typeface="Arial" charset="0"/>
              </a:rPr>
              <a:t>вастомазонок</a:t>
            </a:r>
            <a:r>
              <a:rPr lang="ru-RU" sz="4800" dirty="0" smtClean="0">
                <a:latin typeface="Arial" charset="0"/>
              </a:rPr>
              <a:t>».</a:t>
            </a:r>
            <a:br>
              <a:rPr lang="ru-RU" sz="4800" dirty="0" smtClean="0">
                <a:latin typeface="Arial" charset="0"/>
              </a:rPr>
            </a:br>
            <a:r>
              <a:rPr lang="ru-RU" sz="4800" dirty="0" smtClean="0">
                <a:latin typeface="Arial" charset="0"/>
              </a:rPr>
              <a:t/>
            </a:r>
            <a:br>
              <a:rPr lang="ru-RU" sz="4800" dirty="0" smtClean="0">
                <a:latin typeface="Arial" charset="0"/>
              </a:rPr>
            </a:br>
            <a:r>
              <a:rPr lang="ru-RU" sz="4800" dirty="0" smtClean="0">
                <a:latin typeface="Arial" charset="0"/>
              </a:rPr>
              <a:t/>
            </a:r>
            <a:br>
              <a:rPr lang="ru-RU" sz="4800" dirty="0" smtClean="0">
                <a:latin typeface="Arial" charset="0"/>
              </a:rPr>
            </a:br>
            <a:endParaRPr lang="ru-RU" sz="4800" dirty="0" smtClean="0">
              <a:latin typeface="Arial" charset="0"/>
            </a:endParaRPr>
          </a:p>
        </p:txBody>
      </p:sp>
      <p:pic>
        <p:nvPicPr>
          <p:cNvPr id="3" name="Picture 20" descr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thumb_1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675" cy="5688013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5" name="Rectangle 5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5076056" cy="6858000"/>
          </a:xfrm>
          <a:solidFill>
            <a:srgbClr val="00CCFF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0066"/>
                </a:solidFill>
              </a:rPr>
              <a:t>Ютазенть мельс ледстямось!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Сюлгамо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Пулай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Панар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Панго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Карть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Кушак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Эрьгеть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Цёко</a:t>
            </a:r>
          </a:p>
          <a:p>
            <a:pPr algn="ctr">
              <a:buFont typeface="Arial" charset="0"/>
              <a:buNone/>
            </a:pPr>
            <a:endParaRPr lang="ru-RU" sz="3600" smtClean="0"/>
          </a:p>
          <a:p>
            <a:pPr>
              <a:buFont typeface="Arial" charset="0"/>
              <a:buNone/>
            </a:pPr>
            <a:endParaRPr lang="ru-RU" sz="3600" smtClean="0"/>
          </a:p>
          <a:p>
            <a:pPr algn="ctr">
              <a:buFont typeface="Arial" charset="0"/>
              <a:buNone/>
            </a:pPr>
            <a:endParaRPr lang="ru-RU" sz="3600" smtClean="0">
              <a:solidFill>
                <a:srgbClr val="FF0066"/>
              </a:solidFill>
            </a:endParaRPr>
          </a:p>
        </p:txBody>
      </p:sp>
      <p:sp>
        <p:nvSpPr>
          <p:cNvPr id="25606" name="Rectangle 6"/>
          <p:cNvSpPr>
            <a:spLocks noGrp="1"/>
          </p:cNvSpPr>
          <p:nvPr>
            <p:ph sz="half" idx="2"/>
          </p:nvPr>
        </p:nvSpPr>
        <p:spPr>
          <a:xfrm flipH="1">
            <a:off x="4572000" y="1628775"/>
            <a:ext cx="71438" cy="4525963"/>
          </a:xfrm>
          <a:solidFill>
            <a:srgbClr val="00CCFF"/>
          </a:solidFill>
        </p:spPr>
        <p:txBody>
          <a:bodyPr/>
          <a:lstStyle/>
          <a:p>
            <a:endParaRPr lang="ru-RU" sz="2800" smtClean="0"/>
          </a:p>
        </p:txBody>
      </p:sp>
      <p:pic>
        <p:nvPicPr>
          <p:cNvPr id="17410" name="Picture 2" descr="C:\Users\Оля\Desktop\hbijifs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Ютазенть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мельс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ледстямось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08720"/>
            <a:ext cx="4495800" cy="5949280"/>
          </a:xfrm>
        </p:spPr>
        <p:txBody>
          <a:bodyPr/>
          <a:lstStyle/>
          <a:p>
            <a:pPr algn="ctr">
              <a:buNone/>
            </a:pPr>
            <a:r>
              <a:rPr lang="ru-RU" sz="4400" dirty="0" err="1" smtClean="0"/>
              <a:t>Каркс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err="1" smtClean="0"/>
              <a:t>Цёко</a:t>
            </a:r>
            <a:r>
              <a:rPr lang="ru-RU" sz="4400" dirty="0" smtClean="0"/>
              <a:t> </a:t>
            </a:r>
          </a:p>
          <a:p>
            <a:pPr algn="ctr">
              <a:buNone/>
            </a:pPr>
            <a:r>
              <a:rPr lang="ru-RU" sz="4400" dirty="0" err="1" smtClean="0"/>
              <a:t>Понкст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err="1" smtClean="0"/>
              <a:t>Панар</a:t>
            </a:r>
            <a:r>
              <a:rPr lang="ru-RU" sz="4400" dirty="0" smtClean="0"/>
              <a:t> </a:t>
            </a:r>
            <a:r>
              <a:rPr lang="ru-RU" sz="4400" dirty="0" err="1" smtClean="0"/>
              <a:t>сивесь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err="1" smtClean="0"/>
              <a:t>Панар</a:t>
            </a:r>
            <a:r>
              <a:rPr lang="ru-RU" sz="4400" dirty="0" smtClean="0"/>
              <a:t> </a:t>
            </a:r>
            <a:r>
              <a:rPr lang="ru-RU" sz="4400" dirty="0" err="1" smtClean="0"/>
              <a:t>алксось</a:t>
            </a:r>
            <a:endParaRPr lang="ru-RU" sz="4400" dirty="0" smtClean="0"/>
          </a:p>
        </p:txBody>
      </p:sp>
      <p:pic>
        <p:nvPicPr>
          <p:cNvPr id="18434" name="Picture 2" descr="C:\Users\Оля\Desktop\97587c1fb5113ea226f5c16f66e7ad0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680520" cy="5877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6600"/>
          </a:solidFill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Найди и зачеркни лишнее слово!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 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AutoNum type="arabicParenR"/>
            </a:pPr>
            <a:r>
              <a:rPr lang="ru-RU" sz="4800" b="1" dirty="0" err="1" smtClean="0">
                <a:solidFill>
                  <a:srgbClr val="660066"/>
                </a:solidFill>
              </a:rPr>
              <a:t>Мазый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ашо,якстере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тейтерька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сэнь</a:t>
            </a:r>
            <a:r>
              <a:rPr lang="ru-RU" sz="4800" b="1" dirty="0" smtClean="0">
                <a:solidFill>
                  <a:srgbClr val="660066"/>
                </a:solidFill>
              </a:rPr>
              <a:t>.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AutoNum type="arabicParenR"/>
            </a:pPr>
            <a:r>
              <a:rPr lang="ru-RU" sz="4800" b="1" dirty="0" err="1" smtClean="0">
                <a:solidFill>
                  <a:srgbClr val="660066"/>
                </a:solidFill>
              </a:rPr>
              <a:t>Кувака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кудо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эчке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сэрей</a:t>
            </a:r>
            <a:r>
              <a:rPr lang="ru-RU" sz="4800" b="1" dirty="0" smtClean="0">
                <a:solidFill>
                  <a:srgbClr val="660066"/>
                </a:solidFill>
              </a:rPr>
              <a:t>. 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AutoNum type="arabicParenR"/>
            </a:pPr>
            <a:r>
              <a:rPr lang="ru-RU" sz="4800" b="1" dirty="0" err="1" smtClean="0">
                <a:solidFill>
                  <a:srgbClr val="660066"/>
                </a:solidFill>
              </a:rPr>
              <a:t>Тантей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покш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панар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пиже</a:t>
            </a:r>
            <a:r>
              <a:rPr lang="ru-RU" sz="4800" b="1" dirty="0" smtClean="0">
                <a:solidFill>
                  <a:srgbClr val="660066"/>
                </a:solidFill>
              </a:rPr>
              <a:t>.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AutoNum type="arabicParenR"/>
            </a:pPr>
            <a:r>
              <a:rPr lang="ru-RU" sz="4800" b="1" dirty="0" smtClean="0">
                <a:solidFill>
                  <a:srgbClr val="660066"/>
                </a:solidFill>
              </a:rPr>
              <a:t>Пря, </a:t>
            </a:r>
            <a:r>
              <a:rPr lang="ru-RU" sz="4800" b="1" dirty="0" err="1" smtClean="0">
                <a:solidFill>
                  <a:srgbClr val="660066"/>
                </a:solidFill>
              </a:rPr>
              <a:t>ожо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якшамо</a:t>
            </a:r>
            <a:r>
              <a:rPr lang="ru-RU" sz="4800" b="1" dirty="0" smtClean="0">
                <a:solidFill>
                  <a:srgbClr val="660066"/>
                </a:solidFill>
              </a:rPr>
              <a:t>, </a:t>
            </a:r>
            <a:r>
              <a:rPr lang="ru-RU" sz="4800" b="1" dirty="0" err="1" smtClean="0">
                <a:solidFill>
                  <a:srgbClr val="660066"/>
                </a:solidFill>
              </a:rPr>
              <a:t>лембе</a:t>
            </a:r>
            <a:r>
              <a:rPr lang="ru-RU" sz="6000" b="1" dirty="0" smtClean="0">
                <a:solidFill>
                  <a:srgbClr val="660066"/>
                </a:solidFill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Якшамковонь 29-це чись.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Классонь важодемась.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/>
            </a:r>
            <a:br>
              <a:rPr lang="ru-RU" smtClean="0">
                <a:latin typeface="Arial" charset="0"/>
              </a:rPr>
            </a:br>
            <a:r>
              <a:rPr lang="ru-RU" smtClean="0">
                <a:solidFill>
                  <a:srgbClr val="FF0066"/>
                </a:solidFill>
                <a:latin typeface="Arial" charset="0"/>
              </a:rPr>
              <a:t>Прилагательноесь.</a:t>
            </a:r>
            <a:br>
              <a:rPr lang="ru-RU" smtClean="0">
                <a:solidFill>
                  <a:srgbClr val="FF0066"/>
                </a:solidFill>
                <a:latin typeface="Arial" charset="0"/>
              </a:rPr>
            </a:br>
            <a:r>
              <a:rPr lang="ru-RU" smtClean="0">
                <a:solidFill>
                  <a:srgbClr val="FF0066"/>
                </a:solidFill>
                <a:latin typeface="Arial" charset="0"/>
              </a:rPr>
              <a:t/>
            </a:r>
            <a:br>
              <a:rPr lang="ru-RU" smtClean="0">
                <a:solidFill>
                  <a:srgbClr val="FF0066"/>
                </a:solidFill>
                <a:latin typeface="Arial" charset="0"/>
              </a:rPr>
            </a:br>
            <a:r>
              <a:rPr lang="ru-RU" smtClean="0">
                <a:solidFill>
                  <a:srgbClr val="FF0066"/>
                </a:solidFill>
                <a:latin typeface="Arial" charset="0"/>
              </a:rPr>
              <a:t/>
            </a:r>
            <a:br>
              <a:rPr lang="ru-RU" smtClean="0">
                <a:solidFill>
                  <a:srgbClr val="FF0066"/>
                </a:solidFill>
                <a:latin typeface="Arial" charset="0"/>
              </a:rPr>
            </a:br>
            <a:r>
              <a:rPr lang="ru-RU" smtClean="0">
                <a:solidFill>
                  <a:srgbClr val="FF0066"/>
                </a:solidFill>
                <a:latin typeface="Arial" charset="0"/>
              </a:rPr>
              <a:t/>
            </a:r>
            <a:br>
              <a:rPr lang="ru-RU" smtClean="0">
                <a:solidFill>
                  <a:srgbClr val="FF0066"/>
                </a:solidFill>
                <a:latin typeface="Arial" charset="0"/>
              </a:rPr>
            </a:br>
            <a:endParaRPr lang="ru-RU" smtClean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17411" name="Picture 3" descr="0022-027-Imja-suschestviteln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161">
            <a:off x="3749675" y="3735388"/>
            <a:ext cx="3865563" cy="28590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FFFF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7200" dirty="0" err="1" smtClean="0">
                <a:solidFill>
                  <a:srgbClr val="FF3300"/>
                </a:solidFill>
              </a:rPr>
              <a:t>Кодамо</a:t>
            </a:r>
            <a:r>
              <a:rPr lang="ru-RU" sz="7200" dirty="0" smtClean="0">
                <a:solidFill>
                  <a:srgbClr val="FF3300"/>
                </a:solidFill>
              </a:rPr>
              <a:t>?</a:t>
            </a:r>
          </a:p>
          <a:p>
            <a:pPr algn="ctr">
              <a:buFont typeface="Arial" charset="0"/>
              <a:buNone/>
            </a:pPr>
            <a:r>
              <a:rPr lang="ru-RU" sz="3600" dirty="0" err="1" smtClean="0"/>
              <a:t>Умаресь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F0066"/>
                </a:solidFill>
              </a:rPr>
              <a:t>(</a:t>
            </a:r>
            <a:r>
              <a:rPr lang="ru-RU" sz="3600" dirty="0" err="1" smtClean="0">
                <a:solidFill>
                  <a:srgbClr val="FF0066"/>
                </a:solidFill>
              </a:rPr>
              <a:t>кодамо</a:t>
            </a:r>
            <a:r>
              <a:rPr lang="ru-RU" dirty="0" smtClean="0"/>
              <a:t>?)                              </a:t>
            </a:r>
            <a:r>
              <a:rPr lang="ru-RU" sz="3600" dirty="0" err="1" smtClean="0"/>
              <a:t>тантей</a:t>
            </a:r>
            <a:r>
              <a:rPr lang="ru-RU" dirty="0" smtClean="0"/>
              <a:t>.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sz="3600" dirty="0" err="1" smtClean="0"/>
              <a:t>Телесь</a:t>
            </a:r>
            <a:r>
              <a:rPr lang="ru-RU" sz="3600" dirty="0" smtClean="0"/>
              <a:t> (</a:t>
            </a:r>
            <a:r>
              <a:rPr lang="ru-RU" sz="3600" dirty="0" err="1" smtClean="0">
                <a:solidFill>
                  <a:srgbClr val="FF0066"/>
                </a:solidFill>
              </a:rPr>
              <a:t>кодамо</a:t>
            </a:r>
            <a:r>
              <a:rPr lang="ru-RU" dirty="0" smtClean="0"/>
              <a:t>?)                             </a:t>
            </a:r>
            <a:r>
              <a:rPr lang="ru-RU" sz="3600" dirty="0" err="1" smtClean="0"/>
              <a:t>якшамо</a:t>
            </a:r>
            <a:r>
              <a:rPr lang="ru-RU" sz="3600" dirty="0" smtClean="0"/>
              <a:t>.</a:t>
            </a:r>
          </a:p>
          <a:p>
            <a:pPr algn="ctr">
              <a:buFont typeface="Arial" charset="0"/>
              <a:buNone/>
            </a:pPr>
            <a:endParaRPr lang="ru-RU" sz="3600" dirty="0" smtClean="0"/>
          </a:p>
          <a:p>
            <a:pPr algn="ctr">
              <a:buFont typeface="Arial" charset="0"/>
              <a:buNone/>
            </a:pPr>
            <a:r>
              <a:rPr lang="ru-RU" sz="3600" dirty="0" err="1" smtClean="0"/>
              <a:t>Ловось</a:t>
            </a:r>
            <a:r>
              <a:rPr lang="ru-RU" sz="3600" dirty="0" smtClean="0"/>
              <a:t> (</a:t>
            </a:r>
            <a:r>
              <a:rPr lang="ru-RU" sz="3600" dirty="0" err="1" smtClean="0">
                <a:solidFill>
                  <a:srgbClr val="FF0066"/>
                </a:solidFill>
              </a:rPr>
              <a:t>кодамо</a:t>
            </a:r>
            <a:r>
              <a:rPr lang="ru-RU" dirty="0" smtClean="0"/>
              <a:t>?)                            </a:t>
            </a:r>
            <a:r>
              <a:rPr lang="ru-RU" sz="3600" dirty="0" err="1" smtClean="0"/>
              <a:t>ашо</a:t>
            </a:r>
            <a:r>
              <a:rPr lang="ru-RU" dirty="0" smtClean="0"/>
              <a:t>.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endParaRPr lang="ru-RU" dirty="0" smtClean="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500563" y="1268413"/>
            <a:ext cx="1584325" cy="485775"/>
          </a:xfrm>
          <a:prstGeom prst="rightArrow">
            <a:avLst>
              <a:gd name="adj1" fmla="val 50000"/>
              <a:gd name="adj2" fmla="val 81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643438" y="3933055"/>
            <a:ext cx="1727200" cy="43204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284663" y="2492375"/>
            <a:ext cx="1655762" cy="485775"/>
          </a:xfrm>
          <a:prstGeom prst="rightArrow">
            <a:avLst>
              <a:gd name="adj1" fmla="val 50000"/>
              <a:gd name="adj2" fmla="val 852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660066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z="4400" smtClean="0">
                <a:solidFill>
                  <a:srgbClr val="FFFF00"/>
                </a:solidFill>
              </a:rPr>
              <a:t>Составить словосочетания из данных слов!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	Ривезесь                                 раужо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   Медесь                                    пси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   Умаресь                                   кельме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   Эйесь                                        ёжов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   Кизэсь                                      якстере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   Модась                                    ламбамо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53" name="Rectangle 13"/>
          <p:cNvSpPr>
            <a:spLocks noGrp="1"/>
          </p:cNvSpPr>
          <p:nvPr>
            <p:ph type="body" sz="half" idx="2"/>
          </p:nvPr>
        </p:nvSpPr>
        <p:spPr>
          <a:xfrm>
            <a:off x="3563938" y="0"/>
            <a:ext cx="5580062" cy="6858000"/>
          </a:xfrm>
          <a:solidFill>
            <a:srgbClr val="99CC00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/>
              <a:t>Минь ловнынек,сёрмадынек,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Тонавтыцянть кунсолынек.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Вейке,кавто – минь стятано,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Колмо, ниле – оймсетяно,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Вете, кото – минь мольтяно,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Сисем,кавксо – цяпатано.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Вейксэ, кемень – озатано,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Важодеме карматано!</a:t>
            </a:r>
          </a:p>
        </p:txBody>
      </p:sp>
      <p:pic>
        <p:nvPicPr>
          <p:cNvPr id="35854" name="Picture 14" descr="1278591400_2010-07-07_1039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3563938" cy="602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223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Слайд 1</vt:lpstr>
      <vt:lpstr>    Вадря валось «шумбрачи», Молицянень «паро ки», Удыцянень «паро он», -  Неть валтнэнь содасыть тон? «Инеськеть» валось вадря, Иля стувт ёвтамс «сюкпря». Тон туемстэ ульть анок Ёвтамс «вастомазонок».   </vt:lpstr>
      <vt:lpstr>Слайд 3</vt:lpstr>
      <vt:lpstr>Ютазенть мельс ледстямось!</vt:lpstr>
      <vt:lpstr>Слайд 5</vt:lpstr>
      <vt:lpstr>Якшамковонь 29-це чись. Классонь важодемась.  Прилагательноесь.    </vt:lpstr>
      <vt:lpstr>Слайд 7</vt:lpstr>
      <vt:lpstr>Слайд 8</vt:lpstr>
      <vt:lpstr>Слайд 9</vt:lpstr>
      <vt:lpstr>Од валтнэ!</vt:lpstr>
      <vt:lpstr>Слайд 11</vt:lpstr>
      <vt:lpstr>Шумбра!</vt:lpstr>
      <vt:lpstr>Слайд 13</vt:lpstr>
      <vt:lpstr>Кудонь важодемась. </vt:lpstr>
      <vt:lpstr>Вастомазонок,ялгат!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13</cp:revision>
  <dcterms:created xsi:type="dcterms:W3CDTF">2013-10-15T15:39:03Z</dcterms:created>
  <dcterms:modified xsi:type="dcterms:W3CDTF">2014-01-28T18:47:51Z</dcterms:modified>
</cp:coreProperties>
</file>