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102B9E3-EBBE-4DF6-91BE-40645CC98DA8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032E342-9495-495C-BD57-4AC221BCF6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02B9E3-EBBE-4DF6-91BE-40645CC98DA8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32E342-9495-495C-BD57-4AC221BCF6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102B9E3-EBBE-4DF6-91BE-40645CC98DA8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032E342-9495-495C-BD57-4AC221BCF6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02B9E3-EBBE-4DF6-91BE-40645CC98DA8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32E342-9495-495C-BD57-4AC221BCF6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102B9E3-EBBE-4DF6-91BE-40645CC98DA8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032E342-9495-495C-BD57-4AC221BCF6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02B9E3-EBBE-4DF6-91BE-40645CC98DA8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32E342-9495-495C-BD57-4AC221BCF6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02B9E3-EBBE-4DF6-91BE-40645CC98DA8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32E342-9495-495C-BD57-4AC221BCF6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02B9E3-EBBE-4DF6-91BE-40645CC98DA8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32E342-9495-495C-BD57-4AC221BCF6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102B9E3-EBBE-4DF6-91BE-40645CC98DA8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32E342-9495-495C-BD57-4AC221BCF6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02B9E3-EBBE-4DF6-91BE-40645CC98DA8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32E342-9495-495C-BD57-4AC221BCF6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02B9E3-EBBE-4DF6-91BE-40645CC98DA8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32E342-9495-495C-BD57-4AC221BCF6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102B9E3-EBBE-4DF6-91BE-40645CC98DA8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032E342-9495-495C-BD57-4AC221BCF6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Урок  по русской речи в 8 классе</a:t>
            </a:r>
            <a:endParaRPr lang="ru-RU" i="1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«Определение» (повторение)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214290"/>
            <a:ext cx="464347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5720" y="2285992"/>
            <a:ext cx="37861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Что и кого вы видите на картине?</a:t>
            </a:r>
          </a:p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Подберите к словам определения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357166"/>
            <a:ext cx="20441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В.Васнецов </a:t>
            </a:r>
          </a:p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«</a:t>
            </a:r>
            <a:r>
              <a:rPr lang="ru-RU" sz="2400" dirty="0" err="1" smtClean="0">
                <a:solidFill>
                  <a:srgbClr val="0070C0"/>
                </a:solidFill>
              </a:rPr>
              <a:t>Аленушка</a:t>
            </a:r>
            <a:r>
              <a:rPr lang="ru-RU" sz="2400" dirty="0" smtClean="0">
                <a:solidFill>
                  <a:srgbClr val="0070C0"/>
                </a:solidFill>
              </a:rPr>
              <a:t>»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357430"/>
            <a:ext cx="7643866" cy="10715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Задание:</a:t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Измените словосочетания в указанном падеже, составьте связный текст  и запишите.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57167"/>
            <a:ext cx="7615262" cy="142876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8000" dirty="0" smtClean="0"/>
              <a:t>камень (большой)                            озеро (глубокое)</a:t>
            </a:r>
          </a:p>
          <a:p>
            <a:pPr>
              <a:buNone/>
            </a:pPr>
            <a:r>
              <a:rPr lang="ru-RU" sz="8000" dirty="0" smtClean="0"/>
              <a:t>девочка (грустная)                          сарафанчик (пестренький)</a:t>
            </a:r>
          </a:p>
          <a:p>
            <a:pPr>
              <a:buNone/>
              <a:tabLst>
                <a:tab pos="4310063" algn="l"/>
              </a:tabLst>
            </a:pPr>
            <a:r>
              <a:rPr lang="ru-RU" sz="8000" dirty="0" smtClean="0"/>
              <a:t>кофточка (голубенькая)                  братец (младший)</a:t>
            </a:r>
          </a:p>
          <a:p>
            <a:pPr>
              <a:buNone/>
            </a:pPr>
            <a:r>
              <a:rPr lang="ru-RU" sz="8000" dirty="0" smtClean="0"/>
              <a:t>листья (красноватые,  желтые)       вода (темная)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85786" y="3357562"/>
            <a:ext cx="8072494" cy="300039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dirty="0" smtClean="0"/>
              <a:t>(на) большой камень (П.п.) </a:t>
            </a:r>
          </a:p>
          <a:p>
            <a:pPr algn="ctr">
              <a:buNone/>
            </a:pPr>
            <a:r>
              <a:rPr lang="ru-RU" sz="2000" dirty="0" smtClean="0"/>
              <a:t>(у)    глубокое озеро (Р.п.) </a:t>
            </a:r>
          </a:p>
          <a:p>
            <a:pPr algn="ctr">
              <a:buNone/>
            </a:pPr>
            <a:r>
              <a:rPr lang="ru-RU" sz="2000" dirty="0" smtClean="0"/>
              <a:t>(в) пестренький сарафанчик</a:t>
            </a:r>
          </a:p>
          <a:p>
            <a:pPr algn="ctr">
              <a:buNone/>
            </a:pPr>
            <a:r>
              <a:rPr lang="ru-RU" sz="2000" dirty="0" smtClean="0"/>
              <a:t>(в) голубенькая кофточка (П.п.)</a:t>
            </a:r>
          </a:p>
          <a:p>
            <a:pPr algn="ctr">
              <a:buNone/>
            </a:pPr>
            <a:r>
              <a:rPr lang="ru-RU" sz="2000" dirty="0" smtClean="0"/>
              <a:t>грустная девочка (И.п.) </a:t>
            </a:r>
          </a:p>
          <a:p>
            <a:pPr algn="ctr">
              <a:buNone/>
            </a:pPr>
            <a:r>
              <a:rPr lang="ru-RU" sz="2000" dirty="0" smtClean="0"/>
              <a:t>(о) младший братец (П.п.)</a:t>
            </a:r>
          </a:p>
          <a:p>
            <a:pPr algn="ctr">
              <a:buNone/>
            </a:pPr>
            <a:r>
              <a:rPr lang="ru-RU" sz="2000" dirty="0" smtClean="0"/>
              <a:t>красноватые и желтые листья (И.п.)</a:t>
            </a:r>
          </a:p>
          <a:p>
            <a:pPr algn="ctr">
              <a:buNone/>
            </a:pPr>
            <a:r>
              <a:rPr lang="ru-RU" sz="2000" dirty="0" smtClean="0"/>
              <a:t>темная вода (В.п.)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14282" y="4019153"/>
            <a:ext cx="785818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libri" pitchFamily="34" charset="0"/>
              <a:ea typeface="Malgun Gothic" pitchFamily="34" charset="-127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Malgun Gothic" pitchFamily="34" charset="-127"/>
                <a:cs typeface="Times New Roman" pitchFamily="18" charset="0"/>
              </a:rPr>
              <a:t>Вопрос: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algun Gothic" pitchFamily="34" charset="-127"/>
                <a:cs typeface="Times New Roman" pitchFamily="18" charset="0"/>
              </a:rPr>
              <a:t>Для чего нужны определения?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928670"/>
            <a:ext cx="77153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          </a:t>
            </a:r>
            <a:r>
              <a:rPr lang="ru-RU" sz="2800" dirty="0" smtClean="0"/>
              <a:t>У глубокого озера на большом камне сидит грустная девочка </a:t>
            </a:r>
            <a:r>
              <a:rPr lang="ru-RU" sz="2800" dirty="0" err="1" smtClean="0"/>
              <a:t>Аленушка</a:t>
            </a:r>
            <a:r>
              <a:rPr lang="ru-RU" sz="2800" dirty="0" smtClean="0"/>
              <a:t>. Она в пестреньком сарафанчике, в голубенькой кофточке. Девочка горюет о младшем братце Иванушке. По озеру плывут красноватые и желтые листья. Печально смотрит </a:t>
            </a:r>
            <a:r>
              <a:rPr lang="ru-RU" sz="2800" dirty="0" err="1" smtClean="0"/>
              <a:t>Аленушка</a:t>
            </a:r>
            <a:r>
              <a:rPr lang="ru-RU" sz="2800" dirty="0" smtClean="0"/>
              <a:t> на темную воду.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071538" y="357166"/>
            <a:ext cx="571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Образец готового текста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320675"/>
            <a:ext cx="7242175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 вы знаете, что …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0" y="1142984"/>
          <a:ext cx="9144000" cy="5072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293647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   Ноябрь получил свое название от латинского слова «</a:t>
                      </a:r>
                      <a:r>
                        <a:rPr kumimoji="0"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новем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», что значит «девять. Новый год у римлян начинался 1 марта, поэтому ноябрь был девятым месяцем. А у нас ноябрь по счету одиннадцатый.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Подберите подходящие по смыслу определения к данному четверостишию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21356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Словарная работа: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айти в толковом словаре значение слов </a:t>
                      </a:r>
                      <a:r>
                        <a:rPr kumimoji="0" lang="ru-RU" sz="18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орешник,  сторожка.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Спит орешник у           …         сторожки.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…                  листва лежит вокруг.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 на           ….             веточках сережки,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Зеленея,    выглянули вдруг.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85720" y="424804"/>
            <a:ext cx="7929618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algun Gothic" pitchFamily="34" charset="-127"/>
                <a:cs typeface="Times New Roman" pitchFamily="18" charset="0"/>
              </a:rPr>
              <a:t>Спит орешник у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algun Gothic" pitchFamily="34" charset="-127"/>
                <a:cs typeface="Times New Roman" pitchFamily="18" charset="0"/>
              </a:rPr>
              <a:t> лесной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algun Gothic" pitchFamily="34" charset="-127"/>
                <a:cs typeface="Times New Roman" pitchFamily="18" charset="0"/>
              </a:rPr>
              <a:t> сторожки.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algun Gothic" pitchFamily="34" charset="-127"/>
                <a:cs typeface="Times New Roman" pitchFamily="18" charset="0"/>
              </a:rPr>
              <a:t>Желтая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algun Gothic" pitchFamily="34" charset="-127"/>
                <a:cs typeface="Times New Roman" pitchFamily="18" charset="0"/>
              </a:rPr>
              <a:t>  листва лежит вокруг.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algun Gothic" pitchFamily="34" charset="-127"/>
                <a:cs typeface="Times New Roman" pitchFamily="18" charset="0"/>
              </a:rPr>
              <a:t>А на 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algun Gothic" pitchFamily="34" charset="-127"/>
                <a:cs typeface="Times New Roman" pitchFamily="18" charset="0"/>
              </a:rPr>
              <a:t>голых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algun Gothic" pitchFamily="34" charset="-127"/>
                <a:cs typeface="Times New Roman" pitchFamily="18" charset="0"/>
              </a:rPr>
              <a:t> веточках сережки,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algun Gothic" pitchFamily="34" charset="-127"/>
                <a:cs typeface="Times New Roman" pitchFamily="18" charset="0"/>
              </a:rPr>
              <a:t>Зеленея,  выглянули вдруг.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500034" y="3360279"/>
            <a:ext cx="7215238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algun Gothic" pitchFamily="34" charset="-127"/>
                <a:cs typeface="Times New Roman" pitchFamily="18" charset="0"/>
              </a:rPr>
              <a:t>Вопрос:</a:t>
            </a:r>
            <a:r>
              <a:rPr kumimoji="0" lang="ru-RU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algun Gothic" pitchFamily="34" charset="-127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600" baseline="0" dirty="0" smtClean="0">
                <a:latin typeface="Calibri" pitchFamily="34" charset="0"/>
                <a:ea typeface="Malgun Gothic" pitchFamily="34" charset="-127"/>
                <a:cs typeface="Times New Roman" pitchFamily="18" charset="0"/>
              </a:rPr>
              <a:t>К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algun Gothic" pitchFamily="34" charset="-127"/>
                <a:cs typeface="Times New Roman" pitchFamily="18" charset="0"/>
              </a:rPr>
              <a:t>ак по-другому называют определения?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algun Gothic" pitchFamily="34" charset="-127"/>
                <a:cs typeface="Times New Roman" pitchFamily="18" charset="0"/>
              </a:rPr>
              <a:t>Что они придают слову?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14282" y="214290"/>
            <a:ext cx="14520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algun Gothic" pitchFamily="34" charset="-127"/>
                <a:cs typeface="Times New Roman" pitchFamily="18" charset="0"/>
              </a:rPr>
              <a:t>Итог урока.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3068383" y="497810"/>
            <a:ext cx="30072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algun Gothic" pitchFamily="34" charset="-127"/>
                <a:cs typeface="Times New Roman" pitchFamily="18" charset="0"/>
              </a:rPr>
              <a:t>Составление инсерта</a:t>
            </a:r>
            <a:endParaRPr kumimoji="0" lang="kk-K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0" y="1357298"/>
          <a:ext cx="7929620" cy="3500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2405"/>
                <a:gridCol w="1982405"/>
                <a:gridCol w="1982405"/>
                <a:gridCol w="1982405"/>
              </a:tblGrid>
              <a:tr h="642942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Malgun Gothic"/>
                          <a:cs typeface="Times New Roman"/>
                        </a:rPr>
                        <a:t>V- </a:t>
                      </a:r>
                      <a:r>
                        <a:rPr lang="en-US" sz="2000" b="1" dirty="0" err="1">
                          <a:latin typeface="Calibri"/>
                          <a:ea typeface="Malgun Gothic"/>
                          <a:cs typeface="Times New Roman"/>
                        </a:rPr>
                        <a:t>уже</a:t>
                      </a:r>
                      <a:r>
                        <a:rPr lang="en-US" sz="2000" b="1" dirty="0">
                          <a:latin typeface="Calibri"/>
                          <a:ea typeface="Malgun Gothic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Calibri"/>
                          <a:ea typeface="Malgun Gothic"/>
                          <a:cs typeface="Times New Roman"/>
                        </a:rPr>
                        <a:t>знал</a:t>
                      </a:r>
                      <a:endParaRPr lang="ru-RU" sz="2000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latin typeface="Calibri"/>
                          <a:ea typeface="Malgun Gothic"/>
                          <a:cs typeface="Times New Roman"/>
                        </a:rPr>
                        <a:t>+ новое</a:t>
                      </a:r>
                      <a:endParaRPr lang="ru-RU" sz="20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>
                          <a:latin typeface="Calibri"/>
                          <a:ea typeface="Malgun Gothic"/>
                          <a:cs typeface="Times New Roman"/>
                        </a:rPr>
                        <a:t>- думал иначе</a:t>
                      </a:r>
                      <a:endParaRPr lang="ru-RU" sz="20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>
                          <a:latin typeface="Calibri"/>
                          <a:ea typeface="Malgun Gothic"/>
                          <a:cs typeface="Times New Roman"/>
                        </a:rPr>
                        <a:t>? не понял, есть вопрос</a:t>
                      </a:r>
                      <a:endParaRPr lang="ru-RU" sz="2000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19996">
                <a:tc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4787251"/>
            <a:ext cx="8215338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algun Gothic" pitchFamily="34" charset="-127"/>
                <a:cs typeface="Times New Roman" pitchFamily="18" charset="0"/>
              </a:rPr>
              <a:t>Домашнее задание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algun Gothic" pitchFamily="34" charset="-127"/>
                <a:cs typeface="Times New Roman" pitchFamily="18" charset="0"/>
              </a:rPr>
              <a:t>Продолжить работать над рубрикой «А вы знаете, что …» Найти определения в материале «В мире интересного» и дать полную характеристику.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7239000" cy="6170008"/>
          </a:xfrm>
        </p:spPr>
        <p:txBody>
          <a:bodyPr/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Форма урока</a:t>
            </a:r>
            <a:r>
              <a:rPr lang="ru-RU" dirty="0" smtClean="0"/>
              <a:t>: урок – познание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Тип урока:</a:t>
            </a:r>
            <a:r>
              <a:rPr lang="ru-RU" dirty="0" smtClean="0"/>
              <a:t> урок – повторение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Оборудование:</a:t>
            </a:r>
            <a:endParaRPr lang="ru-RU" dirty="0" smtClean="0"/>
          </a:p>
          <a:p>
            <a:pPr algn="ctr">
              <a:buNone/>
            </a:pPr>
            <a:r>
              <a:rPr lang="ru-RU" dirty="0" err="1" smtClean="0"/>
              <a:t>разноуровневые</a:t>
            </a:r>
            <a:r>
              <a:rPr lang="ru-RU" dirty="0" smtClean="0"/>
              <a:t> карточки</a:t>
            </a:r>
          </a:p>
          <a:p>
            <a:pPr algn="ctr">
              <a:buNone/>
            </a:pPr>
            <a:r>
              <a:rPr lang="ru-RU" dirty="0" smtClean="0"/>
              <a:t>опорные слова</a:t>
            </a:r>
          </a:p>
          <a:p>
            <a:pPr algn="ctr">
              <a:buNone/>
            </a:pPr>
            <a:r>
              <a:rPr lang="ru-RU" dirty="0" smtClean="0"/>
              <a:t>иллюстрация глухаря</a:t>
            </a:r>
          </a:p>
          <a:p>
            <a:pPr algn="ctr">
              <a:buNone/>
            </a:pPr>
            <a:r>
              <a:rPr lang="ru-RU" dirty="0" smtClean="0"/>
              <a:t>репродукция  В.М.Васнецова «</a:t>
            </a:r>
            <a:r>
              <a:rPr lang="ru-RU" dirty="0" err="1" smtClean="0"/>
              <a:t>Аленушка</a:t>
            </a:r>
            <a:r>
              <a:rPr lang="ru-RU" dirty="0" smtClean="0"/>
              <a:t>»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285728"/>
            <a:ext cx="7242048" cy="1643074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rgbClr val="0070C0"/>
                </a:solidFill>
              </a:rPr>
              <a:t>Девиз урока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FF0000"/>
                </a:solidFill>
              </a:rPr>
              <a:t>«Надо знать обо всем понемножку, но все о немногом</a:t>
            </a:r>
            <a:r>
              <a:rPr lang="ru-RU" sz="1800" dirty="0" smtClean="0">
                <a:solidFill>
                  <a:srgbClr val="FF0000"/>
                </a:solidFill>
              </a:rPr>
              <a:t>»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                      </a:t>
            </a:r>
            <a:r>
              <a:rPr lang="ru-RU" sz="2000" dirty="0" smtClean="0">
                <a:solidFill>
                  <a:srgbClr val="002060"/>
                </a:solidFill>
              </a:rPr>
              <a:t> К.А.Тимирязев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err="1" smtClean="0"/>
              <a:t>Климе́нт</a:t>
            </a:r>
            <a:r>
              <a:rPr lang="ru-RU" sz="2000" dirty="0" smtClean="0"/>
              <a:t> </a:t>
            </a:r>
            <a:r>
              <a:rPr lang="ru-RU" sz="2000" dirty="0" err="1" smtClean="0"/>
              <a:t>Арка́дьевич</a:t>
            </a:r>
            <a:r>
              <a:rPr lang="ru-RU" sz="2000" dirty="0" smtClean="0"/>
              <a:t> </a:t>
            </a:r>
            <a:r>
              <a:rPr lang="ru-RU" sz="2000" dirty="0" err="1" smtClean="0"/>
              <a:t>Тимиря́зев</a:t>
            </a:r>
            <a:r>
              <a:rPr lang="ru-RU" sz="2000" dirty="0" smtClean="0"/>
              <a:t> </a:t>
            </a:r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r>
              <a:rPr lang="ru-RU" sz="2000" dirty="0" smtClean="0"/>
              <a:t> русский естествоиспытатель, физиолог, физик, приборостроитель, историк науки, писатель, переводчик, публицист.</a:t>
            </a:r>
          </a:p>
          <a:p>
            <a:endParaRPr lang="ru-RU" dirty="0"/>
          </a:p>
        </p:txBody>
      </p:sp>
      <p:pic>
        <p:nvPicPr>
          <p:cNvPr id="9" name="Содержимое 8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2"/>
            <a:ext cx="364333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Тест с открытым ответом 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dirty="0" smtClean="0"/>
              <a:t>Определение – это …</a:t>
            </a:r>
          </a:p>
          <a:p>
            <a:r>
              <a:rPr lang="ru-RU" dirty="0" smtClean="0"/>
              <a:t>Определяемое слово – это …</a:t>
            </a:r>
          </a:p>
          <a:p>
            <a:r>
              <a:rPr lang="ru-RU" dirty="0" smtClean="0"/>
              <a:t>Определяемое слово согласуется с определением в …</a:t>
            </a:r>
          </a:p>
          <a:p>
            <a:r>
              <a:rPr lang="ru-RU" dirty="0" smtClean="0"/>
              <a:t>Определение выражается …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 вы знаете, что …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ru-RU" sz="2200" dirty="0" smtClean="0"/>
              <a:t> </a:t>
            </a:r>
          </a:p>
          <a:p>
            <a:pPr algn="just">
              <a:buNone/>
            </a:pPr>
            <a:r>
              <a:rPr lang="ru-RU" sz="2000" dirty="0" smtClean="0"/>
              <a:t>          В Бразилии растет нефтяное дерево – </a:t>
            </a:r>
            <a:r>
              <a:rPr lang="ru-RU" sz="2000" dirty="0" err="1" smtClean="0"/>
              <a:t>копаифера</a:t>
            </a:r>
            <a:r>
              <a:rPr lang="ru-RU" sz="2000" dirty="0" smtClean="0"/>
              <a:t>. Из ствола дерева вытекает сок. По своему составу этот сок ничем не отличается от дизельного топлива. Его можно без переработки заливать в бак автомобиля.</a:t>
            </a:r>
          </a:p>
          <a:p>
            <a:endParaRPr lang="ru-RU" dirty="0"/>
          </a:p>
        </p:txBody>
      </p:sp>
      <p:pic>
        <p:nvPicPr>
          <p:cNvPr id="9" name="Содержимое 8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14488"/>
            <a:ext cx="392909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Самостоятельно выполнить </a:t>
            </a:r>
            <a:r>
              <a:rPr lang="ru-RU" dirty="0" err="1" smtClean="0"/>
              <a:t>разноуровневое</a:t>
            </a:r>
            <a:r>
              <a:rPr lang="ru-RU" dirty="0" smtClean="0"/>
              <a:t> задание</a:t>
            </a:r>
            <a:endParaRPr lang="ru-RU" dirty="0"/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500034" y="2000240"/>
          <a:ext cx="7239000" cy="3154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1594"/>
                <a:gridCol w="5767406"/>
              </a:tblGrid>
              <a:tr h="37084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Malgun Gothic"/>
                          <a:cs typeface="Times New Roman"/>
                        </a:rPr>
                        <a:t>№ группы</a:t>
                      </a:r>
                      <a:endParaRPr lang="ru-RU" sz="1100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Malgun Gothic"/>
                          <a:cs typeface="Times New Roman"/>
                        </a:rPr>
                        <a:t>Задание</a:t>
                      </a:r>
                      <a:endParaRPr lang="ru-RU" sz="1100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Malgun Gothic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Malgun Gothic"/>
                          <a:cs typeface="Times New Roman"/>
                        </a:rPr>
                        <a:t>Найти и подчеркнуть определения с определяемым словом, указать вопросы</a:t>
                      </a:r>
                      <a:endParaRPr lang="ru-RU" sz="1100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Malgun Gothic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Malgun Gothic"/>
                          <a:cs typeface="Times New Roman"/>
                        </a:rPr>
                        <a:t>Определить, в чем согласуются определения с определяемым словом, к какому члену предложения относятся определения</a:t>
                      </a:r>
                      <a:endParaRPr lang="ru-RU" sz="1100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Calibri"/>
                          <a:ea typeface="Malgun Gothic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Malgun Gothic"/>
                          <a:cs typeface="Times New Roman"/>
                        </a:rPr>
                        <a:t>Разобрать по членам предложения выделенное предложение</a:t>
                      </a:r>
                      <a:endParaRPr lang="ru-RU" sz="1100" dirty="0">
                        <a:latin typeface="Calibri"/>
                        <a:ea typeface="Malgun Gothic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214290"/>
            <a:ext cx="7239000" cy="1857388"/>
          </a:xfrm>
        </p:spPr>
        <p:txBody>
          <a:bodyPr>
            <a:noAutofit/>
          </a:bodyPr>
          <a:lstStyle/>
          <a:p>
            <a:pPr lvl="0" algn="ctr"/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Работа по вариантам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Задание: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Списать предложение, найти определения и указать, чем они выражены.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вы знаете, что …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500034" y="2428868"/>
          <a:ext cx="7239000" cy="3943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7610"/>
                <a:gridCol w="3481390"/>
              </a:tblGrid>
              <a:tr h="37084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latin typeface="Times New Roman" pitchFamily="18" charset="0"/>
                          <a:ea typeface="Malgun Gothic"/>
                          <a:cs typeface="Times New Roman" pitchFamily="18" charset="0"/>
                        </a:rPr>
                        <a:t>Для 1 варианта</a:t>
                      </a:r>
                      <a:endParaRPr lang="ru-RU" sz="1100" dirty="0">
                        <a:latin typeface="Times New Roman" pitchFamily="18" charset="0"/>
                        <a:ea typeface="Malgun Gothic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latin typeface="Times New Roman" pitchFamily="18" charset="0"/>
                          <a:ea typeface="Malgun Gothic"/>
                          <a:cs typeface="Times New Roman" pitchFamily="18" charset="0"/>
                        </a:rPr>
                        <a:t>Для 2 варианта</a:t>
                      </a:r>
                      <a:endParaRPr lang="ru-RU" sz="1100">
                        <a:latin typeface="Times New Roman" pitchFamily="18" charset="0"/>
                        <a:ea typeface="Malgun Gothic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58250">
                <a:tc>
                  <a:txBody>
                    <a:bodyPr/>
                    <a:lstStyle/>
                    <a:p>
                      <a:pPr marL="7938" indent="-7938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48013" algn="l"/>
                          <a:tab pos="3582988" algn="l"/>
                        </a:tabLst>
                      </a:pPr>
                      <a:r>
                        <a:rPr lang="ru-RU" sz="2400" dirty="0">
                          <a:latin typeface="Times New Roman" pitchFamily="18" charset="0"/>
                          <a:ea typeface="Malgun Gothic"/>
                          <a:cs typeface="Times New Roman" pitchFamily="18" charset="0"/>
                        </a:rPr>
                        <a:t>          Первый советский автомобиль был выпущен </a:t>
                      </a:r>
                      <a:r>
                        <a:rPr lang="ru-RU" sz="2400" dirty="0" smtClean="0">
                          <a:latin typeface="Times New Roman" pitchFamily="18" charset="0"/>
                          <a:ea typeface="Malgun Gothic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>
                          <a:latin typeface="Times New Roman" pitchFamily="18" charset="0"/>
                          <a:ea typeface="Malgun Gothic"/>
                          <a:cs typeface="Times New Roman" pitchFamily="18" charset="0"/>
                        </a:rPr>
                        <a:t>1924 году.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0488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Самый длинный в мире алфавит у абазинцев, народа, живущего на Кавказе. В этом алфавите – 71 буква.</a:t>
                      </a:r>
                      <a:endParaRPr lang="ru-RU" sz="2400" dirty="0">
                        <a:latin typeface="Times New Roman" pitchFamily="18" charset="0"/>
                        <a:ea typeface="Malgun Gothic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4" name="Рисунок 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4429132"/>
            <a:ext cx="285369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0"/>
            <a:ext cx="7242048" cy="78583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А вы знаете, что …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71430" y="3751902"/>
            <a:ext cx="2928958" cy="928670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Справка:</a:t>
            </a:r>
          </a:p>
          <a:p>
            <a:r>
              <a:rPr lang="ru-RU" dirty="0" smtClean="0"/>
              <a:t>токовать – значит  петь. 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542868" y="4752034"/>
            <a:ext cx="2857520" cy="1323964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Вопрос:</a:t>
            </a:r>
            <a:r>
              <a:rPr lang="ru-RU" dirty="0" smtClean="0"/>
              <a:t> </a:t>
            </a:r>
          </a:p>
          <a:p>
            <a:r>
              <a:rPr lang="ru-RU" dirty="0" smtClean="0"/>
              <a:t>Кого называют </a:t>
            </a:r>
          </a:p>
          <a:p>
            <a:r>
              <a:rPr lang="ru-RU" dirty="0" smtClean="0"/>
              <a:t>«глухой тетерей»? </a:t>
            </a:r>
          </a:p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3471826" y="2000240"/>
            <a:ext cx="4234820" cy="275179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/>
              <a:t>          Тетерев – родственник глухаря. Он тоже, как и глухарь, токует весной и, когда поет, ничего не слышит. Народ давно это заметил и стал называть так невнимательных, глуховатых людей.</a:t>
            </a:r>
            <a:endParaRPr lang="ru-RU" sz="2000" dirty="0"/>
          </a:p>
        </p:txBody>
      </p:sp>
      <p:pic>
        <p:nvPicPr>
          <p:cNvPr id="9" name="Рисунок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868" y="1251572"/>
            <a:ext cx="292895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114768" y="928670"/>
            <a:ext cx="33575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None/>
            </a:pPr>
            <a:r>
              <a:rPr lang="ru-RU" dirty="0" smtClean="0"/>
              <a:t>Есть такое выражение  </a:t>
            </a:r>
            <a:r>
              <a:rPr lang="ru-RU" b="1" dirty="0" smtClean="0"/>
              <a:t>«глухая тетеря». </a:t>
            </a:r>
            <a:endParaRPr lang="ru-RU" dirty="0" smtClean="0"/>
          </a:p>
          <a:p>
            <a:pPr algn="ctr">
              <a:buNone/>
            </a:pPr>
            <a:r>
              <a:rPr lang="ru-RU" sz="2000" dirty="0" smtClean="0"/>
              <a:t>Как оно появилось?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400388" y="4752034"/>
            <a:ext cx="464347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algun Gothic" pitchFamily="34" charset="-127"/>
                <a:cs typeface="Times New Roman" pitchFamily="18" charset="0"/>
              </a:rPr>
              <a:t>Где могут использоваться определения?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algun Gothic" pitchFamily="34" charset="-127"/>
                <a:cs typeface="Times New Roman" pitchFamily="18" charset="0"/>
              </a:rPr>
              <a:t>Задание: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algun Gothic" pitchFamily="34" charset="-127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Malgun Gothic" pitchFamily="34" charset="-127"/>
                <a:cs typeface="Times New Roman" pitchFamily="18" charset="0"/>
              </a:rPr>
              <a:t>разобрать слово глуховатый по составу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0"/>
            <a:ext cx="7242048" cy="1571636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Творческая работа по картине В.Васнецова «</a:t>
            </a:r>
            <a:r>
              <a:rPr lang="ru-RU" sz="2000" dirty="0" err="1" smtClean="0">
                <a:solidFill>
                  <a:schemeClr val="accent5">
                    <a:lumMod val="75000"/>
                  </a:schemeClr>
                </a:solidFill>
              </a:rPr>
              <a:t>Аленушка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»</a:t>
            </a:r>
            <a:b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Вы все помните сказку о сестре и ее непослушном братце.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/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Как называется эта сказка?</a:t>
            </a:r>
            <a:br>
              <a:rPr lang="ru-RU" sz="1800" dirty="0" smtClean="0">
                <a:solidFill>
                  <a:srgbClr val="002060"/>
                </a:solidFill>
              </a:rPr>
            </a:b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28596" y="1571612"/>
            <a:ext cx="3714776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А вы знаете, что …</a:t>
            </a:r>
          </a:p>
          <a:p>
            <a:pPr>
              <a:buNone/>
            </a:pP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 smtClean="0"/>
              <a:t>по сказке была написана картина «</a:t>
            </a:r>
            <a:r>
              <a:rPr lang="ru-RU" sz="2400" dirty="0" err="1" smtClean="0"/>
              <a:t>Аленушка</a:t>
            </a:r>
            <a:r>
              <a:rPr lang="ru-RU" sz="2400" dirty="0" smtClean="0"/>
              <a:t>», автором которой является замечательный русский художник  Виктор Михайлович Васнецов.</a:t>
            </a:r>
            <a:endParaRPr lang="ru-RU" sz="2400" dirty="0"/>
          </a:p>
        </p:txBody>
      </p:sp>
      <p:pic>
        <p:nvPicPr>
          <p:cNvPr id="10" name="Содержимое 9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500174"/>
            <a:ext cx="4214841" cy="4357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149</TotalTime>
  <Words>625</Words>
  <Application>Microsoft Office PowerPoint</Application>
  <PresentationFormat>Экран (4:3)</PresentationFormat>
  <Paragraphs>104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Изящная</vt:lpstr>
      <vt:lpstr>Урок  по русской речи в 8 классе</vt:lpstr>
      <vt:lpstr>Слайд 2</vt:lpstr>
      <vt:lpstr>Девиз урока  «Надо знать обо всем понемножку, но все о немногом»                                                                                К.А.Тимирязев </vt:lpstr>
      <vt:lpstr>Тест с открытым ответом  </vt:lpstr>
      <vt:lpstr>А вы знаете, что … </vt:lpstr>
      <vt:lpstr>Самостоятельно выполнить разноуровневое задание</vt:lpstr>
      <vt:lpstr>Работа по вариантам Задание: Списать предложение, найти определения и указать, чем они выражены.  А вы знаете, что …</vt:lpstr>
      <vt:lpstr>А вы знаете, что …</vt:lpstr>
      <vt:lpstr>Творческая работа по картине В.Васнецова «Аленушка»  Вы все помните сказку о сестре и ее непослушном братце.  Как называется эта сказка? </vt:lpstr>
      <vt:lpstr>Слайд 10</vt:lpstr>
      <vt:lpstr> Задание: Измените словосочетания в указанном падеже, составьте связный текст  и запишите. </vt:lpstr>
      <vt:lpstr>Слайд 12</vt:lpstr>
      <vt:lpstr>А вы знаете, что … 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 по русской речи в 8 классе</dc:title>
  <dc:creator>user</dc:creator>
  <cp:lastModifiedBy>user</cp:lastModifiedBy>
  <cp:revision>16</cp:revision>
  <dcterms:created xsi:type="dcterms:W3CDTF">2013-05-22T02:47:42Z</dcterms:created>
  <dcterms:modified xsi:type="dcterms:W3CDTF">2015-01-10T13:31:56Z</dcterms:modified>
</cp:coreProperties>
</file>