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handoutMasterIdLst>
    <p:handoutMasterId r:id="rId12"/>
  </p:handoutMasterIdLst>
  <p:sldIdLst>
    <p:sldId id="256" r:id="rId2"/>
    <p:sldId id="257" r:id="rId3"/>
    <p:sldId id="258" r:id="rId4"/>
    <p:sldId id="259" r:id="rId5"/>
    <p:sldId id="261" r:id="rId6"/>
    <p:sldId id="260"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notesViewPr>
    <p:cSldViewPr>
      <p:cViewPr varScale="1">
        <p:scale>
          <a:sx n="41" d="100"/>
          <a:sy n="41" d="100"/>
        </p:scale>
        <p:origin x="-2395" y="-8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4E0E55-0514-4FF7-B9FB-72B21359A045}" type="datetimeFigureOut">
              <a:rPr lang="ru-RU" smtClean="0"/>
              <a:pPr/>
              <a:t>25.12.2014</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FDABD3-C271-453E-B1DF-1DA83B01B33F}" type="slidenum">
              <a:rPr lang="ru-RU" smtClean="0"/>
              <a:pPr/>
              <a:t>‹#›</a:t>
            </a:fld>
            <a:endParaRPr lang="ru-RU"/>
          </a:p>
        </p:txBody>
      </p:sp>
    </p:spTree>
    <p:extLst>
      <p:ext uri="{BB962C8B-B14F-4D97-AF65-F5344CB8AC3E}">
        <p14:creationId xmlns:p14="http://schemas.microsoft.com/office/powerpoint/2010/main" xmlns="" val="2521965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8FA9B5-669B-4962-8A3D-C289F58873A9}" type="datetimeFigureOut">
              <a:rPr lang="ru-RU" smtClean="0"/>
              <a:pPr/>
              <a:t>25.12.2014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9EDF4B-17F4-446C-AA00-A2D7FCA989A0}" type="slidenum">
              <a:rPr lang="ru-RU" smtClean="0"/>
              <a:pPr/>
              <a:t>‹#›</a:t>
            </a:fld>
            <a:endParaRPr lang="ru-RU"/>
          </a:p>
        </p:txBody>
      </p:sp>
    </p:spTree>
    <p:extLst>
      <p:ext uri="{BB962C8B-B14F-4D97-AF65-F5344CB8AC3E}">
        <p14:creationId xmlns:p14="http://schemas.microsoft.com/office/powerpoint/2010/main" xmlns="" val="2495554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89EDF4B-17F4-446C-AA00-A2D7FCA989A0}" type="slidenum">
              <a:rPr lang="ru-RU" smtClean="0"/>
              <a:pPr/>
              <a:t>3</a:t>
            </a:fld>
            <a:endParaRPr lang="ru-RU"/>
          </a:p>
        </p:txBody>
      </p:sp>
    </p:spTree>
    <p:extLst>
      <p:ext uri="{BB962C8B-B14F-4D97-AF65-F5344CB8AC3E}">
        <p14:creationId xmlns:p14="http://schemas.microsoft.com/office/powerpoint/2010/main" xmlns="" val="4240880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2EFD2303-DC41-4E53-B835-A02C67263D7F}" type="datetimeFigureOut">
              <a:rPr lang="ru-RU" smtClean="0"/>
              <a:pPr/>
              <a:t>25.12.2014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3B01E6B8-7196-4991-9AA2-07E5513E2867}"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EFD2303-DC41-4E53-B835-A02C67263D7F}" type="datetimeFigureOut">
              <a:rPr lang="ru-RU" smtClean="0"/>
              <a:pPr/>
              <a:t>25.12.2014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01E6B8-7196-4991-9AA2-07E5513E2867}"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EFD2303-DC41-4E53-B835-A02C67263D7F}" type="datetimeFigureOut">
              <a:rPr lang="ru-RU" smtClean="0"/>
              <a:pPr/>
              <a:t>25.12.2014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01E6B8-7196-4991-9AA2-07E5513E2867}"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2EFD2303-DC41-4E53-B835-A02C67263D7F}" type="datetimeFigureOut">
              <a:rPr lang="ru-RU" smtClean="0"/>
              <a:pPr/>
              <a:t>25.12.2014</a:t>
            </a:fld>
            <a:endParaRPr lang="ru-RU"/>
          </a:p>
        </p:txBody>
      </p:sp>
      <p:sp>
        <p:nvSpPr>
          <p:cNvPr id="9" name="Номер слайда 8"/>
          <p:cNvSpPr>
            <a:spLocks noGrp="1"/>
          </p:cNvSpPr>
          <p:nvPr>
            <p:ph type="sldNum" sz="quarter" idx="15"/>
          </p:nvPr>
        </p:nvSpPr>
        <p:spPr/>
        <p:txBody>
          <a:bodyPr rtlCol="0"/>
          <a:lstStyle/>
          <a:p>
            <a:fld id="{3B01E6B8-7196-4991-9AA2-07E5513E2867}"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2EFD2303-DC41-4E53-B835-A02C67263D7F}" type="datetimeFigureOut">
              <a:rPr lang="ru-RU" smtClean="0"/>
              <a:pPr/>
              <a:t>25.12.2014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3B01E6B8-7196-4991-9AA2-07E5513E286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2EFD2303-DC41-4E53-B835-A02C67263D7F}" type="datetimeFigureOut">
              <a:rPr lang="ru-RU" smtClean="0"/>
              <a:pPr/>
              <a:t>25.12.2014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B01E6B8-7196-4991-9AA2-07E5513E2867}"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2EFD2303-DC41-4E53-B835-A02C67263D7F}" type="datetimeFigureOut">
              <a:rPr lang="ru-RU" smtClean="0"/>
              <a:pPr/>
              <a:t>25.12.2014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B01E6B8-7196-4991-9AA2-07E5513E2867}"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2EFD2303-DC41-4E53-B835-A02C67263D7F}" type="datetimeFigureOut">
              <a:rPr lang="ru-RU" smtClean="0"/>
              <a:pPr/>
              <a:t>25.12.2014</a:t>
            </a:fld>
            <a:endParaRPr lang="ru-RU"/>
          </a:p>
        </p:txBody>
      </p:sp>
      <p:sp>
        <p:nvSpPr>
          <p:cNvPr id="7" name="Номер слайда 6"/>
          <p:cNvSpPr>
            <a:spLocks noGrp="1"/>
          </p:cNvSpPr>
          <p:nvPr>
            <p:ph type="sldNum" sz="quarter" idx="11"/>
          </p:nvPr>
        </p:nvSpPr>
        <p:spPr/>
        <p:txBody>
          <a:bodyPr rtlCol="0"/>
          <a:lstStyle/>
          <a:p>
            <a:fld id="{3B01E6B8-7196-4991-9AA2-07E5513E2867}"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EFD2303-DC41-4E53-B835-A02C67263D7F}" type="datetimeFigureOut">
              <a:rPr lang="ru-RU" smtClean="0"/>
              <a:pPr/>
              <a:t>25.12.2014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B01E6B8-7196-4991-9AA2-07E5513E2867}"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2EFD2303-DC41-4E53-B835-A02C67263D7F}" type="datetimeFigureOut">
              <a:rPr lang="ru-RU" smtClean="0"/>
              <a:pPr/>
              <a:t>25.12.2014</a:t>
            </a:fld>
            <a:endParaRPr lang="ru-RU"/>
          </a:p>
        </p:txBody>
      </p:sp>
      <p:sp>
        <p:nvSpPr>
          <p:cNvPr id="22" name="Номер слайда 21"/>
          <p:cNvSpPr>
            <a:spLocks noGrp="1"/>
          </p:cNvSpPr>
          <p:nvPr>
            <p:ph type="sldNum" sz="quarter" idx="15"/>
          </p:nvPr>
        </p:nvSpPr>
        <p:spPr/>
        <p:txBody>
          <a:bodyPr rtlCol="0"/>
          <a:lstStyle/>
          <a:p>
            <a:fld id="{3B01E6B8-7196-4991-9AA2-07E5513E2867}"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2EFD2303-DC41-4E53-B835-A02C67263D7F}" type="datetimeFigureOut">
              <a:rPr lang="ru-RU" smtClean="0"/>
              <a:pPr/>
              <a:t>25.12.2014</a:t>
            </a:fld>
            <a:endParaRPr lang="ru-RU"/>
          </a:p>
        </p:txBody>
      </p:sp>
      <p:sp>
        <p:nvSpPr>
          <p:cNvPr id="18" name="Номер слайда 17"/>
          <p:cNvSpPr>
            <a:spLocks noGrp="1"/>
          </p:cNvSpPr>
          <p:nvPr>
            <p:ph type="sldNum" sz="quarter" idx="11"/>
          </p:nvPr>
        </p:nvSpPr>
        <p:spPr/>
        <p:txBody>
          <a:bodyPr rtlCol="0"/>
          <a:lstStyle/>
          <a:p>
            <a:fld id="{3B01E6B8-7196-4991-9AA2-07E5513E2867}"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EFD2303-DC41-4E53-B835-A02C67263D7F}" type="datetimeFigureOut">
              <a:rPr lang="ru-RU" smtClean="0"/>
              <a:pPr/>
              <a:t>25.12.2014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B01E6B8-7196-4991-9AA2-07E5513E286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Философия жизни</a:t>
            </a:r>
            <a:endParaRPr lang="ru-RU" dirty="0"/>
          </a:p>
        </p:txBody>
      </p:sp>
      <p:sp>
        <p:nvSpPr>
          <p:cNvPr id="3" name="Подзаголовок 2"/>
          <p:cNvSpPr>
            <a:spLocks noGrp="1"/>
          </p:cNvSpPr>
          <p:nvPr>
            <p:ph type="subTitle" idx="1"/>
          </p:nvPr>
        </p:nvSpPr>
        <p:spPr>
          <a:xfrm>
            <a:off x="3995936" y="3429000"/>
            <a:ext cx="3776464" cy="2088232"/>
          </a:xfrm>
        </p:spPr>
        <p:txBody>
          <a:bodyPr>
            <a:normAutofit/>
          </a:bodyPr>
          <a:lstStyle/>
          <a:p>
            <a:pPr algn="r"/>
            <a:endParaRPr lang="ru-RU" dirty="0" smtClean="0"/>
          </a:p>
          <a:p>
            <a:pPr algn="r"/>
            <a:endParaRPr lang="ru-RU" dirty="0"/>
          </a:p>
        </p:txBody>
      </p:sp>
    </p:spTree>
    <p:extLst>
      <p:ext uri="{BB962C8B-B14F-4D97-AF65-F5344CB8AC3E}">
        <p14:creationId xmlns:p14="http://schemas.microsoft.com/office/powerpoint/2010/main" xmlns="" val="4067890723"/>
      </p:ext>
    </p:extLst>
  </p:cSld>
  <p:clrMapOvr>
    <a:masterClrMapping/>
  </p:clrMapOvr>
  <mc:AlternateContent xmlns:mc="http://schemas.openxmlformats.org/markup-compatibility/2006">
    <mc:Choice xmlns:p14="http://schemas.microsoft.com/office/powerpoint/2010/main" xmlns="" Requires="p14">
      <p:transition spd="slow" p14:dur="1400" advTm="0">
        <p14:rippl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nodePh="1">
                                  <p:stCondLst>
                                    <p:cond delay="0"/>
                                  </p:stCondLst>
                                  <p:endCondLst>
                                    <p:cond evt="begin" delay="0">
                                      <p:tn val="11"/>
                                    </p:cond>
                                  </p:end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971600" y="908720"/>
            <a:ext cx="7160840" cy="5277192"/>
          </a:xfrm>
        </p:spPr>
        <p:txBody>
          <a:bodyPr>
            <a:normAutofit fontScale="85000" lnSpcReduction="20000"/>
          </a:bodyPr>
          <a:lstStyle/>
          <a:p>
            <a:r>
              <a:rPr lang="ru-RU" dirty="0"/>
              <a:t>"Философией жизни" называют направление западной философской мысли конца XIX—начала XX в., предтечей которого считают А. Шопенгауэра, Ф. Ницше и к которому относят В. </a:t>
            </a:r>
            <a:r>
              <a:rPr lang="ru-RU" dirty="0" err="1"/>
              <a:t>Дильтея</a:t>
            </a:r>
            <a:r>
              <a:rPr lang="ru-RU" dirty="0"/>
              <a:t>, А. Бергсона, О. Шпенглера, Г. </a:t>
            </a:r>
            <a:r>
              <a:rPr lang="ru-RU" dirty="0" err="1"/>
              <a:t>Зиммеля</a:t>
            </a:r>
            <a:r>
              <a:rPr lang="ru-RU" dirty="0"/>
              <a:t>, Л. </a:t>
            </a:r>
            <a:r>
              <a:rPr lang="ru-RU" dirty="0" err="1"/>
              <a:t>Клагеса</a:t>
            </a:r>
            <a:r>
              <a:rPr lang="ru-RU" dirty="0"/>
              <a:t>, Э. </a:t>
            </a:r>
            <a:r>
              <a:rPr lang="ru-RU" dirty="0" err="1"/>
              <a:t>Шпрангера</a:t>
            </a:r>
            <a:r>
              <a:rPr lang="ru-RU" dirty="0"/>
              <a:t> и др. Правда, причисление названных мыслителей к данному направлению условно — прежде всего по той причине, что философия каждого из них оригинальна, проблемные и стилевые различия между их учениями довольно значительны. Кроме того, правомерны и иные типологии (скажем, оправдано объединение философов XIX в. Шопенгауэра, Кьеркегора, Ницше в особую группу, что и было сделано в главе 1 части I данного учебника). И все-таки традиционное для учебной литературы отнесение упомянутых мыслителей к философии жизни не лишено оснований: в их учениях, как бы они ни отличались друг от друга, можно найти общие для всего направления черты. Каковы же отличительные особенности философии жизни?</a:t>
            </a:r>
          </a:p>
        </p:txBody>
      </p:sp>
    </p:spTree>
    <p:extLst>
      <p:ext uri="{BB962C8B-B14F-4D97-AF65-F5344CB8AC3E}">
        <p14:creationId xmlns:p14="http://schemas.microsoft.com/office/powerpoint/2010/main" xmlns="" val="2920825087"/>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quarter" idx="1"/>
          </p:nvPr>
        </p:nvSpPr>
        <p:spPr>
          <a:xfrm>
            <a:off x="755576" y="980728"/>
            <a:ext cx="4896544" cy="5328592"/>
          </a:xfrm>
        </p:spPr>
        <p:txBody>
          <a:bodyPr>
            <a:normAutofit fontScale="92500" lnSpcReduction="20000"/>
          </a:bodyPr>
          <a:lstStyle/>
          <a:p>
            <a:r>
              <a:rPr lang="ru-RU" dirty="0"/>
              <a:t>1  Как явствует уже из названия, философы данного направления выдвигают на первый план понятие и принцип жизни. Сам по себе обращенный к философии призыв — повернуться лицом к жизни — неоригинален; его, как и понятие жизни, можно встретить и в произведениях философов прошлого. Отличие же философии жизни от традиционной мысли заключается в том, что как раз через понятие жизни ее последователи стремятся решительно размежеваться с классической философией, ее мировосприятием.</a:t>
            </a: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11984" y="1051600"/>
            <a:ext cx="3432016" cy="439248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6" name="TextBox 5"/>
          <p:cNvSpPr txBox="1"/>
          <p:nvPr/>
        </p:nvSpPr>
        <p:spPr>
          <a:xfrm>
            <a:off x="5718800" y="5461208"/>
            <a:ext cx="3180496" cy="523220"/>
          </a:xfrm>
          <a:prstGeom prst="rect">
            <a:avLst/>
          </a:prstGeom>
          <a:noFill/>
        </p:spPr>
        <p:txBody>
          <a:bodyPr wrap="square" rtlCol="0">
            <a:spAutoFit/>
          </a:bodyPr>
          <a:lstStyle/>
          <a:p>
            <a:r>
              <a:rPr lang="ru-RU" sz="2800" dirty="0" smtClean="0"/>
              <a:t>А. Шопенгауэр</a:t>
            </a:r>
            <a:endParaRPr lang="ru-RU" sz="2800" dirty="0"/>
          </a:p>
        </p:txBody>
      </p:sp>
    </p:spTree>
    <p:extLst>
      <p:ext uri="{BB962C8B-B14F-4D97-AF65-F5344CB8AC3E}">
        <p14:creationId xmlns:p14="http://schemas.microsoft.com/office/powerpoint/2010/main" xmlns="" val="1490227403"/>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028"/>
                                        </p:tgtEl>
                                        <p:attrNameLst>
                                          <p:attrName>style.visibility</p:attrName>
                                        </p:attrNameLst>
                                      </p:cBhvr>
                                      <p:to>
                                        <p:strVal val="visible"/>
                                      </p:to>
                                    </p:set>
                                    <p:animEffect transition="in" filter="fade">
                                      <p:cBhvr>
                                        <p:cTn id="11" dur="1000"/>
                                        <p:tgtEl>
                                          <p:spTgt spid="1028"/>
                                        </p:tgtEl>
                                      </p:cBhvr>
                                    </p:animEffect>
                                    <p:anim calcmode="lin" valueType="num">
                                      <p:cBhvr>
                                        <p:cTn id="12" dur="1000" fill="hold"/>
                                        <p:tgtEl>
                                          <p:spTgt spid="1028"/>
                                        </p:tgtEl>
                                        <p:attrNameLst>
                                          <p:attrName>ppt_x</p:attrName>
                                        </p:attrNameLst>
                                      </p:cBhvr>
                                      <p:tavLst>
                                        <p:tav tm="0">
                                          <p:val>
                                            <p:strVal val="#ppt_x"/>
                                          </p:val>
                                        </p:tav>
                                        <p:tav tm="100000">
                                          <p:val>
                                            <p:strVal val="#ppt_x"/>
                                          </p:val>
                                        </p:tav>
                                      </p:tavLst>
                                    </p:anim>
                                    <p:anim calcmode="lin" valueType="num">
                                      <p:cBhvr>
                                        <p:cTn id="13" dur="1000" fill="hold"/>
                                        <p:tgtEl>
                                          <p:spTgt spid="102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88640"/>
            <a:ext cx="8568952" cy="5976664"/>
          </a:xfrm>
        </p:spPr>
        <p:txBody>
          <a:bodyPr>
            <a:noAutofit/>
          </a:bodyPr>
          <a:lstStyle/>
          <a:p>
            <a:r>
              <a:rPr lang="ru-RU" sz="2000" dirty="0"/>
              <a:t>2  Другое критическое устремление философии жизни связано с расшатыванием основ сциентизма (от лат. </a:t>
            </a:r>
            <a:r>
              <a:rPr lang="ru-RU" sz="2000" dirty="0" err="1"/>
              <a:t>scientia</a:t>
            </a:r>
            <a:r>
              <a:rPr lang="ru-RU" sz="2000" dirty="0"/>
              <a:t> — наука), т.е. воззрения на мир, ставящего во главу угла научные достижения, критерии научности, научный разум, методы науки. Правда, борьба против сциентизма не вылилась у выдающихся мыслителей Бергсона или </a:t>
            </a:r>
            <a:r>
              <a:rPr lang="ru-RU" sz="2000" dirty="0" err="1"/>
              <a:t>Дильтея</a:t>
            </a:r>
            <a:r>
              <a:rPr lang="ru-RU" sz="2000" dirty="0"/>
              <a:t> в антинаучную позицию. Утверждая это, следует отметить: в отечественных учебниках представителям философии жизни приписывалось стремление решительно порвать с наукой и научностью. С этим трудно согласиться. Ведь отвергались не науки как таковые, а безраздельное господство классических моделей в естествознании, власть механицизма. В этом философия жизни шла в ногу с неклассическим естествознанием. Можно даже утверждать, что обнародование А. Эйнштейном принципов теории относительности, появление генетики повлияло на создание А. Бергсоном работы "Творческая эволюция" (1907), которую оправдано считать одним из образцов нового, "неклассического" философствования. Позднее, в произведении 1922 г. "Длительность и одновременность" Бергсон предложил философскую трактовку открытия </a:t>
            </a:r>
            <a:r>
              <a:rPr lang="ru-RU" sz="2000" dirty="0" err="1"/>
              <a:t>Эйнщтейна</a:t>
            </a:r>
            <a:r>
              <a:rPr lang="ru-RU" sz="2000" dirty="0"/>
              <a:t>.</a:t>
            </a:r>
          </a:p>
        </p:txBody>
      </p:sp>
    </p:spTree>
    <p:extLst>
      <p:ext uri="{BB962C8B-B14F-4D97-AF65-F5344CB8AC3E}">
        <p14:creationId xmlns:p14="http://schemas.microsoft.com/office/powerpoint/2010/main" xmlns="" val="2411824157"/>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743200" y="1143000"/>
            <a:ext cx="3657600" cy="4572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1619672" y="260648"/>
            <a:ext cx="5688632" cy="646331"/>
          </a:xfrm>
          <a:prstGeom prst="rect">
            <a:avLst/>
          </a:prstGeom>
          <a:noFill/>
        </p:spPr>
        <p:txBody>
          <a:bodyPr wrap="square" rtlCol="0">
            <a:spAutoFit/>
          </a:bodyPr>
          <a:lstStyle/>
          <a:p>
            <a:pPr algn="ctr"/>
            <a:r>
              <a:rPr lang="ru-RU" sz="3600" dirty="0" smtClean="0"/>
              <a:t>Ф. Ницше</a:t>
            </a:r>
            <a:endParaRPr lang="ru-RU" sz="3600" dirty="0"/>
          </a:p>
        </p:txBody>
      </p:sp>
    </p:spTree>
    <p:extLst>
      <p:ext uri="{BB962C8B-B14F-4D97-AF65-F5344CB8AC3E}">
        <p14:creationId xmlns:p14="http://schemas.microsoft.com/office/powerpoint/2010/main" xmlns="" val="3116626424"/>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6" presetClass="entr" presetSubtype="0" fill="hold" nodeType="after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wipe(down)">
                                      <p:cBhvr>
                                        <p:cTn id="13" dur="580">
                                          <p:stCondLst>
                                            <p:cond delay="0"/>
                                          </p:stCondLst>
                                        </p:cTn>
                                        <p:tgtEl>
                                          <p:spTgt spid="2050"/>
                                        </p:tgtEl>
                                      </p:cBhvr>
                                    </p:animEffect>
                                    <p:anim calcmode="lin" valueType="num">
                                      <p:cBhvr>
                                        <p:cTn id="14"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19" dur="26">
                                          <p:stCondLst>
                                            <p:cond delay="650"/>
                                          </p:stCondLst>
                                        </p:cTn>
                                        <p:tgtEl>
                                          <p:spTgt spid="2050"/>
                                        </p:tgtEl>
                                      </p:cBhvr>
                                      <p:to x="100000" y="60000"/>
                                    </p:animScale>
                                    <p:animScale>
                                      <p:cBhvr>
                                        <p:cTn id="20" dur="166" decel="50000">
                                          <p:stCondLst>
                                            <p:cond delay="676"/>
                                          </p:stCondLst>
                                        </p:cTn>
                                        <p:tgtEl>
                                          <p:spTgt spid="2050"/>
                                        </p:tgtEl>
                                      </p:cBhvr>
                                      <p:to x="100000" y="100000"/>
                                    </p:animScale>
                                    <p:animScale>
                                      <p:cBhvr>
                                        <p:cTn id="21" dur="26">
                                          <p:stCondLst>
                                            <p:cond delay="1312"/>
                                          </p:stCondLst>
                                        </p:cTn>
                                        <p:tgtEl>
                                          <p:spTgt spid="2050"/>
                                        </p:tgtEl>
                                      </p:cBhvr>
                                      <p:to x="100000" y="80000"/>
                                    </p:animScale>
                                    <p:animScale>
                                      <p:cBhvr>
                                        <p:cTn id="22" dur="166" decel="50000">
                                          <p:stCondLst>
                                            <p:cond delay="1338"/>
                                          </p:stCondLst>
                                        </p:cTn>
                                        <p:tgtEl>
                                          <p:spTgt spid="2050"/>
                                        </p:tgtEl>
                                      </p:cBhvr>
                                      <p:to x="100000" y="100000"/>
                                    </p:animScale>
                                    <p:animScale>
                                      <p:cBhvr>
                                        <p:cTn id="23" dur="26">
                                          <p:stCondLst>
                                            <p:cond delay="1642"/>
                                          </p:stCondLst>
                                        </p:cTn>
                                        <p:tgtEl>
                                          <p:spTgt spid="2050"/>
                                        </p:tgtEl>
                                      </p:cBhvr>
                                      <p:to x="100000" y="90000"/>
                                    </p:animScale>
                                    <p:animScale>
                                      <p:cBhvr>
                                        <p:cTn id="24" dur="166" decel="50000">
                                          <p:stCondLst>
                                            <p:cond delay="1668"/>
                                          </p:stCondLst>
                                        </p:cTn>
                                        <p:tgtEl>
                                          <p:spTgt spid="2050"/>
                                        </p:tgtEl>
                                      </p:cBhvr>
                                      <p:to x="100000" y="100000"/>
                                    </p:animScale>
                                    <p:animScale>
                                      <p:cBhvr>
                                        <p:cTn id="25" dur="26">
                                          <p:stCondLst>
                                            <p:cond delay="1808"/>
                                          </p:stCondLst>
                                        </p:cTn>
                                        <p:tgtEl>
                                          <p:spTgt spid="2050"/>
                                        </p:tgtEl>
                                      </p:cBhvr>
                                      <p:to x="100000" y="95000"/>
                                    </p:animScale>
                                    <p:animScale>
                                      <p:cBhvr>
                                        <p:cTn id="26" dur="166" decel="50000">
                                          <p:stCondLst>
                                            <p:cond delay="1834"/>
                                          </p:stCondLst>
                                        </p:cTn>
                                        <p:tgtEl>
                                          <p:spTgt spid="20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16632"/>
            <a:ext cx="7467600" cy="6357320"/>
          </a:xfrm>
        </p:spPr>
        <p:txBody>
          <a:bodyPr>
            <a:normAutofit/>
          </a:bodyPr>
          <a:lstStyle/>
          <a:p>
            <a:pPr algn="ctr"/>
            <a:endParaRPr lang="ru-RU" dirty="0" smtClean="0"/>
          </a:p>
          <a:p>
            <a:pPr algn="ctr"/>
            <a:endParaRPr lang="ru-RU" dirty="0"/>
          </a:p>
          <a:p>
            <a:pPr marL="0" indent="0" algn="ctr">
              <a:buNone/>
            </a:pPr>
            <a:r>
              <a:rPr lang="ru-RU" dirty="0" smtClean="0"/>
              <a:t>Вместе </a:t>
            </a:r>
            <a:r>
              <a:rPr lang="ru-RU" dirty="0"/>
              <a:t>с тем нельзя отрицать, что скорее не естествознание, а гуманитарные дисциплины — философия, психология, история, в том числе история духа, науки о языке, культуре, — образуют проблемный центр исследований философии жизни. И в этом отношении попытки представителей данного направления раскрыть специфику человеческого духа и своеобразие наук о духе оказались перспективными. Вместе с работами </a:t>
            </a:r>
            <a:r>
              <a:rPr lang="ru-RU" dirty="0" err="1"/>
              <a:t>Дильтея</a:t>
            </a:r>
            <a:r>
              <a:rPr lang="ru-RU" dirty="0"/>
              <a:t>, Шпенглера, </a:t>
            </a:r>
            <a:r>
              <a:rPr lang="ru-RU" dirty="0" err="1"/>
              <a:t>Зиммеля</a:t>
            </a:r>
            <a:r>
              <a:rPr lang="ru-RU" dirty="0"/>
              <a:t> в западную философию буквально вторгся специфический историзм, т.е. стремление подвергнуть историю (как исторический процесс и как науку) углубленному исследованию. </a:t>
            </a:r>
          </a:p>
        </p:txBody>
      </p:sp>
    </p:spTree>
    <p:extLst>
      <p:ext uri="{BB962C8B-B14F-4D97-AF65-F5344CB8AC3E}">
        <p14:creationId xmlns:p14="http://schemas.microsoft.com/office/powerpoint/2010/main" xmlns="" val="589973433"/>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sz="quarter" idx="2"/>
          </p:nvPr>
        </p:nvSpPr>
        <p:spPr>
          <a:xfrm>
            <a:off x="457200" y="188640"/>
            <a:ext cx="3657600" cy="6059760"/>
          </a:xfrm>
        </p:spPr>
        <p:txBody>
          <a:bodyPr>
            <a:normAutofit fontScale="77500" lnSpcReduction="20000"/>
          </a:bodyPr>
          <a:lstStyle/>
          <a:p>
            <a:r>
              <a:rPr lang="ru-RU" dirty="0"/>
              <a:t> Философия жизни внесла заметный вклад в исследование сознания и бессознательного, в изучение таких пластов, элементов, функций духовно-психической жизни, как интуиция, память, время (в качестве временных структур сознания). Отстаивая необходимость исследования духовного, психического во всех их проявлениях, представители философии жизни выступили с резкой критикой традиционного рационализма за преувеличение роли сознательно-рациональных элементов и сторон человеческого духа. </a:t>
            </a:r>
          </a:p>
        </p:txBody>
      </p:sp>
      <p:sp>
        <p:nvSpPr>
          <p:cNvPr id="8" name="Объект 7"/>
          <p:cNvSpPr>
            <a:spLocks noGrp="1"/>
          </p:cNvSpPr>
          <p:nvPr>
            <p:ph sz="quarter" idx="4"/>
          </p:nvPr>
        </p:nvSpPr>
        <p:spPr>
          <a:xfrm>
            <a:off x="4371975" y="188640"/>
            <a:ext cx="3657600" cy="6059760"/>
          </a:xfrm>
        </p:spPr>
        <p:txBody>
          <a:bodyPr>
            <a:normAutofit fontScale="85000" lnSpcReduction="20000"/>
          </a:bodyPr>
          <a:lstStyle/>
          <a:p>
            <a:r>
              <a:rPr lang="ru-RU" dirty="0"/>
              <a:t>Интерес к абстрактному познанию, к интеллекту сохранился, однако возобладало требование — критически, объективно, трезво взглянуть на разум и интеллект, оценить как их сильные, так и слабые стороны. Сама по себе эта установка вполне уместна и продуктивна и отнюдь не тождественна антиинтеллектуализму. Философия жизни вызвала у философов, психологов, деятелей литературы и искусства интерес к изучению внерационального, бессознательного, что роднит ее с фрейдизмом. </a:t>
            </a:r>
          </a:p>
        </p:txBody>
      </p:sp>
    </p:spTree>
    <p:extLst>
      <p:ext uri="{BB962C8B-B14F-4D97-AF65-F5344CB8AC3E}">
        <p14:creationId xmlns:p14="http://schemas.microsoft.com/office/powerpoint/2010/main" xmlns="" val="159938580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fade">
                                      <p:cBhvr>
                                        <p:cTn id="13" dur="1000"/>
                                        <p:tgtEl>
                                          <p:spTgt spid="8">
                                            <p:txEl>
                                              <p:pRg st="0" end="0"/>
                                            </p:txEl>
                                          </p:spTgt>
                                        </p:tgtEl>
                                      </p:cBhvr>
                                    </p:animEffect>
                                    <p:anim calcmode="lin" valueType="num">
                                      <p:cBhvr>
                                        <p:cTn id="14"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Объект 7"/>
          <p:cNvSpPr>
            <a:spLocks noGrp="1"/>
          </p:cNvSpPr>
          <p:nvPr>
            <p:ph sz="quarter" idx="1"/>
          </p:nvPr>
        </p:nvSpPr>
        <p:spPr>
          <a:xfrm>
            <a:off x="457200" y="764704"/>
            <a:ext cx="3657600" cy="5407496"/>
          </a:xfrm>
        </p:spPr>
        <p:txBody>
          <a:bodyPr>
            <a:normAutofit fontScale="92500"/>
          </a:bodyPr>
          <a:lstStyle/>
          <a:p>
            <a:r>
              <a:rPr lang="ru-RU" dirty="0"/>
              <a:t>Значительное место в философии жизни занимают и попытки предложить — в связи с новым истолкованием исторического процесса — непривычные для традиционной европейской мысли типологические схемы развития культуры, сопоставить и даже противопоставить цивилизацию и культуру.</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932040" y="764704"/>
            <a:ext cx="3127848" cy="454959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TextBox 9"/>
          <p:cNvSpPr txBox="1"/>
          <p:nvPr/>
        </p:nvSpPr>
        <p:spPr>
          <a:xfrm>
            <a:off x="4898896" y="5587186"/>
            <a:ext cx="3559896" cy="584775"/>
          </a:xfrm>
          <a:prstGeom prst="rect">
            <a:avLst/>
          </a:prstGeom>
          <a:noFill/>
        </p:spPr>
        <p:txBody>
          <a:bodyPr wrap="square" rtlCol="0">
            <a:spAutoFit/>
          </a:bodyPr>
          <a:lstStyle/>
          <a:p>
            <a:r>
              <a:rPr lang="ru-RU" sz="3200" dirty="0" smtClean="0"/>
              <a:t>В. </a:t>
            </a:r>
            <a:r>
              <a:rPr lang="ru-RU" sz="3200" dirty="0" err="1" smtClean="0"/>
              <a:t>Дильтей</a:t>
            </a:r>
            <a:endParaRPr lang="ru-RU" sz="3200" dirty="0"/>
          </a:p>
        </p:txBody>
      </p:sp>
    </p:spTree>
    <p:extLst>
      <p:ext uri="{BB962C8B-B14F-4D97-AF65-F5344CB8AC3E}">
        <p14:creationId xmlns:p14="http://schemas.microsoft.com/office/powerpoint/2010/main" xmlns="" val="665076921"/>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074"/>
                                        </p:tgtEl>
                                        <p:attrNameLst>
                                          <p:attrName>style.visibility</p:attrName>
                                        </p:attrNameLst>
                                      </p:cBhvr>
                                      <p:to>
                                        <p:strVal val="visible"/>
                                      </p:to>
                                    </p:set>
                                    <p:animEffect transition="in" filter="fade">
                                      <p:cBhvr>
                                        <p:cTn id="11" dur="1000"/>
                                        <p:tgtEl>
                                          <p:spTgt spid="3074"/>
                                        </p:tgtEl>
                                      </p:cBhvr>
                                    </p:animEffect>
                                    <p:anim calcmode="lin" valueType="num">
                                      <p:cBhvr>
                                        <p:cTn id="12" dur="1000" fill="hold"/>
                                        <p:tgtEl>
                                          <p:spTgt spid="3074"/>
                                        </p:tgtEl>
                                        <p:attrNameLst>
                                          <p:attrName>ppt_x</p:attrName>
                                        </p:attrNameLst>
                                      </p:cBhvr>
                                      <p:tavLst>
                                        <p:tav tm="0">
                                          <p:val>
                                            <p:strVal val="#ppt_x"/>
                                          </p:val>
                                        </p:tav>
                                        <p:tav tm="100000">
                                          <p:val>
                                            <p:strVal val="#ppt_x"/>
                                          </p:val>
                                        </p:tav>
                                      </p:tavLst>
                                    </p:anim>
                                    <p:anim calcmode="lin" valueType="num">
                                      <p:cBhvr>
                                        <p:cTn id="13" dur="1000" fill="hold"/>
                                        <p:tgtEl>
                                          <p:spTgt spid="307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quarter" idx="2"/>
          </p:nvPr>
        </p:nvSpPr>
        <p:spPr>
          <a:xfrm>
            <a:off x="4270248" y="260648"/>
            <a:ext cx="4622232" cy="6336704"/>
          </a:xfrm>
        </p:spPr>
        <p:txBody>
          <a:bodyPr>
            <a:normAutofit fontScale="92500" lnSpcReduction="20000"/>
          </a:bodyPr>
          <a:lstStyle/>
          <a:p>
            <a:r>
              <a:rPr lang="ru-RU" dirty="0"/>
              <a:t>Историю философии жизни обычно начинают с Ницше. И действительно, обращение Ницше к понятию жизни (о чем шла речь в главе 1 в начале раздела о Ницше) важно для этой истории. Следует учесть, что апелляция к жизни взамен ориентации на </a:t>
            </a:r>
            <a:r>
              <a:rPr lang="ru-RU" dirty="0" err="1"/>
              <a:t>абстрактые</a:t>
            </a:r>
            <a:r>
              <a:rPr lang="ru-RU" dirty="0"/>
              <a:t> понятия, схемы, системы философии становится к концу XIX — началу XX в. лейтмотивом многих философских направлений и произведений. Оформление же философии жизни в сложную концепцию, богатую новыми идеями и исследовательскими достижениями, связано с именем одного из самых крупных европейских философов — французского мыслителя А. Бергсона.</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21864" y="548680"/>
            <a:ext cx="3384376" cy="466045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TextBox 4"/>
          <p:cNvSpPr txBox="1"/>
          <p:nvPr/>
        </p:nvSpPr>
        <p:spPr>
          <a:xfrm>
            <a:off x="323528" y="5589240"/>
            <a:ext cx="3168352" cy="523220"/>
          </a:xfrm>
          <a:prstGeom prst="rect">
            <a:avLst/>
          </a:prstGeom>
          <a:noFill/>
        </p:spPr>
        <p:txBody>
          <a:bodyPr wrap="square" rtlCol="0">
            <a:spAutoFit/>
          </a:bodyPr>
          <a:lstStyle/>
          <a:p>
            <a:pPr algn="ctr"/>
            <a:r>
              <a:rPr lang="ru-RU" sz="2800" dirty="0" smtClean="0"/>
              <a:t>А. Бергсон</a:t>
            </a:r>
            <a:endParaRPr lang="ru-RU" sz="2800" dirty="0"/>
          </a:p>
        </p:txBody>
      </p:sp>
    </p:spTree>
    <p:extLst>
      <p:ext uri="{BB962C8B-B14F-4D97-AF65-F5344CB8AC3E}">
        <p14:creationId xmlns:p14="http://schemas.microsoft.com/office/powerpoint/2010/main" xmlns="" val="1470694494"/>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animEffect transition="in" filter="fade">
                                      <p:cBhvr>
                                        <p:cTn id="13" dur="500"/>
                                        <p:tgtEl>
                                          <p:spTgt spid="4098"/>
                                        </p:tgtEl>
                                      </p:cBhvr>
                                    </p:animEffect>
                                  </p:childTnLst>
                                </p:cTn>
                              </p:par>
                            </p:childTnLst>
                          </p:cTn>
                        </p:par>
                        <p:par>
                          <p:cTn id="14" fill="hold">
                            <p:stCondLst>
                              <p:cond delay="500"/>
                            </p:stCondLst>
                            <p:childTnLst>
                              <p:par>
                                <p:cTn id="15" presetID="42"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55</TotalTime>
  <Words>803</Words>
  <Application>Microsoft Office PowerPoint</Application>
  <PresentationFormat>Экран (4:3)</PresentationFormat>
  <Paragraphs>16</Paragraphs>
  <Slides>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Эркер</vt:lpstr>
      <vt:lpstr>Философия жизни</vt:lpstr>
      <vt:lpstr>Слайд 2</vt:lpstr>
      <vt:lpstr>Слайд 3</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Философия жизни</dc:title>
  <dc:creator>Андрей</dc:creator>
  <cp:lastModifiedBy>пк</cp:lastModifiedBy>
  <cp:revision>6</cp:revision>
  <dcterms:created xsi:type="dcterms:W3CDTF">2013-12-22T18:08:15Z</dcterms:created>
  <dcterms:modified xsi:type="dcterms:W3CDTF">2014-12-25T10:07:40Z</dcterms:modified>
</cp:coreProperties>
</file>