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68" r:id="rId6"/>
    <p:sldId id="269" r:id="rId7"/>
    <p:sldId id="270" r:id="rId8"/>
    <p:sldId id="271" r:id="rId9"/>
    <p:sldId id="272" r:id="rId10"/>
    <p:sldId id="27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z3.foto.rambler.ru/public/didenko-julja/_photos/1234675749_30a36f3bdeacryerryirjos/1234675749_30a36f3bdeac-ryerryirjos-web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    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260648"/>
            <a:ext cx="7175351" cy="3384375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/>
              <a:t>Начало нового учебного года</a:t>
            </a:r>
            <a:endParaRPr lang="ru-RU" dirty="0"/>
          </a:p>
        </p:txBody>
      </p:sp>
      <p:pic>
        <p:nvPicPr>
          <p:cNvPr id="5" name="Picture 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7864" y="2348880"/>
            <a:ext cx="2000264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5868144" y="5864498"/>
            <a:ext cx="38164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Педагог-психолог </a:t>
            </a:r>
            <a:endParaRPr lang="ru-RU" dirty="0" smtClean="0"/>
          </a:p>
          <a:p>
            <a:r>
              <a:rPr lang="ru-RU" dirty="0" smtClean="0"/>
              <a:t>МБОУ </a:t>
            </a:r>
            <a:r>
              <a:rPr lang="ru-RU" dirty="0"/>
              <a:t>СОШ </a:t>
            </a:r>
            <a:r>
              <a:rPr lang="ru-RU" dirty="0" smtClean="0"/>
              <a:t>с.Терновка</a:t>
            </a:r>
            <a:endParaRPr lang="ru-RU" dirty="0"/>
          </a:p>
          <a:p>
            <a:r>
              <a:rPr lang="ru-RU" dirty="0"/>
              <a:t>Исайкина Ю.А.</a:t>
            </a:r>
          </a:p>
        </p:txBody>
      </p:sp>
    </p:spTree>
    <p:extLst>
      <p:ext uri="{BB962C8B-B14F-4D97-AF65-F5344CB8AC3E}">
        <p14:creationId xmlns:p14="http://schemas.microsoft.com/office/powerpoint/2010/main" val="4124265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5" y="5013176"/>
            <a:ext cx="8198296" cy="501992"/>
          </a:xfrm>
        </p:spPr>
        <p:txBody>
          <a:bodyPr/>
          <a:lstStyle/>
          <a:p>
            <a:pPr marL="0" indent="0">
              <a:buNone/>
            </a:pPr>
            <a:r>
              <a:rPr lang="ru-RU" sz="4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Желаем удачи Вам и Вашим детям!!! </a:t>
            </a:r>
            <a:endParaRPr lang="ru-RU" dirty="0"/>
          </a:p>
        </p:txBody>
      </p:sp>
      <p:pic>
        <p:nvPicPr>
          <p:cNvPr id="4" name="i-main-pic" descr="Картинка 26 из 196">
            <a:hlinkClick r:id="rId2" tgtFrame="_blank"/>
          </p:cNvPr>
          <p:cNvPicPr>
            <a:picLocks noGrp="1"/>
          </p:cNvPicPr>
          <p:nvPr>
            <p:ph sz="quarter" idx="13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619672" y="188640"/>
            <a:ext cx="6048672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17941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/>
              <a:t>«Если человек не знает, к какой пристани он держит путь, для него ни один ветер не будет попутным»</a:t>
            </a:r>
            <a:br>
              <a:rPr lang="ru-RU" sz="2400" dirty="0" smtClean="0"/>
            </a:br>
            <a:r>
              <a:rPr lang="ru-RU" sz="1800" dirty="0" smtClean="0"/>
              <a:t>Сенека</a:t>
            </a:r>
            <a:endParaRPr lang="ru-RU" sz="1800" dirty="0"/>
          </a:p>
        </p:txBody>
      </p:sp>
      <p:pic>
        <p:nvPicPr>
          <p:cNvPr id="4" name="Picture 32" descr="MPj04304930000[1]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55576" y="332656"/>
            <a:ext cx="3475037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38779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6741368"/>
            <a:ext cx="6512511" cy="1166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641696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400" dirty="0"/>
              <a:t>Школа с первых дней ставит перед учащимися целый ряд задач, требующих мобилизации его интеллектуальных и физических сил.</a:t>
            </a:r>
          </a:p>
          <a:p>
            <a:pPr marL="45720" indent="0" algn="ctr">
              <a:buNone/>
            </a:pPr>
            <a:r>
              <a:rPr lang="ru-RU" sz="2400" dirty="0" smtClean="0"/>
              <a:t>Начало </a:t>
            </a:r>
            <a:r>
              <a:rPr lang="ru-RU" sz="2400" dirty="0"/>
              <a:t>нового учебного года является одним из сложных этапов в жизни ребенка и своеобразным испытательным сроком для родителей.  Именно в этот период, требуется их максимальное участие в жизни ребенка, в это время закладывается основа отношения ребенка к школе и обучению.</a:t>
            </a:r>
          </a:p>
          <a:p>
            <a:pPr marL="45720" indent="0" algn="ctr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73816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 algn="ctr">
              <a:buNone/>
            </a:pPr>
            <a:r>
              <a:rPr lang="ru-RU" sz="4000" b="1" dirty="0"/>
              <a:t>Советы </a:t>
            </a:r>
            <a:r>
              <a:rPr lang="ru-RU" sz="4000" b="1" dirty="0" smtClean="0"/>
              <a:t>родителям</a:t>
            </a:r>
          </a:p>
          <a:p>
            <a:pPr marL="45720" indent="0" algn="ctr">
              <a:buNone/>
            </a:pPr>
            <a:r>
              <a:rPr lang="ru-RU" sz="4000" b="1" dirty="0" smtClean="0"/>
              <a:t> </a:t>
            </a:r>
            <a:r>
              <a:rPr lang="ru-RU" sz="4000" b="1" dirty="0"/>
              <a:t>или на что обратить более пристальное внимание в начале учебного года</a:t>
            </a:r>
            <a:endParaRPr lang="ru-RU" sz="4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9782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132856"/>
            <a:ext cx="2952328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4089903" y="1107135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dirty="0"/>
              <a:t>Следите, чтобы в режиме дня вашего ребенка обязательно находилось время для прогулок и свободного времяпровождения или «ничегонеделания».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3684399"/>
            <a:ext cx="500404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/>
              <a:t>Не ругайте за плохие оценки. Вы только подорвете его уверенность в себе. Помогайте с уроками. Помогайте спланировать свой день. Хвалите! За что угодно, ведь что-то у него получается хорошо. Он сдал зачет, выучил длинное…, сложное по рифме…стихотворение, сам разобрался в сложной задачке, лучше всех пробежал на физкультуре и ….много чего уже достиг. А если что-то еще не достиг, то уже находится на пути к успеху.</a:t>
            </a:r>
          </a:p>
        </p:txBody>
      </p:sp>
    </p:spTree>
    <p:extLst>
      <p:ext uri="{BB962C8B-B14F-4D97-AF65-F5344CB8AC3E}">
        <p14:creationId xmlns:p14="http://schemas.microsoft.com/office/powerpoint/2010/main" val="3671589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5733256" cy="564980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i="1" dirty="0"/>
              <a:t>От преподавателя во многом зависит и отношение ученика к предмету, и даже желание ходить в школу. Происходит что-то неладное? Поспешите разрешить </a:t>
            </a:r>
            <a:r>
              <a:rPr lang="ru-RU" i="1" dirty="0" smtClean="0"/>
              <a:t>все </a:t>
            </a:r>
            <a:r>
              <a:rPr lang="ru-RU" i="1" dirty="0"/>
              <a:t>в самом начале</a:t>
            </a:r>
            <a:r>
              <a:rPr lang="ru-RU" i="1" dirty="0" smtClean="0"/>
              <a:t>.</a:t>
            </a:r>
          </a:p>
          <a:p>
            <a:pPr marL="45720" indent="0" algn="ctr">
              <a:buNone/>
            </a:pPr>
            <a:endParaRPr lang="ru-RU" dirty="0"/>
          </a:p>
          <a:p>
            <a:pPr lvl="0"/>
            <a:r>
              <a:rPr lang="ru-RU" sz="1900" dirty="0"/>
              <a:t>Доверительно пообщайтесь с обеими сторонами. Будьте беспристрастны. Не отпускайте колкости в адрес педагога при ребенке. </a:t>
            </a:r>
            <a:endParaRPr lang="ru-RU" sz="1900" dirty="0" smtClean="0"/>
          </a:p>
          <a:p>
            <a:r>
              <a:rPr lang="ru-RU" sz="1900" dirty="0"/>
              <a:t>Если не прав ребенок, подскажите ему путь к примирению. Если проблемы с дисциплиной, обращайтесь к специалистам, школьному психологу.</a:t>
            </a: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6774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143644" cy="5721816"/>
          </a:xfrm>
        </p:spPr>
        <p:txBody>
          <a:bodyPr/>
          <a:lstStyle/>
          <a:p>
            <a:pPr marL="45720" indent="0" algn="ctr">
              <a:buNone/>
            </a:pPr>
            <a:r>
              <a:rPr lang="ru-RU" i="1" dirty="0"/>
              <a:t>Довольно часто у ребенка просто нет мотивации для посещения учебного заведения.</a:t>
            </a:r>
            <a:r>
              <a:rPr lang="ru-RU" dirty="0"/>
              <a:t> Причины могут быть разные: запущенный материал, неумение организовать и спланировать свой день, «многие знают больше , а я тупица» и т.д</a:t>
            </a:r>
            <a:r>
              <a:rPr lang="ru-RU" dirty="0" smtClean="0"/>
              <a:t>.</a:t>
            </a:r>
          </a:p>
          <a:p>
            <a:pPr marL="45720" indent="0" algn="ctr">
              <a:buNone/>
            </a:pPr>
            <a:endParaRPr lang="ru-RU" dirty="0"/>
          </a:p>
          <a:p>
            <a:pPr lvl="0"/>
            <a:r>
              <a:rPr lang="ru-RU" sz="1800" dirty="0"/>
              <a:t>Попробуйте убедить вашего ребенка, что без углубленных знаний невозможно достичь </a:t>
            </a:r>
            <a:r>
              <a:rPr lang="ru-RU" sz="1800" dirty="0" smtClean="0"/>
              <a:t>мечты</a:t>
            </a:r>
          </a:p>
          <a:p>
            <a:pPr marL="45720" lvl="0" indent="0">
              <a:buNone/>
            </a:pPr>
            <a:endParaRPr lang="ru-RU" sz="1800" dirty="0"/>
          </a:p>
          <a:p>
            <a:pPr lvl="0"/>
            <a:r>
              <a:rPr lang="ru-RU" sz="1800" dirty="0"/>
              <a:t>Рассказывайте о своей школьной жизни. О том, сколько хороших друзей вы там приобрели. И о том, сколь чудесны на самом деле школьные годы!</a:t>
            </a:r>
          </a:p>
          <a:p>
            <a:pPr algn="ctr"/>
            <a:endParaRPr lang="ru-RU" sz="1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173103"/>
            <a:ext cx="1857356" cy="2110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60259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5616624" cy="3474720"/>
          </a:xfrm>
        </p:spPr>
        <p:txBody>
          <a:bodyPr/>
          <a:lstStyle/>
          <a:p>
            <a:pPr marL="45720" indent="0">
              <a:buNone/>
            </a:pPr>
            <a:r>
              <a:rPr lang="ru-RU" sz="2400" b="1" i="1" u="sng" dirty="0"/>
              <a:t>Не совершите ошибку! </a:t>
            </a:r>
            <a:r>
              <a:rPr lang="ru-RU" sz="2400" b="1" i="1" dirty="0"/>
              <a:t>Не сравнивайте ребенка с другими </a:t>
            </a:r>
            <a:r>
              <a:rPr lang="ru-RU" sz="2400" b="1" i="1" dirty="0" smtClean="0"/>
              <a:t>детьми. </a:t>
            </a:r>
            <a:r>
              <a:rPr lang="ru-RU" sz="2400" b="1" i="1" dirty="0"/>
              <a:t>Не переоценивайте значение оценок</a:t>
            </a:r>
            <a:r>
              <a:rPr lang="ru-RU" i="1" dirty="0"/>
              <a:t>!</a:t>
            </a:r>
            <a:endParaRPr lang="ru-RU" dirty="0"/>
          </a:p>
          <a:p>
            <a:endParaRPr lang="ru-RU" dirty="0"/>
          </a:p>
        </p:txBody>
      </p:sp>
      <p:pic>
        <p:nvPicPr>
          <p:cNvPr id="5" name="Рисунок 4" descr="ьол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6216" y="548680"/>
            <a:ext cx="2143140" cy="2143140"/>
          </a:xfrm>
          <a:prstGeom prst="rect">
            <a:avLst/>
          </a:prstGeom>
        </p:spPr>
      </p:pic>
      <p:pic>
        <p:nvPicPr>
          <p:cNvPr id="6" name="Picture 4" descr="MCj0397490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3568" y="4077072"/>
            <a:ext cx="2206625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MCj0398155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00192" y="3933056"/>
            <a:ext cx="1828800" cy="2066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5" descr="j0236488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79912" y="2733385"/>
            <a:ext cx="2071702" cy="1955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3387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793289" y="6597352"/>
            <a:ext cx="6512511" cy="2606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200" dirty="0" smtClean="0"/>
              <a:t>Помните!</a:t>
            </a:r>
          </a:p>
          <a:p>
            <a:pPr marL="45720" indent="0" algn="ctr">
              <a:buNone/>
            </a:pPr>
            <a:endParaRPr lang="ru-RU" sz="2800" dirty="0" smtClean="0"/>
          </a:p>
          <a:p>
            <a:pPr marL="45720" indent="0" algn="ctr">
              <a:buNone/>
            </a:pPr>
            <a:r>
              <a:rPr lang="ru-RU" sz="2800" dirty="0" smtClean="0"/>
              <a:t>Основными помощниками родителей в сложных ситуациях являются </a:t>
            </a:r>
            <a:r>
              <a:rPr lang="ru-RU" sz="3600" b="1" dirty="0" smtClean="0"/>
              <a:t>терпение, внимание и понимание!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50624742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86</TotalTime>
  <Words>398</Words>
  <Application>Microsoft Office PowerPoint</Application>
  <PresentationFormat>Экран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Начало нового учебного года</vt:lpstr>
      <vt:lpstr>«Если человек не знает, к какой пристани он держит путь, для него ни один ветер не будет попутным» Сенека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Желаем удачи Вам и Вашим детям!!!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Начало нового учебного года</dc:title>
  <cp:lastModifiedBy>ученик 3</cp:lastModifiedBy>
  <cp:revision>9</cp:revision>
  <dcterms:modified xsi:type="dcterms:W3CDTF">2012-12-06T18:26:52Z</dcterms:modified>
</cp:coreProperties>
</file>