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61" r:id="rId4"/>
    <p:sldId id="262" r:id="rId5"/>
    <p:sldId id="263" r:id="rId6"/>
    <p:sldId id="264" r:id="rId7"/>
    <p:sldId id="274" r:id="rId8"/>
    <p:sldId id="270" r:id="rId9"/>
    <p:sldId id="271" r:id="rId10"/>
    <p:sldId id="272" r:id="rId11"/>
    <p:sldId id="257" r:id="rId12"/>
    <p:sldId id="258" r:id="rId13"/>
    <p:sldId id="259" r:id="rId14"/>
    <p:sldId id="260" r:id="rId15"/>
    <p:sldId id="265" r:id="rId16"/>
    <p:sldId id="266" r:id="rId17"/>
    <p:sldId id="267" r:id="rId18"/>
    <p:sldId id="268" r:id="rId19"/>
    <p:sldId id="269" r:id="rId20"/>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1/9/2015</a:t>
            </a:fld>
            <a:endParaRPr lang="en-US"/>
          </a:p>
        </p:txBody>
      </p:sp>
      <p:sp>
        <p:nvSpPr>
          <p:cNvPr id="20" name="Нижний колонтитул 19"/>
          <p:cNvSpPr>
            <a:spLocks noGrp="1"/>
          </p:cNvSpPr>
          <p:nvPr>
            <p:ph type="ftr" sz="quarter" idx="11"/>
          </p:nvPr>
        </p:nvSpPr>
        <p:spPr/>
        <p:txBody>
          <a:bodyPr/>
          <a:lstStyle>
            <a:extLst/>
          </a:lstStyle>
          <a:p>
            <a:endParaRPr lang="en-US"/>
          </a:p>
        </p:txBody>
      </p:sp>
      <p:sp>
        <p:nvSpPr>
          <p:cNvPr id="10" name="Номер слайда 9"/>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1/9/2015</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1/9/2015</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1/9/2015</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EAF463A-BC7C-46EE-9F1E-7F377CCA4891}" type="datetimeFigureOut">
              <a:rPr lang="en-US" smtClean="0"/>
              <a:pPr/>
              <a:t>1/9/2015</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1/9/2015</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1/9/2015</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EAF463A-BC7C-46EE-9F1E-7F377CCA4891}" type="datetimeFigureOut">
              <a:rPr lang="en-US" smtClean="0"/>
              <a:pPr/>
              <a:t>1/9/2015</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7EAF463A-BC7C-46EE-9F1E-7F377CCA4891}" type="datetimeFigureOut">
              <a:rPr lang="en-US" smtClean="0"/>
              <a:pPr/>
              <a:t>1/9/2015</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1/9/2015</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1/9/2015</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EAF463A-BC7C-46EE-9F1E-7F377CCA4891}" type="datetimeFigureOut">
              <a:rPr lang="en-US" smtClean="0"/>
              <a:pPr/>
              <a:t>1/9/2015</a:t>
            </a:fld>
            <a:endParaRPr lang="en-US"/>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483448D-3A78-4528-A469-B745A65DA480}" type="slidenum">
              <a:rPr lang="en-US" smtClean="0"/>
              <a:pPr/>
              <a:t>‹#›</a:t>
            </a:fld>
            <a:endParaRPr lang="en-US"/>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35608" y="274320"/>
            <a:ext cx="7498080" cy="3230880"/>
          </a:xfrm>
        </p:spPr>
        <p:txBody>
          <a:bodyPr>
            <a:normAutofit/>
          </a:bodyPr>
          <a:lstStyle/>
          <a:p>
            <a:pPr algn="ctr"/>
            <a:r>
              <a:rPr lang="ru-RU" sz="4800" b="1" dirty="0" smtClean="0"/>
              <a:t>Самая большая проблема части С</a:t>
            </a:r>
            <a:endParaRPr lang="ru-RU" sz="4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66800" y="274320"/>
            <a:ext cx="7866888" cy="2773680"/>
          </a:xfrm>
        </p:spPr>
        <p:txBody>
          <a:bodyPr/>
          <a:lstStyle/>
          <a:p>
            <a:r>
              <a:rPr lang="ru-RU" dirty="0" smtClean="0"/>
              <a:t>Типичные ошибки при комментировании проблемы</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685800" y="457200"/>
            <a:ext cx="2667000" cy="9144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Комментарий отсутствует</a:t>
            </a:r>
            <a:endParaRPr lang="ru-RU" sz="1600" b="1" dirty="0">
              <a:solidFill>
                <a:schemeClr val="tx1"/>
              </a:solidFill>
            </a:endParaRPr>
          </a:p>
        </p:txBody>
      </p:sp>
      <p:sp>
        <p:nvSpPr>
          <p:cNvPr id="7" name="Прямоугольник 6"/>
          <p:cNvSpPr/>
          <p:nvPr/>
        </p:nvSpPr>
        <p:spPr>
          <a:xfrm>
            <a:off x="685800" y="1600200"/>
            <a:ext cx="2667000" cy="1143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Комментарий не опирается на текст</a:t>
            </a:r>
            <a:endParaRPr lang="ru-RU" sz="1600" b="1" dirty="0">
              <a:solidFill>
                <a:schemeClr val="tx1"/>
              </a:solidFill>
            </a:endParaRPr>
          </a:p>
        </p:txBody>
      </p:sp>
      <p:sp>
        <p:nvSpPr>
          <p:cNvPr id="8" name="Прямоугольник 7"/>
          <p:cNvSpPr/>
          <p:nvPr/>
        </p:nvSpPr>
        <p:spPr>
          <a:xfrm>
            <a:off x="685800" y="2971800"/>
            <a:ext cx="2667000" cy="1143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Комментарий подменяется пересказом</a:t>
            </a:r>
            <a:endParaRPr lang="ru-RU" sz="1600" b="1" dirty="0">
              <a:solidFill>
                <a:schemeClr val="tx1"/>
              </a:solidFill>
            </a:endParaRPr>
          </a:p>
        </p:txBody>
      </p:sp>
      <p:sp>
        <p:nvSpPr>
          <p:cNvPr id="9" name="Прямоугольник 8"/>
          <p:cNvSpPr/>
          <p:nvPr/>
        </p:nvSpPr>
        <p:spPr>
          <a:xfrm>
            <a:off x="685800" y="4267200"/>
            <a:ext cx="2667000" cy="9906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Комментарий подменяется цитированием текста или его фрагмента.</a:t>
            </a:r>
            <a:endParaRPr lang="ru-RU" sz="1600" b="1" dirty="0">
              <a:solidFill>
                <a:schemeClr val="tx1"/>
              </a:solidFill>
            </a:endParaRPr>
          </a:p>
        </p:txBody>
      </p:sp>
      <p:sp>
        <p:nvSpPr>
          <p:cNvPr id="12" name="Прямоугольник 11"/>
          <p:cNvSpPr/>
          <p:nvPr/>
        </p:nvSpPr>
        <p:spPr>
          <a:xfrm>
            <a:off x="685800" y="5410200"/>
            <a:ext cx="2667000" cy="10668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Прокомментирована проблема, имеющаяся в тексте, но вами не сформулированная</a:t>
            </a:r>
            <a:r>
              <a:rPr lang="ru-RU" b="1" dirty="0" smtClean="0">
                <a:solidFill>
                  <a:schemeClr val="tx1"/>
                </a:solidFill>
              </a:rPr>
              <a:t>.</a:t>
            </a:r>
            <a:endParaRPr lang="ru-RU" b="1" dirty="0">
              <a:solidFill>
                <a:schemeClr val="tx1"/>
              </a:solidFill>
            </a:endParaRPr>
          </a:p>
        </p:txBody>
      </p:sp>
      <p:sp>
        <p:nvSpPr>
          <p:cNvPr id="13" name="Прямоугольник 12"/>
          <p:cNvSpPr/>
          <p:nvPr/>
        </p:nvSpPr>
        <p:spPr>
          <a:xfrm>
            <a:off x="3581400" y="457200"/>
            <a:ext cx="5181600" cy="9144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Эта ошибка связана с незнанием структуры сочинения</a:t>
            </a:r>
            <a:r>
              <a:rPr lang="ru-RU" sz="1600" dirty="0" smtClean="0"/>
              <a:t>.</a:t>
            </a:r>
            <a:endParaRPr lang="ru-RU" sz="1600" dirty="0"/>
          </a:p>
        </p:txBody>
      </p:sp>
      <p:sp>
        <p:nvSpPr>
          <p:cNvPr id="15" name="Прямоугольник 14"/>
          <p:cNvSpPr/>
          <p:nvPr/>
        </p:nvSpPr>
        <p:spPr>
          <a:xfrm>
            <a:off x="3581400" y="1600200"/>
            <a:ext cx="5181600" cy="11430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Опора на исходный текст – основное требование к комментарию. Включайте в комментарий небольшие цитаты, косвенную речь, подтверждающие вашу мысль</a:t>
            </a:r>
            <a:r>
              <a:rPr lang="ru-RU" sz="1600" b="1" dirty="0" smtClean="0"/>
              <a:t>.</a:t>
            </a:r>
            <a:endParaRPr lang="ru-RU" sz="1600" b="1" dirty="0"/>
          </a:p>
        </p:txBody>
      </p:sp>
      <p:sp>
        <p:nvSpPr>
          <p:cNvPr id="16" name="Прямоугольник 15"/>
          <p:cNvSpPr/>
          <p:nvPr/>
        </p:nvSpPr>
        <p:spPr>
          <a:xfrm>
            <a:off x="3581400" y="2971800"/>
            <a:ext cx="5181600" cy="11430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Не пересказывайте, а анализируйте текст. Покажите, как автор раскрывает проблему, какие примеры приводит, как аргументирует свои мысли. Пишите не о том, что делают герои, а о том, что делает автор.</a:t>
            </a:r>
            <a:endParaRPr lang="ru-RU" sz="1600" b="1" dirty="0">
              <a:solidFill>
                <a:schemeClr val="tx1"/>
              </a:solidFill>
            </a:endParaRPr>
          </a:p>
        </p:txBody>
      </p:sp>
      <p:sp>
        <p:nvSpPr>
          <p:cNvPr id="17" name="Прямоугольник 16"/>
          <p:cNvSpPr/>
          <p:nvPr/>
        </p:nvSpPr>
        <p:spPr>
          <a:xfrm>
            <a:off x="3581400" y="4267200"/>
            <a:ext cx="5181600" cy="9906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Не увлекайтесь цитированием. Помните, что цитата должна подтверждать мысль, которую вы развиваете, а не заменять её. Не цитируйте больше одного предложения и всегда объясняйте цитаты</a:t>
            </a:r>
            <a:r>
              <a:rPr lang="ru-RU" b="1" dirty="0" smtClean="0">
                <a:solidFill>
                  <a:schemeClr val="tx1"/>
                </a:solidFill>
              </a:rPr>
              <a:t>.</a:t>
            </a:r>
            <a:endParaRPr lang="ru-RU" b="1" dirty="0">
              <a:solidFill>
                <a:schemeClr val="tx1"/>
              </a:solidFill>
            </a:endParaRPr>
          </a:p>
        </p:txBody>
      </p:sp>
      <p:sp>
        <p:nvSpPr>
          <p:cNvPr id="18" name="Прямоугольник 17"/>
          <p:cNvSpPr/>
          <p:nvPr/>
        </p:nvSpPr>
        <p:spPr>
          <a:xfrm>
            <a:off x="3581400" y="5410200"/>
            <a:ext cx="5181600" cy="10668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Следите за логикой развития мысли. Включайте в комментарий только ту информацию исходного текста, которая непосредственно связана с выделенной вами проблемой</a:t>
            </a:r>
            <a:r>
              <a:rPr lang="ru-RU" b="1" dirty="0" smtClean="0">
                <a:solidFill>
                  <a:schemeClr val="tx1"/>
                </a:solidFill>
              </a:rPr>
              <a:t>.</a:t>
            </a:r>
            <a:endParaRPr lang="ru-RU" b="1"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4294967295"/>
          </p:nvPr>
        </p:nvGraphicFramePr>
        <p:xfrm>
          <a:off x="0" y="1"/>
          <a:ext cx="9144000" cy="6857999"/>
        </p:xfrm>
        <a:graphic>
          <a:graphicData uri="http://schemas.openxmlformats.org/drawingml/2006/table">
            <a:tbl>
              <a:tblPr firstRow="1" bandRow="1">
                <a:tableStyleId>{5C22544A-7EE6-4342-B048-85BDC9FD1C3A}</a:tableStyleId>
              </a:tblPr>
              <a:tblGrid>
                <a:gridCol w="2895600"/>
                <a:gridCol w="3886200"/>
                <a:gridCol w="2362200"/>
              </a:tblGrid>
              <a:tr h="886810">
                <a:tc>
                  <a:txBody>
                    <a:bodyPr/>
                    <a:lstStyle/>
                    <a:p>
                      <a:r>
                        <a:rPr lang="ru-RU" b="1" dirty="0" smtClean="0"/>
                        <a:t>Тип ошибки</a:t>
                      </a:r>
                      <a:endParaRPr lang="ru-RU" b="1" dirty="0"/>
                    </a:p>
                  </a:txBody>
                  <a:tcPr/>
                </a:tc>
                <a:tc>
                  <a:txBody>
                    <a:bodyPr/>
                    <a:lstStyle/>
                    <a:p>
                      <a:r>
                        <a:rPr lang="ru-RU" b="1" dirty="0" smtClean="0"/>
                        <a:t>Пример из сочинения</a:t>
                      </a:r>
                      <a:endParaRPr lang="ru-RU" b="1" dirty="0"/>
                    </a:p>
                  </a:txBody>
                  <a:tcPr/>
                </a:tc>
                <a:tc>
                  <a:txBody>
                    <a:bodyPr/>
                    <a:lstStyle/>
                    <a:p>
                      <a:r>
                        <a:rPr lang="ru-RU" b="1" dirty="0" smtClean="0"/>
                        <a:t>Комментарий эксперта</a:t>
                      </a:r>
                      <a:endParaRPr lang="ru-RU" b="1" dirty="0"/>
                    </a:p>
                  </a:txBody>
                  <a:tcPr/>
                </a:tc>
              </a:tr>
              <a:tr h="2266293">
                <a:tc>
                  <a:txBody>
                    <a:bodyPr/>
                    <a:lstStyle/>
                    <a:p>
                      <a:r>
                        <a:rPr lang="ru-RU" b="1" dirty="0" smtClean="0"/>
                        <a:t>1. Отсутствие комментария.</a:t>
                      </a:r>
                      <a:endParaRPr lang="ru-RU" b="1" dirty="0"/>
                    </a:p>
                  </a:txBody>
                  <a:tcPr/>
                </a:tc>
                <a:tc>
                  <a:txBody>
                    <a:bodyPr/>
                    <a:lstStyle/>
                    <a:p>
                      <a:r>
                        <a:rPr lang="ru-RU" sz="1400" b="1" i="1" dirty="0" smtClean="0"/>
                        <a:t>        В тексте поднимается актуальная проблема – это проблема национальной розни. Ю.Лотман обращает внимание на вражду между человеческими</a:t>
                      </a:r>
                      <a:r>
                        <a:rPr lang="ru-RU" sz="1400" b="1" i="1" baseline="0" dirty="0" smtClean="0"/>
                        <a:t> расами, которая сейчас существует в мире.</a:t>
                      </a:r>
                    </a:p>
                    <a:p>
                      <a:r>
                        <a:rPr lang="ru-RU" sz="1400" b="1" i="1" baseline="0" dirty="0" smtClean="0"/>
                        <a:t>        Позиция автора такова: каждая нация имеет право на существование.</a:t>
                      </a:r>
                      <a:endParaRPr lang="ru-RU" sz="1400" b="1" i="1" dirty="0"/>
                    </a:p>
                  </a:txBody>
                  <a:tcPr/>
                </a:tc>
                <a:tc>
                  <a:txBody>
                    <a:bodyPr/>
                    <a:lstStyle/>
                    <a:p>
                      <a:r>
                        <a:rPr lang="ru-RU" sz="1400" b="1" dirty="0" smtClean="0"/>
                        <a:t>После формулирования проблемы ученик сразу переходит к авторской позиции.</a:t>
                      </a:r>
                      <a:r>
                        <a:rPr lang="ru-RU" sz="1400" b="1" baseline="0" dirty="0" smtClean="0"/>
                        <a:t> Комментарий отсутствует.</a:t>
                      </a:r>
                      <a:r>
                        <a:rPr lang="ru-RU" sz="1400" b="1" dirty="0" smtClean="0"/>
                        <a:t> </a:t>
                      </a:r>
                      <a:endParaRPr lang="ru-RU" sz="1400" b="1" dirty="0"/>
                    </a:p>
                  </a:txBody>
                  <a:tcPr/>
                </a:tc>
              </a:tr>
              <a:tr h="3704896">
                <a:tc>
                  <a:txBody>
                    <a:bodyPr/>
                    <a:lstStyle/>
                    <a:p>
                      <a:r>
                        <a:rPr lang="ru-RU" b="1" dirty="0" smtClean="0"/>
                        <a:t>2. Отсутствие опоры на текст.</a:t>
                      </a:r>
                      <a:endParaRPr lang="ru-RU" b="1" dirty="0"/>
                    </a:p>
                  </a:txBody>
                  <a:tcPr>
                    <a:solidFill>
                      <a:schemeClr val="accent6">
                        <a:lumMod val="20000"/>
                        <a:lumOff val="80000"/>
                      </a:schemeClr>
                    </a:solidFill>
                  </a:tcPr>
                </a:tc>
                <a:tc>
                  <a:txBody>
                    <a:bodyPr/>
                    <a:lstStyle/>
                    <a:p>
                      <a:r>
                        <a:rPr lang="ru-RU" sz="1400" b="1" i="1" dirty="0" smtClean="0"/>
                        <a:t>        В тексте Ю.Лотмана поднимается актуальная проблема межнациональных конфликтов. Действительно, с каждым днём всё больше и больше сообщений о</a:t>
                      </a:r>
                      <a:r>
                        <a:rPr lang="ru-RU" sz="1400" b="1" i="1" baseline="0" dirty="0" smtClean="0"/>
                        <a:t> преступлениях на почве национализма. Неужели мы начали забывать те преступления перед человечеством, которые повлекли за собой распространение идеологии нацизма? Неужели мы опять на пороге кровопролитной войны под популистскими лозунгами о том, что мы – это высшая нация, а все остальные должны быть уничтожены? Пора открыть глаза и взглянуть на всё это трезво.</a:t>
                      </a:r>
                      <a:endParaRPr lang="ru-RU" sz="1400" b="1" i="1" dirty="0"/>
                    </a:p>
                  </a:txBody>
                  <a:tcPr>
                    <a:solidFill>
                      <a:schemeClr val="accent6">
                        <a:lumMod val="20000"/>
                        <a:lumOff val="80000"/>
                      </a:schemeClr>
                    </a:solidFill>
                  </a:tcPr>
                </a:tc>
                <a:tc>
                  <a:txBody>
                    <a:bodyPr/>
                    <a:lstStyle/>
                    <a:p>
                      <a:r>
                        <a:rPr lang="ru-RU" sz="1400" b="1" dirty="0" smtClean="0"/>
                        <a:t>Проблема сформулирована верно, но в комментарии отсутствует авторское видение проблемы.</a:t>
                      </a:r>
                      <a:endParaRPr lang="ru-RU" sz="1400" b="1" dirty="0"/>
                    </a:p>
                  </a:txBody>
                  <a:tcPr>
                    <a:solidFill>
                      <a:schemeClr val="accent6">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9067800" cy="6858000"/>
        </p:xfrm>
        <a:graphic>
          <a:graphicData uri="http://schemas.openxmlformats.org/drawingml/2006/table">
            <a:tbl>
              <a:tblPr firstRow="1" bandRow="1">
                <a:tableStyleId>{5C22544A-7EE6-4342-B048-85BDC9FD1C3A}</a:tableStyleId>
              </a:tblPr>
              <a:tblGrid>
                <a:gridCol w="2047430"/>
                <a:gridCol w="4340551"/>
                <a:gridCol w="2679819"/>
              </a:tblGrid>
              <a:tr h="3757808">
                <a:tc>
                  <a:txBody>
                    <a:bodyPr/>
                    <a:lstStyle/>
                    <a:p>
                      <a:r>
                        <a:rPr lang="ru-RU" b="1" dirty="0" smtClean="0">
                          <a:solidFill>
                            <a:schemeClr val="tx1"/>
                          </a:solidFill>
                        </a:rPr>
                        <a:t>3. Подмена комментария пересказом.</a:t>
                      </a:r>
                      <a:endParaRPr lang="ru-RU" b="1" dirty="0">
                        <a:solidFill>
                          <a:schemeClr val="tx1"/>
                        </a:solidFill>
                      </a:endParaRPr>
                    </a:p>
                  </a:txBody>
                  <a:tcPr>
                    <a:solidFill>
                      <a:schemeClr val="accent6">
                        <a:lumMod val="20000"/>
                        <a:lumOff val="80000"/>
                      </a:schemeClr>
                    </a:solidFill>
                  </a:tcPr>
                </a:tc>
                <a:tc>
                  <a:txBody>
                    <a:bodyPr/>
                    <a:lstStyle/>
                    <a:p>
                      <a:r>
                        <a:rPr lang="ru-RU" sz="1400" b="1" i="1" dirty="0" smtClean="0">
                          <a:solidFill>
                            <a:schemeClr val="tx1"/>
                          </a:solidFill>
                        </a:rPr>
                        <a:t>Ю.Лотман участвовал в Великой Отечественной войне, исходил</a:t>
                      </a:r>
                      <a:r>
                        <a:rPr lang="ru-RU" sz="1400" b="1" i="1" baseline="0" dirty="0" smtClean="0">
                          <a:solidFill>
                            <a:schemeClr val="tx1"/>
                          </a:solidFill>
                        </a:rPr>
                        <a:t> пешком и Россию, и Европу. Среди его друзей были люди разных национальностей: и армяне, и азербайджанцы, и грузины, и немцы.  Теперь человек, прошедший большую  войну, вынужден наблюдать  безумие ненависти, охватившее  пространство нашей земли. Люди, ослеплённые этой злобой, не видят, что ими играют. В наше время мир един, и то, что происходит на одном полюсе , так или иначе отзовётся на другом. Столкнуться с этой проблемой придётся каждому.</a:t>
                      </a:r>
                      <a:endParaRPr lang="ru-RU" sz="1400" b="1" i="1" dirty="0">
                        <a:solidFill>
                          <a:schemeClr val="tx1"/>
                        </a:solidFill>
                      </a:endParaRPr>
                    </a:p>
                  </a:txBody>
                  <a:tcPr>
                    <a:solidFill>
                      <a:schemeClr val="accent6">
                        <a:lumMod val="20000"/>
                        <a:lumOff val="80000"/>
                      </a:schemeClr>
                    </a:solidFill>
                  </a:tcPr>
                </a:tc>
                <a:tc>
                  <a:txBody>
                    <a:bodyPr/>
                    <a:lstStyle/>
                    <a:p>
                      <a:r>
                        <a:rPr lang="ru-RU" b="1" dirty="0" smtClean="0">
                          <a:solidFill>
                            <a:schemeClr val="tx1"/>
                          </a:solidFill>
                        </a:rPr>
                        <a:t>Ученик подробно пересказывает</a:t>
                      </a:r>
                      <a:r>
                        <a:rPr lang="ru-RU" b="1" baseline="0" dirty="0" smtClean="0">
                          <a:solidFill>
                            <a:schemeClr val="tx1"/>
                          </a:solidFill>
                        </a:rPr>
                        <a:t> текст, вместо того чтобы комментировать мысли автора.</a:t>
                      </a:r>
                      <a:endParaRPr lang="ru-RU" b="1" dirty="0">
                        <a:solidFill>
                          <a:schemeClr val="tx1"/>
                        </a:solidFill>
                      </a:endParaRPr>
                    </a:p>
                  </a:txBody>
                  <a:tcPr>
                    <a:solidFill>
                      <a:schemeClr val="accent6">
                        <a:lumMod val="20000"/>
                        <a:lumOff val="80000"/>
                      </a:schemeClr>
                    </a:solidFill>
                  </a:tcPr>
                </a:tc>
              </a:tr>
              <a:tr h="3100192">
                <a:tc>
                  <a:txBody>
                    <a:bodyPr/>
                    <a:lstStyle/>
                    <a:p>
                      <a:r>
                        <a:rPr lang="ru-RU" b="1" dirty="0" smtClean="0">
                          <a:solidFill>
                            <a:schemeClr val="tx1"/>
                          </a:solidFill>
                        </a:rPr>
                        <a:t>4. Подмена комментария цитированием.</a:t>
                      </a:r>
                      <a:endParaRPr lang="ru-RU" b="1" dirty="0">
                        <a:solidFill>
                          <a:schemeClr val="tx1"/>
                        </a:solidFill>
                      </a:endParaRPr>
                    </a:p>
                  </a:txBody>
                  <a:tcPr/>
                </a:tc>
                <a:tc>
                  <a:txBody>
                    <a:bodyPr/>
                    <a:lstStyle/>
                    <a:p>
                      <a:r>
                        <a:rPr lang="ru-RU" sz="1400" b="1" i="1" dirty="0" smtClean="0">
                          <a:solidFill>
                            <a:schemeClr val="tx1"/>
                          </a:solidFill>
                        </a:rPr>
                        <a:t>Автор поднимает проблему ненависти по отношению к другим народам. Ю.Лотман пишет: «Неужели же они не видят, что ими играют и  что</a:t>
                      </a:r>
                      <a:r>
                        <a:rPr lang="ru-RU" sz="1400" b="1" i="1" baseline="0" dirty="0" smtClean="0">
                          <a:solidFill>
                            <a:schemeClr val="tx1"/>
                          </a:solidFill>
                        </a:rPr>
                        <a:t> </a:t>
                      </a:r>
                      <a:r>
                        <a:rPr lang="ru-RU" sz="1400" b="1" i="1" dirty="0" smtClean="0">
                          <a:solidFill>
                            <a:schemeClr val="tx1"/>
                          </a:solidFill>
                        </a:rPr>
                        <a:t>те, кто сейчас из-за кулис разжигает кровавый туман, завтра направят удар против них? То, что делают их руками,</a:t>
                      </a:r>
                      <a:r>
                        <a:rPr lang="ru-RU" sz="1400" b="1" i="1" baseline="0" dirty="0" smtClean="0">
                          <a:solidFill>
                            <a:schemeClr val="tx1"/>
                          </a:solidFill>
                        </a:rPr>
                        <a:t> очень скоро сделают с ними чьими-нибудь третьими. А те, кто стоит за кулисами, выступят как миротворцы, когда сочтут, что е стороны пролили достаточно крови».</a:t>
                      </a:r>
                      <a:endParaRPr lang="ru-RU" sz="1400" b="1" i="1" dirty="0">
                        <a:solidFill>
                          <a:schemeClr val="tx1"/>
                        </a:solidFill>
                      </a:endParaRPr>
                    </a:p>
                  </a:txBody>
                  <a:tcPr/>
                </a:tc>
                <a:tc>
                  <a:txBody>
                    <a:bodyPr/>
                    <a:lstStyle/>
                    <a:p>
                      <a:r>
                        <a:rPr lang="ru-RU" b="1" dirty="0" smtClean="0">
                          <a:solidFill>
                            <a:schemeClr val="tx1"/>
                          </a:solidFill>
                        </a:rPr>
                        <a:t>Вместо комментария цитируется фрагмент</a:t>
                      </a:r>
                      <a:r>
                        <a:rPr lang="ru-RU" b="1" baseline="0" dirty="0" smtClean="0">
                          <a:solidFill>
                            <a:schemeClr val="tx1"/>
                          </a:solidFill>
                        </a:rPr>
                        <a:t> текста.</a:t>
                      </a:r>
                      <a:endParaRPr lang="ru-RU" b="1"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1295400"/>
          <a:ext cx="9144000" cy="3733800"/>
        </p:xfrm>
        <a:graphic>
          <a:graphicData uri="http://schemas.openxmlformats.org/drawingml/2006/table">
            <a:tbl>
              <a:tblPr firstRow="1" bandRow="1">
                <a:tableStyleId>{5C22544A-7EE6-4342-B048-85BDC9FD1C3A}</a:tableStyleId>
              </a:tblPr>
              <a:tblGrid>
                <a:gridCol w="1901228"/>
                <a:gridCol w="4345663"/>
                <a:gridCol w="2897109"/>
              </a:tblGrid>
              <a:tr h="3733800">
                <a:tc>
                  <a:txBody>
                    <a:bodyPr/>
                    <a:lstStyle/>
                    <a:p>
                      <a:r>
                        <a:rPr lang="ru-RU" sz="1600" b="1" dirty="0" smtClean="0">
                          <a:solidFill>
                            <a:schemeClr val="tx1"/>
                          </a:solidFill>
                        </a:rPr>
                        <a:t>5. Несоответствие комментария заявленной проблеме.</a:t>
                      </a:r>
                      <a:endParaRPr lang="ru-RU" sz="1600" b="1" dirty="0">
                        <a:solidFill>
                          <a:schemeClr val="tx1"/>
                        </a:solidFill>
                      </a:endParaRPr>
                    </a:p>
                  </a:txBody>
                  <a:tcPr>
                    <a:solidFill>
                      <a:schemeClr val="accent6">
                        <a:lumMod val="20000"/>
                        <a:lumOff val="80000"/>
                      </a:schemeClr>
                    </a:solidFill>
                  </a:tcPr>
                </a:tc>
                <a:tc>
                  <a:txBody>
                    <a:bodyPr/>
                    <a:lstStyle/>
                    <a:p>
                      <a:pPr algn="just"/>
                      <a:r>
                        <a:rPr lang="ru-RU" sz="1400" b="0" i="1" dirty="0" smtClean="0"/>
                        <a:t>        </a:t>
                      </a:r>
                      <a:r>
                        <a:rPr lang="ru-RU" sz="1400" b="1" i="1" dirty="0" smtClean="0">
                          <a:solidFill>
                            <a:schemeClr val="tx1"/>
                          </a:solidFill>
                        </a:rPr>
                        <a:t>     Текст Ю.Лотмана посвящён проблеме национальной</a:t>
                      </a:r>
                      <a:r>
                        <a:rPr lang="ru-RU" sz="1400" b="1" i="1" baseline="0" dirty="0" smtClean="0">
                          <a:solidFill>
                            <a:schemeClr val="tx1"/>
                          </a:solidFill>
                        </a:rPr>
                        <a:t> розни</a:t>
                      </a:r>
                      <a:r>
                        <a:rPr lang="ru-RU" b="1" i="1" baseline="0" dirty="0" smtClean="0">
                          <a:solidFill>
                            <a:schemeClr val="tx1"/>
                          </a:solidFill>
                        </a:rPr>
                        <a:t>.</a:t>
                      </a:r>
                    </a:p>
                    <a:p>
                      <a:pPr algn="just"/>
                      <a:r>
                        <a:rPr lang="ru-RU" sz="1400" b="1" i="1" baseline="0" dirty="0" smtClean="0">
                          <a:solidFill>
                            <a:schemeClr val="tx1"/>
                          </a:solidFill>
                        </a:rPr>
                        <a:t>            Проблема, поднятая автором, очень актуальна. Да, это действительно так: ведь не каждый человек ценит то, что у него есть. Мир – это то, что нужно каждому из нас. Я говорю огромное спасибо людям, которые подарили мне жизнь в мирное время. Я знаю, что во время Великой Отечественной войны было много потерь, но, несмотря на это, люди готовы были отдать жизнь за свою родину. Я думаю, что наше поколение просто не понимает, что такое война. </a:t>
                      </a:r>
                      <a:endParaRPr lang="ru-RU" sz="1400" b="1" i="1" dirty="0">
                        <a:solidFill>
                          <a:schemeClr val="tx1"/>
                        </a:solidFill>
                      </a:endParaRPr>
                    </a:p>
                  </a:txBody>
                  <a:tcPr>
                    <a:solidFill>
                      <a:schemeClr val="accent6">
                        <a:lumMod val="20000"/>
                        <a:lumOff val="80000"/>
                      </a:schemeClr>
                    </a:solidFill>
                  </a:tcPr>
                </a:tc>
                <a:tc>
                  <a:txBody>
                    <a:bodyPr/>
                    <a:lstStyle/>
                    <a:p>
                      <a:r>
                        <a:rPr lang="ru-RU" sz="1400" b="1" dirty="0" smtClean="0">
                          <a:solidFill>
                            <a:schemeClr val="tx1"/>
                          </a:solidFill>
                        </a:rPr>
                        <a:t>В начале сочинения заявлена проблема национальной розни, а в комментарии ученик пишет о ценности  мирной жизни, о Великой Отечественной войне. Нарушена логика развития мысли.</a:t>
                      </a:r>
                      <a:endParaRPr lang="ru-RU" sz="1400" b="1" dirty="0">
                        <a:solidFill>
                          <a:schemeClr val="tx1"/>
                        </a:solidFill>
                      </a:endParaRPr>
                    </a:p>
                  </a:txBody>
                  <a:tcPr>
                    <a:solidFill>
                      <a:schemeClr val="accent6">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t>Основные способы комментирования сформулированной проблемы.</a:t>
            </a:r>
            <a:endParaRPr lang="ru-RU" sz="3600" b="1" dirty="0"/>
          </a:p>
        </p:txBody>
      </p:sp>
      <p:sp>
        <p:nvSpPr>
          <p:cNvPr id="3" name="Содержимое 2"/>
          <p:cNvSpPr>
            <a:spLocks noGrp="1"/>
          </p:cNvSpPr>
          <p:nvPr>
            <p:ph idx="1"/>
          </p:nvPr>
        </p:nvSpPr>
        <p:spPr>
          <a:xfrm>
            <a:off x="838200" y="2209800"/>
            <a:ext cx="7924800" cy="3916363"/>
          </a:xfrm>
        </p:spPr>
        <p:txBody>
          <a:bodyPr>
            <a:normAutofit/>
          </a:bodyPr>
          <a:lstStyle/>
          <a:p>
            <a:pPr>
              <a:buNone/>
            </a:pPr>
            <a:r>
              <a:rPr lang="ru-RU" dirty="0" smtClean="0"/>
              <a:t>1. Использование в работе задания А28.</a:t>
            </a:r>
          </a:p>
          <a:p>
            <a:pPr>
              <a:buNone/>
            </a:pPr>
            <a:r>
              <a:rPr lang="ru-RU" dirty="0" smtClean="0"/>
              <a:t>2. </a:t>
            </a:r>
            <a:r>
              <a:rPr lang="ru-RU" dirty="0" err="1" smtClean="0"/>
              <a:t>Анализирование</a:t>
            </a:r>
            <a:r>
              <a:rPr lang="ru-RU" dirty="0" smtClean="0"/>
              <a:t> композиционных и художественных приёмов.</a:t>
            </a:r>
          </a:p>
          <a:p>
            <a:pPr>
              <a:buNone/>
            </a:pPr>
            <a:r>
              <a:rPr lang="ru-RU" dirty="0" smtClean="0"/>
              <a:t>3. </a:t>
            </a:r>
            <a:r>
              <a:rPr lang="ru-RU" dirty="0" err="1" smtClean="0"/>
              <a:t>Анализирование</a:t>
            </a:r>
            <a:r>
              <a:rPr lang="ru-RU" dirty="0" smtClean="0"/>
              <a:t> аспектов проблемы.</a:t>
            </a:r>
          </a:p>
          <a:p>
            <a:pPr>
              <a:buNone/>
            </a:pPr>
            <a:r>
              <a:rPr lang="ru-RU" dirty="0" smtClean="0"/>
              <a:t>4. Актуальность проблемы.</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Способ 1.</a:t>
            </a:r>
            <a:br>
              <a:rPr lang="ru-RU" sz="3200" b="1" dirty="0" smtClean="0"/>
            </a:br>
            <a:r>
              <a:rPr lang="ru-RU" sz="3200" b="1" dirty="0" smtClean="0"/>
              <a:t>Обратимся к заданию А 28.</a:t>
            </a:r>
            <a:endParaRPr lang="ru-RU" sz="3200" b="1" dirty="0"/>
          </a:p>
        </p:txBody>
      </p:sp>
      <p:sp>
        <p:nvSpPr>
          <p:cNvPr id="3" name="Содержимое 2"/>
          <p:cNvSpPr>
            <a:spLocks noGrp="1"/>
          </p:cNvSpPr>
          <p:nvPr>
            <p:ph idx="1"/>
          </p:nvPr>
        </p:nvSpPr>
        <p:spPr>
          <a:xfrm>
            <a:off x="990600" y="1447800"/>
            <a:ext cx="7943088" cy="4800600"/>
          </a:xfrm>
        </p:spPr>
        <p:txBody>
          <a:bodyPr>
            <a:normAutofit fontScale="85000" lnSpcReduction="20000"/>
          </a:bodyPr>
          <a:lstStyle/>
          <a:p>
            <a:pPr algn="ctr">
              <a:buNone/>
            </a:pPr>
            <a:r>
              <a:rPr lang="ru-RU" b="1" i="1" dirty="0" smtClean="0"/>
              <a:t>Какое высказывание противоречит содержанию текста?</a:t>
            </a:r>
          </a:p>
          <a:p>
            <a:pPr algn="just">
              <a:buNone/>
            </a:pPr>
            <a:r>
              <a:rPr lang="ru-RU" dirty="0" smtClean="0"/>
              <a:t>1)Поликарпу Семёновичу доставляет удовольствие мысленно сочувствовать обездоленным людям, чувствовать себя их моральным заступником, осуждающим несправедливость жизни.</a:t>
            </a:r>
          </a:p>
          <a:p>
            <a:pPr algn="just">
              <a:buNone/>
            </a:pPr>
            <a:r>
              <a:rPr lang="ru-RU" dirty="0" smtClean="0"/>
              <a:t>2)Иудин искренне стремится помочь людям, попавшим в затруднительное положение.</a:t>
            </a:r>
          </a:p>
          <a:p>
            <a:pPr algn="just">
              <a:buNone/>
            </a:pPr>
            <a:r>
              <a:rPr lang="ru-RU" dirty="0" smtClean="0"/>
              <a:t>3)Философствуя на тему несправедливого устройства мира, Иудин осуждает богатых.</a:t>
            </a:r>
          </a:p>
          <a:p>
            <a:pPr algn="just">
              <a:buNone/>
            </a:pPr>
            <a:r>
              <a:rPr lang="ru-RU" dirty="0" smtClean="0"/>
              <a:t>4)Ростовщик беззастенчиво и безжалостно обирает бедняков.</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0600" y="274638"/>
            <a:ext cx="8153400" cy="1858962"/>
          </a:xfrm>
        </p:spPr>
        <p:txBody>
          <a:bodyPr>
            <a:noAutofit/>
          </a:bodyPr>
          <a:lstStyle/>
          <a:p>
            <a:r>
              <a:rPr lang="ru-RU" sz="2800" b="1" dirty="0" smtClean="0"/>
              <a:t>Способ 2.</a:t>
            </a:r>
            <a:br>
              <a:rPr lang="ru-RU" sz="2800" b="1" dirty="0" smtClean="0"/>
            </a:br>
            <a:r>
              <a:rPr lang="ru-RU" sz="2800" b="1" dirty="0" smtClean="0"/>
              <a:t>Анализируем композиционные и художественные приёмы, использованные писателем для сатирического изображения Иудина:</a:t>
            </a:r>
            <a:endParaRPr lang="ru-RU" sz="2800" b="1" dirty="0"/>
          </a:p>
        </p:txBody>
      </p:sp>
      <p:sp>
        <p:nvSpPr>
          <p:cNvPr id="3" name="Содержимое 2"/>
          <p:cNvSpPr>
            <a:spLocks noGrp="1"/>
          </p:cNvSpPr>
          <p:nvPr>
            <p:ph idx="1"/>
          </p:nvPr>
        </p:nvSpPr>
        <p:spPr>
          <a:xfrm>
            <a:off x="914400" y="2438400"/>
            <a:ext cx="7772400" cy="3962400"/>
          </a:xfrm>
        </p:spPr>
        <p:txBody>
          <a:bodyPr>
            <a:normAutofit fontScale="92500" lnSpcReduction="20000"/>
          </a:bodyPr>
          <a:lstStyle/>
          <a:p>
            <a:pPr algn="just">
              <a:buNone/>
            </a:pPr>
            <a:r>
              <a:rPr lang="ru-RU" dirty="0" smtClean="0"/>
              <a:t>1) Заглавие рассказа (что означает фразеологизм </a:t>
            </a:r>
            <a:r>
              <a:rPr lang="ru-RU" i="1" dirty="0" smtClean="0"/>
              <a:t>крокодиловы слёзы? С</a:t>
            </a:r>
            <a:r>
              <a:rPr lang="ru-RU" dirty="0" smtClean="0"/>
              <a:t>лучайно или намеренно А.Чехов изменил его на </a:t>
            </a:r>
            <a:r>
              <a:rPr lang="ru-RU" i="1" dirty="0" smtClean="0"/>
              <a:t>слёзы крокодила?)</a:t>
            </a:r>
          </a:p>
          <a:p>
            <a:pPr algn="just">
              <a:buNone/>
            </a:pPr>
            <a:r>
              <a:rPr lang="ru-RU" dirty="0" smtClean="0"/>
              <a:t>2) </a:t>
            </a:r>
            <a:r>
              <a:rPr lang="ru-RU" b="1" dirty="0" smtClean="0"/>
              <a:t>«Говорящая» фамилия </a:t>
            </a:r>
            <a:r>
              <a:rPr lang="ru-RU" dirty="0" smtClean="0"/>
              <a:t>персонажа.</a:t>
            </a:r>
          </a:p>
          <a:p>
            <a:pPr algn="just">
              <a:buNone/>
            </a:pPr>
            <a:r>
              <a:rPr lang="ru-RU" dirty="0" smtClean="0"/>
              <a:t>3) Резкое </a:t>
            </a:r>
            <a:r>
              <a:rPr lang="ru-RU" b="1" dirty="0" smtClean="0"/>
              <a:t>противопоставление </a:t>
            </a:r>
            <a:r>
              <a:rPr lang="ru-RU" dirty="0" smtClean="0"/>
              <a:t>внешних и внутренних качеств персонажа, его мыслей и действий.</a:t>
            </a:r>
          </a:p>
          <a:p>
            <a:pPr algn="just">
              <a:buNone/>
            </a:pPr>
            <a:r>
              <a:rPr lang="ru-RU" dirty="0" smtClean="0"/>
              <a:t>4) Авторская </a:t>
            </a:r>
            <a:r>
              <a:rPr lang="ru-RU" b="1" dirty="0" smtClean="0"/>
              <a:t>ирония</a:t>
            </a:r>
            <a:r>
              <a:rPr lang="ru-RU" dirty="0" smtClean="0"/>
              <a:t>.</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Способ 3.</a:t>
            </a:r>
            <a:br>
              <a:rPr lang="ru-RU" sz="3200" b="1" dirty="0" smtClean="0"/>
            </a:br>
            <a:r>
              <a:rPr lang="ru-RU" sz="3200" b="1" dirty="0" smtClean="0"/>
              <a:t>Анализируем аспекты проблемы.</a:t>
            </a:r>
            <a:endParaRPr lang="ru-RU" sz="3200" b="1" dirty="0"/>
          </a:p>
        </p:txBody>
      </p:sp>
      <p:graphicFrame>
        <p:nvGraphicFramePr>
          <p:cNvPr id="4" name="Содержимое 3"/>
          <p:cNvGraphicFramePr>
            <a:graphicFrameLocks noGrp="1"/>
          </p:cNvGraphicFramePr>
          <p:nvPr>
            <p:ph idx="1"/>
          </p:nvPr>
        </p:nvGraphicFramePr>
        <p:xfrm>
          <a:off x="990600" y="1447800"/>
          <a:ext cx="7943850" cy="4953000"/>
        </p:xfrm>
        <a:graphic>
          <a:graphicData uri="http://schemas.openxmlformats.org/drawingml/2006/table">
            <a:tbl>
              <a:tblPr firstRow="1" bandRow="1">
                <a:tableStyleId>{5C22544A-7EE6-4342-B048-85BDC9FD1C3A}</a:tableStyleId>
              </a:tblPr>
              <a:tblGrid>
                <a:gridCol w="3971925"/>
                <a:gridCol w="3971925"/>
              </a:tblGrid>
              <a:tr h="466541">
                <a:tc>
                  <a:txBody>
                    <a:bodyPr/>
                    <a:lstStyle/>
                    <a:p>
                      <a:r>
                        <a:rPr lang="ru-RU" dirty="0" smtClean="0"/>
                        <a:t>Аспекты проблемы </a:t>
                      </a:r>
                      <a:endParaRPr lang="ru-RU" dirty="0"/>
                    </a:p>
                  </a:txBody>
                  <a:tcPr marL="83326" marR="83326"/>
                </a:tc>
                <a:tc>
                  <a:txBody>
                    <a:bodyPr/>
                    <a:lstStyle/>
                    <a:p>
                      <a:r>
                        <a:rPr lang="ru-RU" dirty="0" smtClean="0"/>
                        <a:t>Комментарий </a:t>
                      </a:r>
                      <a:endParaRPr lang="ru-RU" dirty="0"/>
                    </a:p>
                  </a:txBody>
                  <a:tcPr marL="83326" marR="83326"/>
                </a:tc>
              </a:tr>
              <a:tr h="2185711">
                <a:tc>
                  <a:txBody>
                    <a:bodyPr/>
                    <a:lstStyle/>
                    <a:p>
                      <a:r>
                        <a:rPr lang="ru-RU" dirty="0" smtClean="0"/>
                        <a:t>Жизнь, по мнению Иудина, устроена совершенно</a:t>
                      </a:r>
                      <a:r>
                        <a:rPr lang="ru-RU" baseline="0" dirty="0" smtClean="0"/>
                        <a:t> несправедливо.</a:t>
                      </a:r>
                    </a:p>
                    <a:p>
                      <a:endParaRPr lang="ru-RU" baseline="0" dirty="0" smtClean="0"/>
                    </a:p>
                    <a:p>
                      <a:r>
                        <a:rPr lang="ru-RU" baseline="0" dirty="0" smtClean="0"/>
                        <a:t>Человечество, считает Иудин, само породило нищету, продажность и позор.</a:t>
                      </a:r>
                    </a:p>
                  </a:txBody>
                  <a:tcPr marL="83326" marR="83326"/>
                </a:tc>
                <a:tc>
                  <a:txBody>
                    <a:bodyPr/>
                    <a:lstStyle/>
                    <a:p>
                      <a:r>
                        <a:rPr lang="ru-RU" i="1" dirty="0" smtClean="0"/>
                        <a:t>Автор эмоционально воздействует на читателя, передавая...</a:t>
                      </a:r>
                      <a:endParaRPr lang="ru-RU" i="1" dirty="0"/>
                    </a:p>
                  </a:txBody>
                  <a:tcPr marL="83326" marR="83326"/>
                </a:tc>
              </a:tr>
              <a:tr h="1150374">
                <a:tc>
                  <a:txBody>
                    <a:bodyPr/>
                    <a:lstStyle/>
                    <a:p>
                      <a:r>
                        <a:rPr lang="ru-RU" dirty="0" smtClean="0"/>
                        <a:t>Герой осуждает богатых за их бездействие и нежелание помочь людскому горю.</a:t>
                      </a:r>
                      <a:endParaRPr lang="ru-RU" dirty="0"/>
                    </a:p>
                  </a:txBody>
                  <a:tcPr marL="83326" marR="83326"/>
                </a:tc>
                <a:tc>
                  <a:txBody>
                    <a:bodyPr/>
                    <a:lstStyle/>
                    <a:p>
                      <a:r>
                        <a:rPr lang="ru-RU" i="1" dirty="0" smtClean="0"/>
                        <a:t>А.Чехов также даёт возможность читателю понять, что... </a:t>
                      </a:r>
                      <a:endParaRPr lang="ru-RU" i="1" dirty="0"/>
                    </a:p>
                  </a:txBody>
                  <a:tcPr marL="83326" marR="83326"/>
                </a:tc>
              </a:tr>
              <a:tr h="1150374">
                <a:tc>
                  <a:txBody>
                    <a:bodyPr/>
                    <a:lstStyle/>
                    <a:p>
                      <a:r>
                        <a:rPr lang="ru-RU" dirty="0" smtClean="0"/>
                        <a:t>Поступки Иудина прямо противоположны его «высоконравственным» мыслям.</a:t>
                      </a:r>
                      <a:endParaRPr lang="ru-RU" dirty="0"/>
                    </a:p>
                  </a:txBody>
                  <a:tcPr marL="83326" marR="83326"/>
                </a:tc>
                <a:tc>
                  <a:txBody>
                    <a:bodyPr/>
                    <a:lstStyle/>
                    <a:p>
                      <a:r>
                        <a:rPr lang="ru-RU" i="1" dirty="0" smtClean="0"/>
                        <a:t>Однако</a:t>
                      </a:r>
                      <a:r>
                        <a:rPr lang="ru-RU" i="1" baseline="0" dirty="0" smtClean="0"/>
                        <a:t>, иронически рассказывая о поступках ростовщика, писатель...</a:t>
                      </a:r>
                      <a:endParaRPr lang="ru-RU" i="1" dirty="0"/>
                    </a:p>
                  </a:txBody>
                  <a:tcPr marL="83326" marR="83326"/>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Способ 4.</a:t>
            </a:r>
            <a:br>
              <a:rPr lang="ru-RU" sz="3200" b="1" dirty="0" smtClean="0"/>
            </a:br>
            <a:r>
              <a:rPr lang="ru-RU" sz="3200" b="1" dirty="0" smtClean="0"/>
              <a:t>Говорим об актуальности проблемы.</a:t>
            </a:r>
            <a:endParaRPr lang="ru-RU" sz="3200" b="1" dirty="0"/>
          </a:p>
        </p:txBody>
      </p:sp>
      <p:sp>
        <p:nvSpPr>
          <p:cNvPr id="3" name="Содержимое 2"/>
          <p:cNvSpPr>
            <a:spLocks noGrp="1"/>
          </p:cNvSpPr>
          <p:nvPr>
            <p:ph idx="1"/>
          </p:nvPr>
        </p:nvSpPr>
        <p:spPr>
          <a:xfrm>
            <a:off x="457200" y="1600200"/>
            <a:ext cx="8229600" cy="4876800"/>
          </a:xfrm>
        </p:spPr>
        <p:txBody>
          <a:bodyPr/>
          <a:lstStyle/>
          <a:p>
            <a:pPr algn="ctr"/>
            <a:r>
              <a:rPr lang="ru-RU" sz="2400" dirty="0" smtClean="0"/>
              <a:t>Проблема ___________</a:t>
            </a:r>
          </a:p>
          <a:p>
            <a:pPr algn="ctr"/>
            <a:r>
              <a:rPr lang="ru-RU" sz="2400" dirty="0" smtClean="0"/>
              <a:t>Актуальная (почему?)</a:t>
            </a:r>
          </a:p>
          <a:p>
            <a:pPr>
              <a:buNone/>
            </a:pPr>
            <a:r>
              <a:rPr lang="ru-RU" sz="2400" b="1" dirty="0" smtClean="0"/>
              <a:t>                                                потому что </a:t>
            </a:r>
          </a:p>
          <a:p>
            <a:pPr>
              <a:buNone/>
            </a:pPr>
            <a:r>
              <a:rPr lang="ru-RU" dirty="0" smtClean="0"/>
              <a:t>                                           </a:t>
            </a:r>
            <a:endParaRPr lang="ru-RU" dirty="0"/>
          </a:p>
        </p:txBody>
      </p:sp>
      <p:sp>
        <p:nvSpPr>
          <p:cNvPr id="4" name="Стрелка вниз 3"/>
          <p:cNvSpPr/>
          <p:nvPr/>
        </p:nvSpPr>
        <p:spPr>
          <a:xfrm>
            <a:off x="4343400" y="2895600"/>
            <a:ext cx="484632"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1219200" y="3810000"/>
            <a:ext cx="7239000" cy="2308324"/>
          </a:xfrm>
          <a:prstGeom prst="rect">
            <a:avLst/>
          </a:prstGeom>
        </p:spPr>
        <p:txBody>
          <a:bodyPr wrap="square">
            <a:spAutoFit/>
          </a:bodyPr>
          <a:lstStyle/>
          <a:p>
            <a:pPr>
              <a:buFont typeface="Arial" pitchFamily="34" charset="0"/>
              <a:buChar char="•"/>
            </a:pPr>
            <a:r>
              <a:rPr lang="ru-RU" b="1" dirty="0" smtClean="0"/>
              <a:t>данный порок особенно свойственен...</a:t>
            </a:r>
          </a:p>
          <a:p>
            <a:pPr>
              <a:buFont typeface="Arial" pitchFamily="34" charset="0"/>
              <a:buChar char="•"/>
            </a:pPr>
            <a:r>
              <a:rPr lang="ru-RU" b="1" dirty="0" smtClean="0"/>
              <a:t>довольно часто обсуждается на ...</a:t>
            </a:r>
          </a:p>
          <a:p>
            <a:pPr>
              <a:buFont typeface="Arial" pitchFamily="34" charset="0"/>
              <a:buChar char="•"/>
            </a:pPr>
            <a:r>
              <a:rPr lang="ru-RU" b="1" dirty="0" smtClean="0"/>
              <a:t>всякий раз, когда надевают маску ...</a:t>
            </a:r>
          </a:p>
          <a:p>
            <a:pPr>
              <a:buFont typeface="Arial" pitchFamily="34" charset="0"/>
              <a:buChar char="•"/>
            </a:pPr>
            <a:r>
              <a:rPr lang="ru-RU" b="1" dirty="0" smtClean="0"/>
              <a:t>сопоставление рассуждений Иудина и его поступков заставляет задуматься о ...</a:t>
            </a:r>
          </a:p>
          <a:p>
            <a:pPr>
              <a:buFont typeface="Arial" pitchFamily="34" charset="0"/>
              <a:buChar char="•"/>
            </a:pPr>
            <a:r>
              <a:rPr lang="ru-RU" b="1" dirty="0" smtClean="0"/>
              <a:t>помогает наглядно убедиться в том, что....</a:t>
            </a:r>
          </a:p>
          <a:p>
            <a:pPr>
              <a:buFont typeface="Arial" pitchFamily="34" charset="0"/>
              <a:buChar char="•"/>
            </a:pPr>
            <a:r>
              <a:rPr lang="ru-RU" b="1" dirty="0" smtClean="0"/>
              <a:t>впервые осознать то, что...</a:t>
            </a:r>
          </a:p>
          <a:p>
            <a:pPr>
              <a:buFont typeface="Arial" pitchFamily="34" charset="0"/>
              <a:buChar char="•"/>
            </a:pPr>
            <a:r>
              <a:rPr lang="ru-RU" b="1" dirty="0" smtClean="0"/>
              <a:t>и т.п.</a:t>
            </a:r>
            <a:endParaRPr lang="ru-RU"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990599" y="380999"/>
          <a:ext cx="7620001" cy="6276721"/>
        </p:xfrm>
        <a:graphic>
          <a:graphicData uri="http://schemas.openxmlformats.org/drawingml/2006/table">
            <a:tbl>
              <a:tblPr/>
              <a:tblGrid>
                <a:gridCol w="6587120"/>
                <a:gridCol w="1032881"/>
              </a:tblGrid>
              <a:tr h="308442">
                <a:tc>
                  <a:txBody>
                    <a:bodyPr/>
                    <a:lstStyle/>
                    <a:p>
                      <a:pPr>
                        <a:lnSpc>
                          <a:spcPts val="1560"/>
                        </a:lnSpc>
                        <a:spcAft>
                          <a:spcPts val="0"/>
                        </a:spcAft>
                      </a:pPr>
                      <a:r>
                        <a:rPr lang="ru-RU" sz="1600" b="1" dirty="0">
                          <a:latin typeface="Times New Roman" pitchFamily="18" charset="0"/>
                          <a:ea typeface="Times New Roman"/>
                          <a:cs typeface="Times New Roman" pitchFamily="18" charset="0"/>
                        </a:rPr>
                        <a:t>К 2. Комментарий к сформулированной проблеме исходного текста</a:t>
                      </a:r>
                      <a:endParaRPr lang="ru-RU" sz="1600" dirty="0">
                        <a:latin typeface="Times New Roman" pitchFamily="18" charset="0"/>
                        <a:ea typeface="Calibri"/>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nSpc>
                          <a:spcPct val="115000"/>
                        </a:lnSpc>
                      </a:pPr>
                      <a:endParaRPr lang="ru-RU" sz="1400" dirty="0">
                        <a:latin typeface="Calibri"/>
                        <a:ea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686634">
                <a:tc>
                  <a:txBody>
                    <a:bodyPr/>
                    <a:lstStyle/>
                    <a:p>
                      <a:pPr>
                        <a:lnSpc>
                          <a:spcPts val="1560"/>
                        </a:lnSpc>
                        <a:spcAft>
                          <a:spcPts val="600"/>
                        </a:spcAft>
                      </a:pPr>
                      <a:r>
                        <a:rPr lang="ru-RU" sz="1600" dirty="0">
                          <a:latin typeface="Times New Roman" pitchFamily="18" charset="0"/>
                          <a:ea typeface="Times New Roman"/>
                          <a:cs typeface="Times New Roman" pitchFamily="18" charset="0"/>
                        </a:rPr>
                        <a:t>Сформулированная экзаменуемым проблема прокомментирована с </a:t>
                      </a:r>
                      <a:r>
                        <a:rPr lang="ru-RU" sz="1600" b="1" i="1" u="sng" dirty="0">
                          <a:latin typeface="Times New Roman" pitchFamily="18" charset="0"/>
                          <a:ea typeface="Times New Roman"/>
                          <a:cs typeface="Times New Roman" pitchFamily="18" charset="0"/>
                        </a:rPr>
                        <a:t>опорой на исходный текст</a:t>
                      </a:r>
                      <a:r>
                        <a:rPr lang="ru-RU" sz="1600" dirty="0">
                          <a:latin typeface="Times New Roman" pitchFamily="18" charset="0"/>
                          <a:ea typeface="Times New Roman"/>
                          <a:cs typeface="Times New Roman" pitchFamily="18" charset="0"/>
                        </a:rPr>
                        <a:t>. Фактических ошибок, связанных с пониманием проблемы исходного текста, в комментариях нет</a:t>
                      </a:r>
                      <a:endParaRPr lang="ru-RU" sz="1600" dirty="0">
                        <a:latin typeface="Times New Roman" pitchFamily="18" charset="0"/>
                        <a:ea typeface="Calibri"/>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ts val="1560"/>
                        </a:lnSpc>
                        <a:spcAft>
                          <a:spcPts val="0"/>
                        </a:spcAft>
                      </a:pPr>
                      <a:r>
                        <a:rPr lang="ru-RU" sz="1400" b="1">
                          <a:latin typeface="Times New Roman"/>
                          <a:ea typeface="Times New Roman"/>
                          <a:cs typeface="Times New Roman"/>
                        </a:rPr>
                        <a:t>2</a:t>
                      </a:r>
                      <a:endParaRPr lang="ru-RU" sz="140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1934592">
                <a:tc>
                  <a:txBody>
                    <a:bodyPr/>
                    <a:lstStyle/>
                    <a:p>
                      <a:pPr>
                        <a:lnSpc>
                          <a:spcPct val="115000"/>
                        </a:lnSpc>
                        <a:spcAft>
                          <a:spcPts val="0"/>
                        </a:spcAft>
                      </a:pPr>
                      <a:r>
                        <a:rPr lang="ru-RU" sz="1600" dirty="0">
                          <a:latin typeface="Times New Roman" pitchFamily="18" charset="0"/>
                          <a:ea typeface="Calibri"/>
                          <a:cs typeface="Times New Roman" pitchFamily="18" charset="0"/>
                        </a:rPr>
                        <a:t>Сформулированная экзаменуемым проблема исходного текста прокомментирована,</a:t>
                      </a:r>
                    </a:p>
                    <a:p>
                      <a:pPr>
                        <a:lnSpc>
                          <a:spcPct val="115000"/>
                        </a:lnSpc>
                        <a:spcAft>
                          <a:spcPts val="0"/>
                        </a:spcAft>
                      </a:pPr>
                      <a:r>
                        <a:rPr lang="ru-RU" sz="1600" b="1" dirty="0">
                          <a:latin typeface="Times New Roman" pitchFamily="18" charset="0"/>
                          <a:ea typeface="Calibri"/>
                          <a:cs typeface="Times New Roman" pitchFamily="18" charset="0"/>
                        </a:rPr>
                        <a:t>но</a:t>
                      </a:r>
                      <a:endParaRPr lang="ru-RU" sz="1600" dirty="0">
                        <a:latin typeface="Times New Roman" pitchFamily="18" charset="0"/>
                        <a:ea typeface="Calibri"/>
                        <a:cs typeface="Times New Roman" pitchFamily="18" charset="0"/>
                      </a:endParaRPr>
                    </a:p>
                    <a:p>
                      <a:pPr>
                        <a:lnSpc>
                          <a:spcPct val="115000"/>
                        </a:lnSpc>
                        <a:spcAft>
                          <a:spcPts val="0"/>
                        </a:spcAft>
                      </a:pPr>
                      <a:r>
                        <a:rPr lang="ru-RU" sz="1600" b="1" i="1" u="sng" dirty="0">
                          <a:latin typeface="Times New Roman" pitchFamily="18" charset="0"/>
                          <a:ea typeface="Calibri"/>
                          <a:cs typeface="Times New Roman" pitchFamily="18" charset="0"/>
                        </a:rPr>
                        <a:t>без опоры на исходный текст,</a:t>
                      </a:r>
                      <a:endParaRPr lang="ru-RU" sz="1600" dirty="0">
                        <a:latin typeface="Times New Roman" pitchFamily="18" charset="0"/>
                        <a:ea typeface="Calibri"/>
                        <a:cs typeface="Times New Roman" pitchFamily="18" charset="0"/>
                      </a:endParaRPr>
                    </a:p>
                    <a:p>
                      <a:pPr>
                        <a:lnSpc>
                          <a:spcPct val="115000"/>
                        </a:lnSpc>
                        <a:spcAft>
                          <a:spcPts val="0"/>
                        </a:spcAft>
                      </a:pPr>
                      <a:r>
                        <a:rPr lang="ru-RU" sz="1600" b="1" dirty="0">
                          <a:latin typeface="Times New Roman" pitchFamily="18" charset="0"/>
                          <a:ea typeface="Calibri"/>
                          <a:cs typeface="Times New Roman" pitchFamily="18" charset="0"/>
                        </a:rPr>
                        <a:t>или</a:t>
                      </a:r>
                      <a:endParaRPr lang="ru-RU" sz="1600" dirty="0">
                        <a:latin typeface="Times New Roman" pitchFamily="18" charset="0"/>
                        <a:ea typeface="Calibri"/>
                        <a:cs typeface="Times New Roman" pitchFamily="18" charset="0"/>
                      </a:endParaRPr>
                    </a:p>
                    <a:p>
                      <a:pPr>
                        <a:lnSpc>
                          <a:spcPct val="115000"/>
                        </a:lnSpc>
                        <a:spcAft>
                          <a:spcPts val="0"/>
                        </a:spcAft>
                      </a:pPr>
                      <a:r>
                        <a:rPr lang="ru-RU" sz="1600" dirty="0">
                          <a:latin typeface="Times New Roman" pitchFamily="18" charset="0"/>
                          <a:ea typeface="Calibri"/>
                          <a:cs typeface="Times New Roman" pitchFamily="18" charset="0"/>
                        </a:rPr>
                        <a:t>в комментариях допущена 1 фактическая ошибка, связанная с пониманием исходного текста</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ts val="1560"/>
                        </a:lnSpc>
                        <a:spcAft>
                          <a:spcPts val="0"/>
                        </a:spcAft>
                      </a:pPr>
                      <a:r>
                        <a:rPr lang="ru-RU" sz="1400" b="1" dirty="0">
                          <a:latin typeface="Times New Roman"/>
                          <a:ea typeface="Times New Roman"/>
                          <a:cs typeface="Times New Roman"/>
                        </a:rPr>
                        <a:t>1</a:t>
                      </a:r>
                      <a:endParaRPr lang="ru-RU" sz="140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318733">
                <a:tc>
                  <a:txBody>
                    <a:bodyPr/>
                    <a:lstStyle/>
                    <a:p>
                      <a:pPr>
                        <a:lnSpc>
                          <a:spcPts val="1560"/>
                        </a:lnSpc>
                        <a:spcAft>
                          <a:spcPts val="600"/>
                        </a:spcAft>
                      </a:pPr>
                      <a:r>
                        <a:rPr lang="ru-RU" sz="1600" dirty="0">
                          <a:latin typeface="Times New Roman" pitchFamily="18" charset="0"/>
                          <a:ea typeface="Times New Roman"/>
                          <a:cs typeface="Times New Roman" pitchFamily="18" charset="0"/>
                        </a:rPr>
                        <a:t>Сформулированная экзаменуемым проблема не прокомментирована,</a:t>
                      </a:r>
                      <a:endParaRPr lang="ru-RU" sz="1600" dirty="0">
                        <a:latin typeface="Times New Roman" pitchFamily="18" charset="0"/>
                        <a:ea typeface="Calibri"/>
                        <a:cs typeface="Times New Roman" pitchFamily="18" charset="0"/>
                      </a:endParaRPr>
                    </a:p>
                    <a:p>
                      <a:pPr>
                        <a:lnSpc>
                          <a:spcPts val="1560"/>
                        </a:lnSpc>
                        <a:spcAft>
                          <a:spcPts val="0"/>
                        </a:spcAft>
                      </a:pPr>
                      <a:r>
                        <a:rPr lang="ru-RU" sz="1600" b="1" dirty="0">
                          <a:latin typeface="Times New Roman" pitchFamily="18" charset="0"/>
                          <a:ea typeface="Times New Roman"/>
                          <a:cs typeface="Times New Roman" pitchFamily="18" charset="0"/>
                        </a:rPr>
                        <a:t>или</a:t>
                      </a:r>
                      <a:endParaRPr lang="ru-RU" sz="1600" dirty="0">
                        <a:latin typeface="Times New Roman" pitchFamily="18" charset="0"/>
                        <a:ea typeface="Calibri"/>
                        <a:cs typeface="Times New Roman" pitchFamily="18" charset="0"/>
                      </a:endParaRPr>
                    </a:p>
                    <a:p>
                      <a:pPr>
                        <a:lnSpc>
                          <a:spcPts val="1560"/>
                        </a:lnSpc>
                        <a:spcAft>
                          <a:spcPts val="600"/>
                        </a:spcAft>
                      </a:pPr>
                      <a:r>
                        <a:rPr lang="ru-RU" sz="1600" dirty="0">
                          <a:latin typeface="Times New Roman" pitchFamily="18" charset="0"/>
                          <a:ea typeface="Times New Roman"/>
                          <a:cs typeface="Times New Roman" pitchFamily="18" charset="0"/>
                        </a:rPr>
                        <a:t>в комментариях допущено более 1 фактической ошибки, связанной с пониманием исходного текста,</a:t>
                      </a:r>
                      <a:endParaRPr lang="ru-RU" sz="1600" dirty="0">
                        <a:latin typeface="Times New Roman" pitchFamily="18" charset="0"/>
                        <a:ea typeface="Calibri"/>
                        <a:cs typeface="Times New Roman" pitchFamily="18" charset="0"/>
                      </a:endParaRPr>
                    </a:p>
                    <a:p>
                      <a:pPr>
                        <a:lnSpc>
                          <a:spcPts val="1560"/>
                        </a:lnSpc>
                        <a:spcAft>
                          <a:spcPts val="0"/>
                        </a:spcAft>
                      </a:pPr>
                      <a:r>
                        <a:rPr lang="ru-RU" sz="1600" b="1" dirty="0">
                          <a:latin typeface="Times New Roman" pitchFamily="18" charset="0"/>
                          <a:ea typeface="Times New Roman"/>
                          <a:cs typeface="Times New Roman" pitchFamily="18" charset="0"/>
                        </a:rPr>
                        <a:t>или</a:t>
                      </a:r>
                      <a:endParaRPr lang="ru-RU" sz="1600" dirty="0">
                        <a:latin typeface="Times New Roman" pitchFamily="18" charset="0"/>
                        <a:ea typeface="Calibri"/>
                        <a:cs typeface="Times New Roman" pitchFamily="18" charset="0"/>
                      </a:endParaRPr>
                    </a:p>
                    <a:p>
                      <a:pPr>
                        <a:lnSpc>
                          <a:spcPts val="1560"/>
                        </a:lnSpc>
                        <a:spcAft>
                          <a:spcPts val="600"/>
                        </a:spcAft>
                      </a:pPr>
                      <a:r>
                        <a:rPr lang="ru-RU" sz="1600" dirty="0">
                          <a:latin typeface="Times New Roman" pitchFamily="18" charset="0"/>
                          <a:ea typeface="Times New Roman"/>
                          <a:cs typeface="Times New Roman" pitchFamily="18" charset="0"/>
                        </a:rPr>
                        <a:t>прокомментирована другая, не сформулированная экзаменуемым проблема,</a:t>
                      </a:r>
                      <a:endParaRPr lang="ru-RU" sz="1600" dirty="0">
                        <a:latin typeface="Times New Roman" pitchFamily="18" charset="0"/>
                        <a:ea typeface="Calibri"/>
                        <a:cs typeface="Times New Roman" pitchFamily="18" charset="0"/>
                      </a:endParaRPr>
                    </a:p>
                    <a:p>
                      <a:pPr>
                        <a:lnSpc>
                          <a:spcPts val="1560"/>
                        </a:lnSpc>
                        <a:spcAft>
                          <a:spcPts val="0"/>
                        </a:spcAft>
                      </a:pPr>
                      <a:r>
                        <a:rPr lang="ru-RU" sz="1600" b="1" dirty="0">
                          <a:latin typeface="Times New Roman" pitchFamily="18" charset="0"/>
                          <a:ea typeface="Times New Roman"/>
                          <a:cs typeface="Times New Roman" pitchFamily="18" charset="0"/>
                        </a:rPr>
                        <a:t>или</a:t>
                      </a:r>
                      <a:endParaRPr lang="ru-RU" sz="1600" dirty="0">
                        <a:latin typeface="Times New Roman" pitchFamily="18" charset="0"/>
                        <a:ea typeface="Calibri"/>
                        <a:cs typeface="Times New Roman" pitchFamily="18" charset="0"/>
                      </a:endParaRPr>
                    </a:p>
                    <a:p>
                      <a:pPr>
                        <a:lnSpc>
                          <a:spcPts val="1560"/>
                        </a:lnSpc>
                        <a:spcAft>
                          <a:spcPts val="600"/>
                        </a:spcAft>
                      </a:pPr>
                      <a:r>
                        <a:rPr lang="ru-RU" sz="1600" dirty="0">
                          <a:latin typeface="Times New Roman" pitchFamily="18" charset="0"/>
                          <a:ea typeface="Times New Roman"/>
                          <a:cs typeface="Times New Roman" pitchFamily="18" charset="0"/>
                        </a:rPr>
                        <a:t>в качестве комментариев дан простой пересказ текста или его фрагмента,</a:t>
                      </a:r>
                      <a:endParaRPr lang="ru-RU" sz="1600" dirty="0">
                        <a:latin typeface="Times New Roman" pitchFamily="18" charset="0"/>
                        <a:ea typeface="Calibri"/>
                        <a:cs typeface="Times New Roman" pitchFamily="18" charset="0"/>
                      </a:endParaRPr>
                    </a:p>
                    <a:p>
                      <a:pPr>
                        <a:lnSpc>
                          <a:spcPts val="1560"/>
                        </a:lnSpc>
                        <a:spcAft>
                          <a:spcPts val="0"/>
                        </a:spcAft>
                      </a:pPr>
                      <a:r>
                        <a:rPr lang="ru-RU" sz="1600" b="1" dirty="0">
                          <a:latin typeface="Times New Roman" pitchFamily="18" charset="0"/>
                          <a:ea typeface="Times New Roman"/>
                          <a:cs typeface="Times New Roman" pitchFamily="18" charset="0"/>
                        </a:rPr>
                        <a:t>или</a:t>
                      </a:r>
                      <a:endParaRPr lang="ru-RU" sz="1600" dirty="0">
                        <a:latin typeface="Times New Roman" pitchFamily="18" charset="0"/>
                        <a:ea typeface="Calibri"/>
                        <a:cs typeface="Times New Roman" pitchFamily="18" charset="0"/>
                      </a:endParaRPr>
                    </a:p>
                    <a:p>
                      <a:pPr>
                        <a:lnSpc>
                          <a:spcPts val="1560"/>
                        </a:lnSpc>
                        <a:spcAft>
                          <a:spcPts val="600"/>
                        </a:spcAft>
                      </a:pPr>
                      <a:r>
                        <a:rPr lang="ru-RU" sz="1600" dirty="0">
                          <a:latin typeface="Times New Roman" pitchFamily="18" charset="0"/>
                          <a:ea typeface="Times New Roman"/>
                          <a:cs typeface="Times New Roman" pitchFamily="18" charset="0"/>
                        </a:rPr>
                        <a:t>в качестве комментариев цитируется большой фрагмент исходного текста.</a:t>
                      </a:r>
                      <a:endParaRPr lang="ru-RU" sz="1600" dirty="0">
                        <a:latin typeface="Times New Roman" pitchFamily="18" charset="0"/>
                        <a:ea typeface="Calibri"/>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ts val="1560"/>
                        </a:lnSpc>
                        <a:spcAft>
                          <a:spcPts val="0"/>
                        </a:spcAft>
                      </a:pPr>
                      <a:r>
                        <a:rPr lang="ru-RU" sz="1400" b="1" dirty="0">
                          <a:latin typeface="Times New Roman"/>
                          <a:ea typeface="Times New Roman"/>
                          <a:cs typeface="Times New Roman"/>
                        </a:rPr>
                        <a:t>0</a:t>
                      </a:r>
                      <a:endParaRPr lang="ru-RU" sz="140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Что проверяет эксперт?</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b="1" dirty="0" smtClean="0"/>
              <a:t>Эксперт проверяет:</a:t>
            </a:r>
          </a:p>
          <a:p>
            <a:pPr>
              <a:buNone/>
            </a:pPr>
            <a:r>
              <a:rPr lang="ru-RU" dirty="0" smtClean="0"/>
              <a:t>1) насколько полно прокомментирована проблема (выделено ли всё, что важно для понимания данной проблемы);</a:t>
            </a:r>
          </a:p>
          <a:p>
            <a:pPr>
              <a:buNone/>
            </a:pPr>
            <a:r>
              <a:rPr lang="ru-RU" dirty="0" smtClean="0"/>
              <a:t>2) насколько верно прокомментирована проблематика исходного текста (нет ли искажений информации текста, неточностей, противоречий);</a:t>
            </a:r>
          </a:p>
          <a:p>
            <a:pPr>
              <a:buNone/>
            </a:pPr>
            <a:r>
              <a:rPr lang="ru-RU" dirty="0" smtClean="0"/>
              <a:t>3)нет ли фактических ошибок, связанных с пониманием исходного текста.</a:t>
            </a:r>
          </a:p>
          <a:p>
            <a:pPr>
              <a:buNone/>
            </a:pPr>
            <a:r>
              <a:rPr lang="ru-RU" sz="2600" b="1" i="1" dirty="0" smtClean="0"/>
              <a:t>Высшая оценка (2 балла) ставится, если проблема исходного текста прокомментирована верно, без искажений. Фактических ошибок, связанных с пониманием проблемы исходного текста, нет. </a:t>
            </a:r>
            <a:endParaRPr lang="ru-RU" sz="2600" b="1"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Что же говорится о комментарии в </a:t>
            </a:r>
            <a:br>
              <a:rPr lang="ru-RU" sz="2800" dirty="0" smtClean="0"/>
            </a:br>
            <a:r>
              <a:rPr lang="ru-RU" sz="2800" dirty="0" smtClean="0"/>
              <a:t>учебно-методических материалах для экспертов?</a:t>
            </a:r>
            <a:endParaRPr lang="ru-RU" sz="2800" dirty="0"/>
          </a:p>
        </p:txBody>
      </p:sp>
      <p:sp>
        <p:nvSpPr>
          <p:cNvPr id="3" name="Содержимое 2"/>
          <p:cNvSpPr>
            <a:spLocks noGrp="1"/>
          </p:cNvSpPr>
          <p:nvPr>
            <p:ph idx="1"/>
          </p:nvPr>
        </p:nvSpPr>
        <p:spPr/>
        <p:txBody>
          <a:bodyPr>
            <a:normAutofit lnSpcReduction="10000"/>
          </a:bodyPr>
          <a:lstStyle/>
          <a:p>
            <a:r>
              <a:rPr lang="ru-RU" dirty="0" smtClean="0"/>
              <a:t>Комментируя сформулированную проблему, экзаменуемый как бы проходит обратный авторскому мыслительный путь, обозначая те её стороны, которые интересовали автора... Иными словами, комментирование должно обнаружить степень адекватности восприятия текста экзаменуемым, умения «дешифровать» его содержание.</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90600" y="1447800"/>
            <a:ext cx="7943088" cy="4800600"/>
          </a:xfrm>
        </p:spPr>
        <p:txBody>
          <a:bodyPr>
            <a:normAutofit/>
          </a:bodyPr>
          <a:lstStyle/>
          <a:p>
            <a:pPr>
              <a:buNone/>
            </a:pPr>
            <a:r>
              <a:rPr lang="ru-RU" dirty="0" smtClean="0"/>
              <a:t>    В зависимости от того, к какому </a:t>
            </a:r>
            <a:r>
              <a:rPr lang="ru-RU" b="1" dirty="0" smtClean="0"/>
              <a:t>жанру </a:t>
            </a:r>
            <a:r>
              <a:rPr lang="ru-RU" dirty="0" smtClean="0"/>
              <a:t>(в смысле??) ближе сочинение учащегося, проблема, содержащаяся в исходном тексте, может быть</a:t>
            </a:r>
          </a:p>
          <a:p>
            <a:r>
              <a:rPr lang="ru-RU" b="1" i="1" dirty="0" smtClean="0"/>
              <a:t>свободно прокомментирована учеником на предложенный текст;</a:t>
            </a:r>
          </a:p>
          <a:p>
            <a:r>
              <a:rPr lang="ru-RU" b="1" i="1" dirty="0" smtClean="0"/>
              <a:t>представлена при изложении собственной точки зрения с опорой на предложенный текст.</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 комментарии обязательно нужно:</a:t>
            </a:r>
            <a:endParaRPr lang="ru-RU" dirty="0"/>
          </a:p>
        </p:txBody>
      </p:sp>
      <p:sp>
        <p:nvSpPr>
          <p:cNvPr id="3" name="Содержимое 2"/>
          <p:cNvSpPr>
            <a:spLocks noGrp="1"/>
          </p:cNvSpPr>
          <p:nvPr>
            <p:ph idx="1"/>
          </p:nvPr>
        </p:nvSpPr>
        <p:spPr>
          <a:xfrm>
            <a:off x="1435608" y="1981200"/>
            <a:ext cx="7498080" cy="4267200"/>
          </a:xfrm>
        </p:spPr>
        <p:txBody>
          <a:bodyPr/>
          <a:lstStyle/>
          <a:p>
            <a:pPr algn="ctr"/>
            <a:r>
              <a:rPr lang="ru-RU" b="1" i="1" dirty="0" smtClean="0"/>
              <a:t>аккуратно процитировать автора – явно или неявно – и/или </a:t>
            </a:r>
          </a:p>
          <a:p>
            <a:pPr algn="ctr"/>
            <a:r>
              <a:rPr lang="ru-RU" b="1" i="1" dirty="0" smtClean="0"/>
              <a:t>сослаться на конкретный абзац или предложение исходного текста.</a:t>
            </a:r>
            <a:endParaRPr lang="ru-RU" b="1"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67000" y="228600"/>
            <a:ext cx="3962400" cy="4572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Комментарий</a:t>
            </a:r>
            <a:r>
              <a:rPr lang="ru-RU" dirty="0" smtClean="0"/>
              <a:t> </a:t>
            </a:r>
            <a:endParaRPr lang="ru-RU" dirty="0"/>
          </a:p>
        </p:txBody>
      </p:sp>
      <p:sp>
        <p:nvSpPr>
          <p:cNvPr id="3" name="Прямоугольник 2"/>
          <p:cNvSpPr/>
          <p:nvPr/>
        </p:nvSpPr>
        <p:spPr>
          <a:xfrm>
            <a:off x="990600" y="990600"/>
            <a:ext cx="3429000" cy="6858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Текстуальный </a:t>
            </a:r>
          </a:p>
          <a:p>
            <a:pPr algn="ctr"/>
            <a:r>
              <a:rPr lang="ru-RU" b="1" dirty="0" smtClean="0">
                <a:solidFill>
                  <a:schemeClr val="tx1"/>
                </a:solidFill>
              </a:rPr>
              <a:t>«от текста к действительности»</a:t>
            </a:r>
            <a:endParaRPr lang="ru-RU" b="1" dirty="0">
              <a:solidFill>
                <a:schemeClr val="tx1"/>
              </a:solidFill>
            </a:endParaRPr>
          </a:p>
        </p:txBody>
      </p:sp>
      <p:sp>
        <p:nvSpPr>
          <p:cNvPr id="4" name="Прямоугольник 3"/>
          <p:cNvSpPr/>
          <p:nvPr/>
        </p:nvSpPr>
        <p:spPr>
          <a:xfrm>
            <a:off x="5257800" y="990600"/>
            <a:ext cx="3505200" cy="6858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Концептуальный</a:t>
            </a:r>
          </a:p>
          <a:p>
            <a:pPr algn="ctr"/>
            <a:r>
              <a:rPr lang="ru-RU" b="1" dirty="0" smtClean="0">
                <a:solidFill>
                  <a:schemeClr val="tx1"/>
                </a:solidFill>
              </a:rPr>
              <a:t>«от действительности к тексту»</a:t>
            </a:r>
            <a:endParaRPr lang="ru-RU" b="1" dirty="0">
              <a:solidFill>
                <a:schemeClr val="tx1"/>
              </a:solidFill>
            </a:endParaRPr>
          </a:p>
        </p:txBody>
      </p:sp>
      <p:sp>
        <p:nvSpPr>
          <p:cNvPr id="5" name="Прямоугольник 4"/>
          <p:cNvSpPr/>
          <p:nvPr/>
        </p:nvSpPr>
        <p:spPr>
          <a:xfrm>
            <a:off x="990600" y="1981200"/>
            <a:ext cx="3429000" cy="16764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eriod"/>
            </a:pPr>
            <a:r>
              <a:rPr lang="ru-RU" dirty="0" smtClean="0">
                <a:solidFill>
                  <a:schemeClr val="tx1"/>
                </a:solidFill>
              </a:rPr>
              <a:t>Следуете за автором в раскрытии проблемы.</a:t>
            </a:r>
          </a:p>
          <a:p>
            <a:pPr marL="342900" indent="-342900" algn="ctr">
              <a:buAutoNum type="arabicPeriod"/>
            </a:pPr>
            <a:r>
              <a:rPr lang="ru-RU" dirty="0" smtClean="0">
                <a:solidFill>
                  <a:schemeClr val="tx1"/>
                </a:solidFill>
              </a:rPr>
              <a:t>Связываете мысли автора текста со своими знаниями о жизни.</a:t>
            </a:r>
          </a:p>
          <a:p>
            <a:pPr marL="342900" indent="-342900" algn="ctr">
              <a:buAutoNum type="arabicPeriod"/>
            </a:pPr>
            <a:endParaRPr lang="ru-RU" dirty="0"/>
          </a:p>
        </p:txBody>
      </p:sp>
      <p:sp>
        <p:nvSpPr>
          <p:cNvPr id="6" name="Прямоугольник 5"/>
          <p:cNvSpPr/>
          <p:nvPr/>
        </p:nvSpPr>
        <p:spPr>
          <a:xfrm>
            <a:off x="5257800" y="1981200"/>
            <a:ext cx="3505200" cy="16764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r>
              <a:rPr lang="ru-RU" dirty="0" smtClean="0">
                <a:solidFill>
                  <a:schemeClr val="tx1"/>
                </a:solidFill>
              </a:rPr>
              <a:t>Опираясь на понимание проблемы, даёте различного рада интерпретации.</a:t>
            </a:r>
          </a:p>
          <a:p>
            <a:pPr marL="342900" indent="-342900" algn="ctr">
              <a:buAutoNum type="arabicPeriod"/>
            </a:pPr>
            <a:endParaRPr lang="ru-RU" dirty="0"/>
          </a:p>
        </p:txBody>
      </p:sp>
      <p:sp>
        <p:nvSpPr>
          <p:cNvPr id="7" name="Прямоугольник 6"/>
          <p:cNvSpPr/>
          <p:nvPr/>
        </p:nvSpPr>
        <p:spPr>
          <a:xfrm>
            <a:off x="990600" y="3886200"/>
            <a:ext cx="3505200" cy="28194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ru-RU" i="1" dirty="0" smtClean="0">
                <a:solidFill>
                  <a:schemeClr val="tx1"/>
                </a:solidFill>
              </a:rPr>
              <a:t> На каких примерах в тексте автор рассматривает проблему? Какими фактами, событиями иллюстрирует проблему?</a:t>
            </a:r>
          </a:p>
          <a:p>
            <a:pPr>
              <a:buFont typeface="Arial" pitchFamily="34" charset="0"/>
              <a:buChar char="•"/>
            </a:pPr>
            <a:r>
              <a:rPr lang="ru-RU" i="1" dirty="0" smtClean="0">
                <a:solidFill>
                  <a:schemeClr val="tx1"/>
                </a:solidFill>
              </a:rPr>
              <a:t> Какие высказывания заслуживают особого внимания? Почему?</a:t>
            </a:r>
          </a:p>
          <a:p>
            <a:pPr>
              <a:buFont typeface="Arial" pitchFamily="34" charset="0"/>
              <a:buChar char="•"/>
            </a:pPr>
            <a:r>
              <a:rPr lang="ru-RU" i="1" dirty="0" smtClean="0">
                <a:solidFill>
                  <a:schemeClr val="tx1"/>
                </a:solidFill>
              </a:rPr>
              <a:t> На чьи мнения, высказывания ссылается автор? Почему?</a:t>
            </a:r>
            <a:endParaRPr lang="ru-RU" i="1" dirty="0">
              <a:solidFill>
                <a:schemeClr val="tx1"/>
              </a:solidFill>
            </a:endParaRPr>
          </a:p>
        </p:txBody>
      </p:sp>
      <p:sp>
        <p:nvSpPr>
          <p:cNvPr id="8" name="Прямоугольник 7"/>
          <p:cNvSpPr/>
          <p:nvPr/>
        </p:nvSpPr>
        <p:spPr>
          <a:xfrm>
            <a:off x="5105400" y="3886200"/>
            <a:ext cx="3657600" cy="28194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ru-RU" i="1" dirty="0" smtClean="0">
                <a:solidFill>
                  <a:schemeClr val="tx1"/>
                </a:solidFill>
              </a:rPr>
              <a:t> К какому типу проблем принадлежит эта проблема?</a:t>
            </a:r>
          </a:p>
          <a:p>
            <a:pPr>
              <a:buFont typeface="Arial" pitchFamily="34" charset="0"/>
              <a:buChar char="•"/>
            </a:pPr>
            <a:r>
              <a:rPr lang="ru-RU" i="1" dirty="0" smtClean="0">
                <a:solidFill>
                  <a:schemeClr val="tx1"/>
                </a:solidFill>
              </a:rPr>
              <a:t> Актуальна ли эта проблема в наши дни?</a:t>
            </a:r>
          </a:p>
          <a:p>
            <a:pPr>
              <a:buFont typeface="Arial" pitchFamily="34" charset="0"/>
              <a:buChar char="•"/>
            </a:pPr>
            <a:r>
              <a:rPr lang="ru-RU" i="1" dirty="0" smtClean="0">
                <a:solidFill>
                  <a:schemeClr val="tx1"/>
                </a:solidFill>
              </a:rPr>
              <a:t> Как часто мы сталкиваемся с этой проблемой?</a:t>
            </a:r>
          </a:p>
          <a:p>
            <a:pPr>
              <a:buFont typeface="Arial" pitchFamily="34" charset="0"/>
              <a:buChar char="•"/>
            </a:pPr>
            <a:r>
              <a:rPr lang="ru-RU" i="1" dirty="0" smtClean="0">
                <a:solidFill>
                  <a:schemeClr val="tx1"/>
                </a:solidFill>
              </a:rPr>
              <a:t> Почему эта проблема привлекла автора?</a:t>
            </a:r>
          </a:p>
        </p:txBody>
      </p:sp>
      <p:cxnSp>
        <p:nvCxnSpPr>
          <p:cNvPr id="10" name="Прямая со стрелкой 9"/>
          <p:cNvCxnSpPr>
            <a:stCxn id="2" idx="2"/>
          </p:cNvCxnSpPr>
          <p:nvPr/>
        </p:nvCxnSpPr>
        <p:spPr>
          <a:xfrm rot="5400000">
            <a:off x="3581400" y="-152400"/>
            <a:ext cx="228600" cy="1905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a:stCxn id="2" idx="2"/>
          </p:cNvCxnSpPr>
          <p:nvPr/>
        </p:nvCxnSpPr>
        <p:spPr>
          <a:xfrm rot="16200000" flipH="1">
            <a:off x="5676900" y="-342900"/>
            <a:ext cx="228600" cy="2286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stCxn id="3" idx="2"/>
            <a:endCxn id="5" idx="0"/>
          </p:cNvCxnSpPr>
          <p:nvPr/>
        </p:nvCxnSpPr>
        <p:spPr>
          <a:xfrm rot="5400000">
            <a:off x="2552700" y="1828800"/>
            <a:ext cx="304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a:stCxn id="4" idx="2"/>
          </p:cNvCxnSpPr>
          <p:nvPr/>
        </p:nvCxnSpPr>
        <p:spPr>
          <a:xfrm rot="5400000">
            <a:off x="6896100" y="1790700"/>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Фрагмент сочинения</a:t>
            </a:r>
            <a:br>
              <a:rPr lang="ru-RU" dirty="0" smtClean="0"/>
            </a:br>
            <a:r>
              <a:rPr lang="ru-RU" dirty="0" smtClean="0"/>
              <a:t>(текстуальный комментарий).</a:t>
            </a:r>
            <a:endParaRPr lang="ru-RU" dirty="0"/>
          </a:p>
        </p:txBody>
      </p:sp>
      <p:sp>
        <p:nvSpPr>
          <p:cNvPr id="3" name="Содержимое 2"/>
          <p:cNvSpPr>
            <a:spLocks noGrp="1"/>
          </p:cNvSpPr>
          <p:nvPr>
            <p:ph idx="1"/>
          </p:nvPr>
        </p:nvSpPr>
        <p:spPr>
          <a:xfrm>
            <a:off x="533400" y="1600200"/>
            <a:ext cx="8153400" cy="5029200"/>
          </a:xfrm>
        </p:spPr>
        <p:txBody>
          <a:bodyPr>
            <a:normAutofit fontScale="70000" lnSpcReduction="20000"/>
          </a:bodyPr>
          <a:lstStyle/>
          <a:p>
            <a:pPr algn="just">
              <a:buNone/>
            </a:pPr>
            <a:r>
              <a:rPr lang="ru-RU" i="1" dirty="0" smtClean="0">
                <a:latin typeface="Times New Roman" pitchFamily="18" charset="0"/>
                <a:cs typeface="Times New Roman" pitchFamily="18" charset="0"/>
              </a:rPr>
              <a:t>              Юрий Лотман поднимает проблему межнациональных конфликтов. </a:t>
            </a:r>
            <a:r>
              <a:rPr lang="ru-RU" b="1" i="1" dirty="0" smtClean="0">
                <a:solidFill>
                  <a:srgbClr val="C00000"/>
                </a:solidFill>
                <a:latin typeface="Times New Roman" pitchFamily="18" charset="0"/>
                <a:cs typeface="Times New Roman" pitchFamily="18" charset="0"/>
              </a:rPr>
              <a:t>Автор по-настоящему встревожен тем, что </a:t>
            </a:r>
            <a:r>
              <a:rPr lang="ru-RU" i="1" dirty="0" smtClean="0">
                <a:latin typeface="Times New Roman" pitchFamily="18" charset="0"/>
                <a:cs typeface="Times New Roman" pitchFamily="18" charset="0"/>
              </a:rPr>
              <a:t>всё чаще и чаще вынужден наблюдать </a:t>
            </a:r>
            <a:r>
              <a:rPr lang="ru-RU" b="1" i="1" dirty="0" smtClean="0">
                <a:solidFill>
                  <a:srgbClr val="C00000"/>
                </a:solidFill>
                <a:latin typeface="Times New Roman" pitchFamily="18" charset="0"/>
                <a:cs typeface="Times New Roman" pitchFamily="18" charset="0"/>
              </a:rPr>
              <a:t>«клиническое безумие ненависти» </a:t>
            </a:r>
            <a:r>
              <a:rPr lang="ru-RU" i="1" dirty="0" smtClean="0">
                <a:latin typeface="Times New Roman" pitchFamily="18" charset="0"/>
                <a:cs typeface="Times New Roman" pitchFamily="18" charset="0"/>
              </a:rPr>
              <a:t>– проявление расовой вражды, разжигание национальной розни. </a:t>
            </a:r>
            <a:r>
              <a:rPr lang="ru-RU" b="1" i="1" dirty="0" smtClean="0">
                <a:solidFill>
                  <a:srgbClr val="C00000"/>
                </a:solidFill>
                <a:latin typeface="Times New Roman" pitchFamily="18" charset="0"/>
                <a:cs typeface="Times New Roman" pitchFamily="18" charset="0"/>
              </a:rPr>
              <a:t>Лотман убеждён в том, что </a:t>
            </a:r>
            <a:r>
              <a:rPr lang="ru-RU" i="1" dirty="0" smtClean="0">
                <a:latin typeface="Times New Roman" pitchFamily="18" charset="0"/>
                <a:cs typeface="Times New Roman" pitchFamily="18" charset="0"/>
              </a:rPr>
              <a:t>общечеловеческие ценности </a:t>
            </a:r>
            <a:r>
              <a:rPr lang="ru-RU" b="1" i="1" dirty="0" smtClean="0">
                <a:solidFill>
                  <a:srgbClr val="C00000"/>
                </a:solidFill>
                <a:latin typeface="Times New Roman" pitchFamily="18" charset="0"/>
                <a:cs typeface="Times New Roman" pitchFamily="18" charset="0"/>
              </a:rPr>
              <a:t>превыше всего</a:t>
            </a:r>
            <a:r>
              <a:rPr lang="ru-RU" i="1" dirty="0" smtClean="0">
                <a:latin typeface="Times New Roman" pitchFamily="18" charset="0"/>
                <a:cs typeface="Times New Roman" pitchFamily="18" charset="0"/>
              </a:rPr>
              <a:t>. </a:t>
            </a:r>
            <a:r>
              <a:rPr lang="ru-RU" b="1" i="1" dirty="0" smtClean="0">
                <a:solidFill>
                  <a:srgbClr val="C00000"/>
                </a:solidFill>
                <a:latin typeface="Times New Roman" pitchFamily="18" charset="0"/>
                <a:cs typeface="Times New Roman" pitchFamily="18" charset="0"/>
              </a:rPr>
              <a:t>Не случайно упоминание </a:t>
            </a:r>
            <a:r>
              <a:rPr lang="ru-RU" i="1" dirty="0" smtClean="0">
                <a:latin typeface="Times New Roman" pitchFamily="18" charset="0"/>
                <a:cs typeface="Times New Roman" pitchFamily="18" charset="0"/>
              </a:rPr>
              <a:t>о том, что среди его друзей были представители разных национальностей. Люди должны поступать в отношении друг друга в духе равенства и братства, и нет оправдания тем, кто </a:t>
            </a:r>
            <a:r>
              <a:rPr lang="ru-RU" b="1" i="1" dirty="0" smtClean="0">
                <a:solidFill>
                  <a:srgbClr val="C00000"/>
                </a:solidFill>
                <a:latin typeface="Times New Roman" pitchFamily="18" charset="0"/>
                <a:cs typeface="Times New Roman" pitchFamily="18" charset="0"/>
              </a:rPr>
              <a:t>«разжигает кровавый туман» </a:t>
            </a:r>
            <a:r>
              <a:rPr lang="ru-RU" i="1" dirty="0" smtClean="0">
                <a:latin typeface="Times New Roman" pitchFamily="18" charset="0"/>
                <a:cs typeface="Times New Roman" pitchFamily="18" charset="0"/>
              </a:rPr>
              <a:t>национальной розни, наживаясь на страданиях невинных людей. </a:t>
            </a:r>
            <a:r>
              <a:rPr lang="ru-RU" b="1" i="1" dirty="0" smtClean="0">
                <a:solidFill>
                  <a:srgbClr val="C00000"/>
                </a:solidFill>
                <a:latin typeface="Times New Roman" pitchFamily="18" charset="0"/>
                <a:cs typeface="Times New Roman" pitchFamily="18" charset="0"/>
              </a:rPr>
              <a:t>Стоит прислушаться к словам автора о том, что эпоха мелких конфликтов кончилась</a:t>
            </a:r>
            <a:r>
              <a:rPr lang="ru-RU" i="1" dirty="0" smtClean="0">
                <a:latin typeface="Times New Roman" pitchFamily="18" charset="0"/>
                <a:cs typeface="Times New Roman" pitchFamily="18" charset="0"/>
              </a:rPr>
              <a:t>: мы живём в таком хрупком мире, где любое частное столкновение на национальной или религиозной почве может обернуться глобальной катастрофой. </a:t>
            </a:r>
          </a:p>
          <a:p>
            <a:pPr algn="ctr">
              <a:buNone/>
            </a:pPr>
            <a:r>
              <a:rPr lang="ru-RU" dirty="0" smtClean="0"/>
              <a:t>(Выделены конструкции, организующие комментарий.)</a:t>
            </a:r>
          </a:p>
          <a:p>
            <a:pPr>
              <a:buNone/>
            </a:pPr>
            <a:endParaRPr lang="ru-RU" i="1" dirty="0" smtClean="0"/>
          </a:p>
          <a:p>
            <a:pPr>
              <a:buNone/>
            </a:pPr>
            <a:endParaRPr lang="ru-RU" i="1" dirty="0" smtClean="0"/>
          </a:p>
          <a:p>
            <a:pPr>
              <a:buNone/>
            </a:pPr>
            <a:endParaRPr lang="ru-RU" i="1" dirty="0" smtClean="0"/>
          </a:p>
          <a:p>
            <a:pPr>
              <a:buNone/>
            </a:pPr>
            <a:endParaRPr lang="ru-RU"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Фрагмент сочинения (концептуальный комментарий)</a:t>
            </a:r>
            <a:endParaRPr lang="ru-RU" dirty="0"/>
          </a:p>
        </p:txBody>
      </p:sp>
      <p:sp>
        <p:nvSpPr>
          <p:cNvPr id="3" name="Содержимое 2"/>
          <p:cNvSpPr>
            <a:spLocks noGrp="1"/>
          </p:cNvSpPr>
          <p:nvPr>
            <p:ph idx="1"/>
          </p:nvPr>
        </p:nvSpPr>
        <p:spPr>
          <a:xfrm>
            <a:off x="533400" y="1447800"/>
            <a:ext cx="8400288" cy="5181600"/>
          </a:xfrm>
        </p:spPr>
        <p:txBody>
          <a:bodyPr>
            <a:normAutofit fontScale="70000" lnSpcReduction="20000"/>
          </a:bodyPr>
          <a:lstStyle/>
          <a:p>
            <a:pPr algn="just">
              <a:buNone/>
            </a:pPr>
            <a:r>
              <a:rPr lang="ru-RU" i="1" dirty="0" smtClean="0"/>
              <a:t>                </a:t>
            </a:r>
            <a:r>
              <a:rPr lang="ru-RU" b="1" i="1" dirty="0" smtClean="0">
                <a:solidFill>
                  <a:srgbClr val="C00000"/>
                </a:solidFill>
                <a:latin typeface="Times New Roman" pitchFamily="18" charset="0"/>
                <a:cs typeface="Times New Roman" pitchFamily="18" charset="0"/>
              </a:rPr>
              <a:t>Практически каждый день средства массовой информации сообщают нам о межнациональных конфликтах, вспыхивающих на нашей планете. </a:t>
            </a:r>
            <a:r>
              <a:rPr lang="ru-RU" i="1" dirty="0" smtClean="0">
                <a:latin typeface="Times New Roman" pitchFamily="18" charset="0"/>
                <a:cs typeface="Times New Roman" pitchFamily="18" charset="0"/>
              </a:rPr>
              <a:t>Каждый день гибнут люди, калечатся человеческие судьбы из-за того, что мы не можем найти общего языка в различных национальных или религиозных вопросах. Именно к проблеме национальной вражды, </a:t>
            </a:r>
            <a:r>
              <a:rPr lang="ru-RU" b="1" i="1" dirty="0" smtClean="0">
                <a:solidFill>
                  <a:srgbClr val="C00000"/>
                </a:solidFill>
                <a:latin typeface="Times New Roman" pitchFamily="18" charset="0"/>
                <a:cs typeface="Times New Roman" pitchFamily="18" charset="0"/>
              </a:rPr>
              <a:t>одной из актуальнейших проблем современности</a:t>
            </a:r>
            <a:r>
              <a:rPr lang="ru-RU" i="1" dirty="0" smtClean="0">
                <a:latin typeface="Times New Roman" pitchFamily="18" charset="0"/>
                <a:cs typeface="Times New Roman" pitchFamily="18" charset="0"/>
              </a:rPr>
              <a:t>, привлекает наше внимание Ю.Лотман. Вспоминая прошлое, автор подчёркивает: среди его друзей были люди самых разных национальностей. </a:t>
            </a:r>
            <a:r>
              <a:rPr lang="ru-RU" b="1" i="1" dirty="0" smtClean="0">
                <a:solidFill>
                  <a:srgbClr val="C00000"/>
                </a:solidFill>
                <a:latin typeface="Times New Roman" pitchFamily="18" charset="0"/>
                <a:cs typeface="Times New Roman" pitchFamily="18" charset="0"/>
              </a:rPr>
              <a:t>Поэтому ему странно и больно видеть</a:t>
            </a:r>
            <a:r>
              <a:rPr lang="ru-RU" i="1" dirty="0" smtClean="0">
                <a:latin typeface="Times New Roman" pitchFamily="18" charset="0"/>
                <a:cs typeface="Times New Roman" pitchFamily="18" charset="0"/>
              </a:rPr>
              <a:t> мир, ослеплённый ненавистью. Люди не замечают, что являются марионетками в руках тех, кому выгодно разжигать национальную рознь. </a:t>
            </a:r>
            <a:r>
              <a:rPr lang="ru-RU" b="1" i="1" dirty="0" smtClean="0">
                <a:solidFill>
                  <a:srgbClr val="C00000"/>
                </a:solidFill>
                <a:latin typeface="Times New Roman" pitchFamily="18" charset="0"/>
                <a:cs typeface="Times New Roman" pitchFamily="18" charset="0"/>
              </a:rPr>
              <a:t>Автор предупреждает читателей о том, что мир уже давно стоит на грани катастрофы: «Колокол звонит по каждому из нас». </a:t>
            </a:r>
          </a:p>
          <a:p>
            <a:pPr algn="ctr">
              <a:buNone/>
            </a:pPr>
            <a:endParaRPr lang="ru-RU" dirty="0" smtClean="0"/>
          </a:p>
          <a:p>
            <a:pPr algn="ctr">
              <a:buNone/>
            </a:pPr>
            <a:endParaRPr lang="ru-RU" dirty="0" smtClean="0"/>
          </a:p>
          <a:p>
            <a:pPr algn="ctr">
              <a:buNone/>
            </a:pPr>
            <a:r>
              <a:rPr lang="ru-RU" dirty="0" smtClean="0"/>
              <a:t>(Выделены конструкции, организующие комментарий.)</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282</TotalTime>
  <Words>1629</Words>
  <Application>Microsoft Office PowerPoint</Application>
  <PresentationFormat>Экран (4:3)</PresentationFormat>
  <Paragraphs>129</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Солнцестояние</vt:lpstr>
      <vt:lpstr>Самая большая проблема части С</vt:lpstr>
      <vt:lpstr>Презентация PowerPoint</vt:lpstr>
      <vt:lpstr>Что проверяет эксперт?</vt:lpstr>
      <vt:lpstr>Что же говорится о комментарии в  учебно-методических материалах для экспертов?</vt:lpstr>
      <vt:lpstr>Презентация PowerPoint</vt:lpstr>
      <vt:lpstr>В комментарии обязательно нужно:</vt:lpstr>
      <vt:lpstr>Презентация PowerPoint</vt:lpstr>
      <vt:lpstr>Фрагмент сочинения (текстуальный комментарий).</vt:lpstr>
      <vt:lpstr>Фрагмент сочинения (концептуальный комментарий)</vt:lpstr>
      <vt:lpstr>Типичные ошибки при комментировании проблемы</vt:lpstr>
      <vt:lpstr>Презентация PowerPoint</vt:lpstr>
      <vt:lpstr>Презентация PowerPoint</vt:lpstr>
      <vt:lpstr>Презентация PowerPoint</vt:lpstr>
      <vt:lpstr>Презентация PowerPoint</vt:lpstr>
      <vt:lpstr>Основные способы комментирования сформулированной проблемы.</vt:lpstr>
      <vt:lpstr>Способ 1. Обратимся к заданию А 28.</vt:lpstr>
      <vt:lpstr>Способ 2. Анализируем композиционные и художественные приёмы, использованные писателем для сатирического изображения Иудина:</vt:lpstr>
      <vt:lpstr>Способ 3. Анализируем аспекты проблемы.</vt:lpstr>
      <vt:lpstr>Способ 4. Говорим об актуальности проблемы.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Груздова</dc:creator>
  <cp:lastModifiedBy>Груздова</cp:lastModifiedBy>
  <cp:revision>31</cp:revision>
  <dcterms:modified xsi:type="dcterms:W3CDTF">2015-01-09T04:23:13Z</dcterms:modified>
</cp:coreProperties>
</file>