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7" name="Прямоугольник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2362200" y="4038600"/>
            <a:ext cx="6477000" cy="1828800"/>
          </a:xfrm>
        </p:spPr>
        <p:txBody>
          <a:bodyPr anchor="b"/>
          <a:lstStyle>
            <a:lvl1pPr>
              <a:defRPr cap="all" baseline="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D8FC02F9-6A17-4730-962D-4A16B29679AD}" type="datetimeFigureOut">
              <a:rPr lang="ru-RU" smtClean="0"/>
              <a:t>14.04.2014</a:t>
            </a:fld>
            <a:endParaRPr lang="ru-RU"/>
          </a:p>
        </p:txBody>
      </p:sp>
      <p:sp>
        <p:nvSpPr>
          <p:cNvPr id="17" name="Нижний колонтитул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ru-RU"/>
          </a:p>
        </p:txBody>
      </p:sp>
      <p:sp>
        <p:nvSpPr>
          <p:cNvPr id="29" name="Номер слайда 28"/>
          <p:cNvSpPr>
            <a:spLocks noGrp="1"/>
          </p:cNvSpPr>
          <p:nvPr>
            <p:ph type="sldNum" sz="quarter" idx="12"/>
          </p:nvPr>
        </p:nvSpPr>
        <p:spPr>
          <a:xfrm>
            <a:off x="8001000" y="228600"/>
            <a:ext cx="838200" cy="381000"/>
          </a:xfrm>
        </p:spPr>
        <p:txBody>
          <a:bodyPr/>
          <a:lstStyle>
            <a:lvl1pPr>
              <a:defRPr>
                <a:solidFill>
                  <a:schemeClr val="tx2"/>
                </a:solidFill>
              </a:defRPr>
            </a:lvl1pPr>
          </a:lstStyle>
          <a:p>
            <a:fld id="{2C1A8505-4984-41BA-917D-25EED720F9A2}"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8FC02F9-6A17-4730-962D-4A16B29679AD}" type="datetimeFigureOut">
              <a:rPr lang="ru-RU" smtClean="0"/>
              <a:t>14.04.2014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C1A8505-4984-41BA-917D-25EED720F9A2}"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1"/>
      </p:bgRef>
    </p:bg>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609600"/>
            <a:ext cx="2057400" cy="55165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609600"/>
            <a:ext cx="5562600" cy="5516564"/>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6553200" y="6248402"/>
            <a:ext cx="2209800" cy="365125"/>
          </a:xfrm>
        </p:spPr>
        <p:txBody>
          <a:bodyPr/>
          <a:lstStyle/>
          <a:p>
            <a:fld id="{D8FC02F9-6A17-4730-962D-4A16B29679AD}" type="datetimeFigureOut">
              <a:rPr lang="ru-RU" smtClean="0"/>
              <a:t>14.04.2014</a:t>
            </a:fld>
            <a:endParaRPr lang="ru-RU"/>
          </a:p>
        </p:txBody>
      </p:sp>
      <p:sp>
        <p:nvSpPr>
          <p:cNvPr id="5" name="Нижний колонтитул 4"/>
          <p:cNvSpPr>
            <a:spLocks noGrp="1"/>
          </p:cNvSpPr>
          <p:nvPr>
            <p:ph type="ftr" sz="quarter" idx="11"/>
          </p:nvPr>
        </p:nvSpPr>
        <p:spPr>
          <a:xfrm>
            <a:off x="457201" y="6248207"/>
            <a:ext cx="5573483" cy="365125"/>
          </a:xfrm>
        </p:spPr>
        <p:txBody>
          <a:bodyPr/>
          <a:lstStyle/>
          <a:p>
            <a:endParaRPr lang="ru-RU"/>
          </a:p>
        </p:txBody>
      </p:sp>
      <p:sp>
        <p:nvSpPr>
          <p:cNvPr id="7" name="Прямоугольник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Прямоугольник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Прямоугольник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Номер слайда 5"/>
          <p:cNvSpPr>
            <a:spLocks noGrp="1"/>
          </p:cNvSpPr>
          <p:nvPr>
            <p:ph type="sldNum" sz="quarter" idx="12"/>
          </p:nvPr>
        </p:nvSpPr>
        <p:spPr>
          <a:xfrm rot="5400000">
            <a:off x="5989638" y="144462"/>
            <a:ext cx="533400" cy="244476"/>
          </a:xfrm>
        </p:spPr>
        <p:txBody>
          <a:bodyPr/>
          <a:lstStyle/>
          <a:p>
            <a:fld id="{2C1A8505-4984-41BA-917D-25EED720F9A2}"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648" y="228600"/>
            <a:ext cx="8153400" cy="990600"/>
          </a:xfrm>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D8FC02F9-6A17-4730-962D-4A16B29679AD}" type="datetimeFigureOut">
              <a:rPr lang="ru-RU" smtClean="0"/>
              <a:t>14.04.2014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lvl1pPr>
              <a:defRPr>
                <a:solidFill>
                  <a:srgbClr val="FFFFFF"/>
                </a:solidFill>
              </a:defRPr>
            </a:lvl1pPr>
          </a:lstStyle>
          <a:p>
            <a:fld id="{2C1A8505-4984-41BA-917D-25EED720F9A2}" type="slidenum">
              <a:rPr lang="ru-RU" smtClean="0"/>
              <a:t>‹#›</a:t>
            </a:fld>
            <a:endParaRPr lang="ru-RU"/>
          </a:p>
        </p:txBody>
      </p:sp>
      <p:sp>
        <p:nvSpPr>
          <p:cNvPr id="8" name="Содержимое 7"/>
          <p:cNvSpPr>
            <a:spLocks noGrp="1"/>
          </p:cNvSpPr>
          <p:nvPr>
            <p:ph sz="quarter" idx="1"/>
          </p:nvPr>
        </p:nvSpPr>
        <p:spPr>
          <a:xfrm>
            <a:off x="612648" y="1600200"/>
            <a:ext cx="8153400" cy="44958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3" name="Текст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7" name="Прямоугольник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D8FC02F9-6A17-4730-962D-4A16B29679AD}" type="datetimeFigureOut">
              <a:rPr lang="ru-RU" smtClean="0"/>
              <a:t>14.04.2014</a:t>
            </a:fld>
            <a:endParaRPr lang="ru-RU"/>
          </a:p>
        </p:txBody>
      </p:sp>
      <p:sp>
        <p:nvSpPr>
          <p:cNvPr id="13" name="Номер слайда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C1A8505-4984-41BA-917D-25EED720F9A2}" type="slidenum">
              <a:rPr lang="ru-RU" smtClean="0"/>
              <a:t>‹#›</a:t>
            </a:fld>
            <a:endParaRPr lang="ru-RU"/>
          </a:p>
        </p:txBody>
      </p:sp>
      <p:sp>
        <p:nvSpPr>
          <p:cNvPr id="14" name="Нижний колонтитул 13"/>
          <p:cNvSpPr>
            <a:spLocks noGrp="1"/>
          </p:cNvSpPr>
          <p:nvPr>
            <p:ph type="ftr" sz="quarter" idx="12"/>
          </p:nvPr>
        </p:nvSpPr>
        <p:spPr/>
        <p:txBody>
          <a:bodyPr/>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9" name="Содержимое 8"/>
          <p:cNvSpPr>
            <a:spLocks noGrp="1"/>
          </p:cNvSpPr>
          <p:nvPr>
            <p:ph sz="quarter" idx="1"/>
          </p:nvPr>
        </p:nvSpPr>
        <p:spPr>
          <a:xfrm>
            <a:off x="609600"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844901"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8" name="Дата 7"/>
          <p:cNvSpPr>
            <a:spLocks noGrp="1"/>
          </p:cNvSpPr>
          <p:nvPr>
            <p:ph type="dt" sz="half" idx="15"/>
          </p:nvPr>
        </p:nvSpPr>
        <p:spPr/>
        <p:txBody>
          <a:bodyPr rtlCol="0"/>
          <a:lstStyle/>
          <a:p>
            <a:fld id="{D8FC02F9-6A17-4730-962D-4A16B29679AD}" type="datetimeFigureOut">
              <a:rPr lang="ru-RU" smtClean="0"/>
              <a:t>14.04.2014</a:t>
            </a:fld>
            <a:endParaRPr lang="ru-RU"/>
          </a:p>
        </p:txBody>
      </p:sp>
      <p:sp>
        <p:nvSpPr>
          <p:cNvPr id="10" name="Номер слайда 9"/>
          <p:cNvSpPr>
            <a:spLocks noGrp="1"/>
          </p:cNvSpPr>
          <p:nvPr>
            <p:ph type="sldNum" sz="quarter" idx="16"/>
          </p:nvPr>
        </p:nvSpPr>
        <p:spPr/>
        <p:txBody>
          <a:bodyPr rtlCol="0"/>
          <a:lstStyle/>
          <a:p>
            <a:fld id="{2C1A8505-4984-41BA-917D-25EED720F9A2}" type="slidenum">
              <a:rPr lang="ru-RU" smtClean="0"/>
              <a:t>‹#›</a:t>
            </a:fld>
            <a:endParaRPr lang="ru-RU"/>
          </a:p>
        </p:txBody>
      </p:sp>
      <p:sp>
        <p:nvSpPr>
          <p:cNvPr id="12" name="Нижний колонтитул 11"/>
          <p:cNvSpPr>
            <a:spLocks noGrp="1"/>
          </p:cNvSpPr>
          <p:nvPr>
            <p:ph type="ftr" sz="quarter" idx="17"/>
          </p:nvPr>
        </p:nvSpPr>
        <p:spPr/>
        <p:txBody>
          <a:bodyPr rtlCol="0"/>
          <a:lstStyle/>
          <a:p>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273050"/>
            <a:ext cx="8153400" cy="869950"/>
          </a:xfrm>
        </p:spPr>
        <p:txBody>
          <a:bodyPr anchor="ctr"/>
          <a:lstStyle>
            <a:lvl1pPr>
              <a:defRPr/>
            </a:lvl1pPr>
          </a:lstStyle>
          <a:p>
            <a:r>
              <a:rPr kumimoji="0" lang="ru-RU" smtClean="0"/>
              <a:t>Образец заголовка</a:t>
            </a:r>
            <a:endParaRPr kumimoji="0" lang="en-US"/>
          </a:p>
        </p:txBody>
      </p:sp>
      <p:sp>
        <p:nvSpPr>
          <p:cNvPr id="11" name="Содержимое 10"/>
          <p:cNvSpPr>
            <a:spLocks noGrp="1"/>
          </p:cNvSpPr>
          <p:nvPr>
            <p:ph sz="quarter" idx="2"/>
          </p:nvPr>
        </p:nvSpPr>
        <p:spPr>
          <a:xfrm>
            <a:off x="609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800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5"/>
          </p:nvPr>
        </p:nvSpPr>
        <p:spPr/>
        <p:txBody>
          <a:bodyPr rtlCol="0"/>
          <a:lstStyle/>
          <a:p>
            <a:fld id="{D8FC02F9-6A17-4730-962D-4A16B29679AD}" type="datetimeFigureOut">
              <a:rPr lang="ru-RU" smtClean="0"/>
              <a:t>14.04.2014</a:t>
            </a:fld>
            <a:endParaRPr lang="ru-RU"/>
          </a:p>
        </p:txBody>
      </p:sp>
      <p:sp>
        <p:nvSpPr>
          <p:cNvPr id="12" name="Номер слайда 11"/>
          <p:cNvSpPr>
            <a:spLocks noGrp="1"/>
          </p:cNvSpPr>
          <p:nvPr>
            <p:ph type="sldNum" sz="quarter" idx="16"/>
          </p:nvPr>
        </p:nvSpPr>
        <p:spPr/>
        <p:txBody>
          <a:bodyPr rtlCol="0"/>
          <a:lstStyle/>
          <a:p>
            <a:fld id="{2C1A8505-4984-41BA-917D-25EED720F9A2}" type="slidenum">
              <a:rPr lang="ru-RU" smtClean="0"/>
              <a:t>‹#›</a:t>
            </a:fld>
            <a:endParaRPr lang="ru-RU"/>
          </a:p>
        </p:txBody>
      </p:sp>
      <p:sp>
        <p:nvSpPr>
          <p:cNvPr id="14" name="Нижний колонтитул 13"/>
          <p:cNvSpPr>
            <a:spLocks noGrp="1"/>
          </p:cNvSpPr>
          <p:nvPr>
            <p:ph type="ftr" sz="quarter" idx="17"/>
          </p:nvPr>
        </p:nvSpPr>
        <p:spPr/>
        <p:txBody>
          <a:bodyPr rtlCol="0"/>
          <a:lstStyle/>
          <a:p>
            <a:endParaRPr lang="ru-RU"/>
          </a:p>
        </p:txBody>
      </p:sp>
      <p:sp>
        <p:nvSpPr>
          <p:cNvPr id="16" name="Текст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5" name="Текст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D8FC02F9-6A17-4730-962D-4A16B29679AD}" type="datetimeFigureOut">
              <a:rPr lang="ru-RU" smtClean="0"/>
              <a:t>14.04.2014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lvl1pPr>
              <a:defRPr>
                <a:solidFill>
                  <a:srgbClr val="FFFFFF"/>
                </a:solidFill>
              </a:defRPr>
            </a:lvl1pPr>
          </a:lstStyle>
          <a:p>
            <a:fld id="{2C1A8505-4984-41BA-917D-25EED720F9A2}"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8FC02F9-6A17-4730-962D-4A16B29679AD}" type="datetimeFigureOut">
              <a:rPr lang="ru-RU" smtClean="0"/>
              <a:t>14.04.2014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a:xfrm>
            <a:off x="0" y="6248400"/>
            <a:ext cx="533400" cy="381000"/>
          </a:xfrm>
        </p:spPr>
        <p:txBody>
          <a:bodyPr/>
          <a:lstStyle>
            <a:lvl1pPr>
              <a:defRPr>
                <a:solidFill>
                  <a:schemeClr val="tx2"/>
                </a:solidFill>
              </a:defRPr>
            </a:lvl1pPr>
          </a:lstStyle>
          <a:p>
            <a:fld id="{2C1A8505-4984-41BA-917D-25EED720F9A2}"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3050"/>
            <a:ext cx="8077200" cy="869950"/>
          </a:xfrm>
        </p:spPr>
        <p:txBody>
          <a:bodyPr anchor="ctr"/>
          <a:lstStyle>
            <a:lvl1pPr algn="l">
              <a:buNone/>
              <a:defRPr sz="4400" b="0"/>
            </a:lvl1p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D8FC02F9-6A17-4730-962D-4A16B29679AD}" type="datetimeFigureOut">
              <a:rPr lang="ru-RU" smtClean="0"/>
              <a:t>14.04.2014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lvl1pPr>
              <a:defRPr>
                <a:solidFill>
                  <a:srgbClr val="FFFFFF"/>
                </a:solidFill>
              </a:defRPr>
            </a:lvl1pPr>
          </a:lstStyle>
          <a:p>
            <a:fld id="{2C1A8505-4984-41BA-917D-25EED720F9A2}" type="slidenum">
              <a:rPr lang="ru-RU" smtClean="0"/>
              <a:t>‹#›</a:t>
            </a:fld>
            <a:endParaRPr lang="ru-RU"/>
          </a:p>
        </p:txBody>
      </p:sp>
      <p:sp>
        <p:nvSpPr>
          <p:cNvPr id="3" name="Текст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9" name="Содержимое 8"/>
          <p:cNvSpPr>
            <a:spLocks noGrp="1"/>
          </p:cNvSpPr>
          <p:nvPr>
            <p:ph sz="quarter" idx="1"/>
          </p:nvPr>
        </p:nvSpPr>
        <p:spPr>
          <a:xfrm>
            <a:off x="2362200" y="1752600"/>
            <a:ext cx="6400800" cy="4419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3">
        <a:schemeClr val="bg2"/>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8" name="Прямоугольник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ru-RU" smtClean="0"/>
              <a:t>Образец заголовка</a:t>
            </a:r>
            <a:endParaRPr kumimoji="0" lang="en-US"/>
          </a:p>
        </p:txBody>
      </p:sp>
      <p:sp>
        <p:nvSpPr>
          <p:cNvPr id="11" name="Прямоугольник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Дата 11"/>
          <p:cNvSpPr>
            <a:spLocks noGrp="1"/>
          </p:cNvSpPr>
          <p:nvPr>
            <p:ph type="dt" sz="half" idx="10"/>
          </p:nvPr>
        </p:nvSpPr>
        <p:spPr>
          <a:xfrm>
            <a:off x="6248400" y="6248400"/>
            <a:ext cx="2667000" cy="365125"/>
          </a:xfrm>
        </p:spPr>
        <p:txBody>
          <a:bodyPr rtlCol="0"/>
          <a:lstStyle/>
          <a:p>
            <a:fld id="{D8FC02F9-6A17-4730-962D-4A16B29679AD}" type="datetimeFigureOut">
              <a:rPr lang="ru-RU" smtClean="0"/>
              <a:t>14.04.2014</a:t>
            </a:fld>
            <a:endParaRPr lang="ru-RU"/>
          </a:p>
        </p:txBody>
      </p:sp>
      <p:sp>
        <p:nvSpPr>
          <p:cNvPr id="13" name="Номер слайда 12"/>
          <p:cNvSpPr>
            <a:spLocks noGrp="1"/>
          </p:cNvSpPr>
          <p:nvPr>
            <p:ph type="sldNum" sz="quarter" idx="11"/>
          </p:nvPr>
        </p:nvSpPr>
        <p:spPr>
          <a:xfrm>
            <a:off x="0" y="4667249"/>
            <a:ext cx="1447800" cy="663578"/>
          </a:xfrm>
        </p:spPr>
        <p:txBody>
          <a:bodyPr rtlCol="0"/>
          <a:lstStyle>
            <a:lvl1pPr>
              <a:defRPr sz="2800"/>
            </a:lvl1pPr>
          </a:lstStyle>
          <a:p>
            <a:fld id="{2C1A8505-4984-41BA-917D-25EED720F9A2}" type="slidenum">
              <a:rPr lang="ru-RU" smtClean="0"/>
              <a:t>‹#›</a:t>
            </a:fld>
            <a:endParaRPr lang="ru-RU"/>
          </a:p>
        </p:txBody>
      </p:sp>
      <p:sp>
        <p:nvSpPr>
          <p:cNvPr id="14" name="Нижний колонтитул 13"/>
          <p:cNvSpPr>
            <a:spLocks noGrp="1"/>
          </p:cNvSpPr>
          <p:nvPr>
            <p:ph type="ftr" sz="quarter" idx="12"/>
          </p:nvPr>
        </p:nvSpPr>
        <p:spPr>
          <a:xfrm>
            <a:off x="1600200" y="6248206"/>
            <a:ext cx="4572000" cy="365125"/>
          </a:xfrm>
        </p:spPr>
        <p:txBody>
          <a:bodyPr rtlCol="0"/>
          <a:lstStyle/>
          <a:p>
            <a:endParaRPr lang="ru-RU"/>
          </a:p>
        </p:txBody>
      </p:sp>
      <p:sp>
        <p:nvSpPr>
          <p:cNvPr id="3" name="Рисунок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ru-RU" smtClean="0"/>
              <a:t>Вставка рисунка</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609600" y="228600"/>
            <a:ext cx="8153400" cy="9906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D8FC02F9-6A17-4730-962D-4A16B29679AD}" type="datetimeFigureOut">
              <a:rPr lang="ru-RU" smtClean="0"/>
              <a:t>14.04.2014</a:t>
            </a:fld>
            <a:endParaRPr lang="ru-RU"/>
          </a:p>
        </p:txBody>
      </p:sp>
      <p:sp>
        <p:nvSpPr>
          <p:cNvPr id="3" name="Нижний колонтитул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ru-RU"/>
          </a:p>
        </p:txBody>
      </p:sp>
      <p:sp>
        <p:nvSpPr>
          <p:cNvPr id="7" name="Прямоугольник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2C1A8505-4984-41BA-917D-25EED720F9A2}"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err="1" smtClean="0"/>
              <a:t>Биоэтические</a:t>
            </a:r>
            <a:r>
              <a:rPr lang="ru-RU" dirty="0" smtClean="0"/>
              <a:t> проблемы человечества. Эвтаназия</a:t>
            </a:r>
            <a:endParaRPr lang="ru-RU" dirty="0"/>
          </a:p>
        </p:txBody>
      </p:sp>
      <p:sp>
        <p:nvSpPr>
          <p:cNvPr id="3" name="Подзаголовок 2"/>
          <p:cNvSpPr>
            <a:spLocks noGrp="1"/>
          </p:cNvSpPr>
          <p:nvPr>
            <p:ph type="subTitle" idx="1"/>
          </p:nvPr>
        </p:nvSpPr>
        <p:spPr/>
        <p:txBody>
          <a:bodyPr>
            <a:normAutofit fontScale="92500"/>
          </a:bodyPr>
          <a:lstStyle/>
          <a:p>
            <a:r>
              <a:rPr lang="ru-RU" dirty="0" smtClean="0"/>
              <a:t>Выполнила студента: Иванова </a:t>
            </a:r>
            <a:r>
              <a:rPr lang="ru-RU" dirty="0" err="1" smtClean="0"/>
              <a:t>Эльза</a:t>
            </a:r>
            <a:r>
              <a:rPr lang="ru-RU" dirty="0" smtClean="0"/>
              <a:t> (гр. </a:t>
            </a:r>
            <a:r>
              <a:rPr lang="ru-RU" smtClean="0"/>
              <a:t>13110)</a:t>
            </a:r>
            <a:endParaRPr lang="ru-R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Германия</a:t>
            </a:r>
            <a:endParaRPr lang="ru-RU" dirty="0"/>
          </a:p>
        </p:txBody>
      </p:sp>
      <p:sp>
        <p:nvSpPr>
          <p:cNvPr id="3" name="Содержимое 2"/>
          <p:cNvSpPr>
            <a:spLocks noGrp="1"/>
          </p:cNvSpPr>
          <p:nvPr>
            <p:ph sz="quarter" idx="1"/>
          </p:nvPr>
        </p:nvSpPr>
        <p:spPr/>
        <p:txBody>
          <a:bodyPr>
            <a:normAutofit fontScale="92500" lnSpcReduction="10000"/>
          </a:bodyPr>
          <a:lstStyle/>
          <a:p>
            <a:pPr fontAlgn="base"/>
            <a:r>
              <a:rPr lang="ru-RU" dirty="0" smtClean="0"/>
              <a:t>В июне 2010 года апелляционный суд Германии постановил, что отключение от аппаратов, поддерживающих жизнь умирающих больных, при их личном согласии, не является уголовным преступлением.</a:t>
            </a:r>
          </a:p>
          <a:p>
            <a:pPr fontAlgn="base"/>
            <a:r>
              <a:rPr lang="ru-RU" dirty="0" smtClean="0"/>
              <a:t>Это решение не касается активной эвтаназии, то есть прямого умерщвления пациента по его просьбе - такие действия в Германии по-прежнему квалифицируются как преступление и наказываются лишением свободы сроком до пяти лет</a:t>
            </a:r>
            <a:r>
              <a:rPr lang="ru-RU" dirty="0" smtClean="0"/>
              <a:t>.</a:t>
            </a:r>
            <a:endParaRPr lang="ru-RU"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Россия</a:t>
            </a:r>
            <a:endParaRPr lang="ru-RU" dirty="0"/>
          </a:p>
        </p:txBody>
      </p:sp>
      <p:sp>
        <p:nvSpPr>
          <p:cNvPr id="3" name="Содержимое 2"/>
          <p:cNvSpPr>
            <a:spLocks noGrp="1"/>
          </p:cNvSpPr>
          <p:nvPr>
            <p:ph sz="quarter" idx="1"/>
          </p:nvPr>
        </p:nvSpPr>
        <p:spPr/>
        <p:txBody>
          <a:bodyPr>
            <a:normAutofit/>
          </a:bodyPr>
          <a:lstStyle/>
          <a:p>
            <a:r>
              <a:rPr lang="ru-RU" dirty="0" smtClean="0"/>
              <a:t>В </a:t>
            </a:r>
            <a:r>
              <a:rPr lang="ru-RU" b="1" dirty="0" smtClean="0"/>
              <a:t>России</a:t>
            </a:r>
            <a:r>
              <a:rPr lang="ru-RU" dirty="0" smtClean="0"/>
              <a:t> федеральный закон от 21 ноября 2011 года "Об основах охраны здоровья граждан в Российской Федерации" запрещает медицинским работникам "осуществление эвтаназии, то есть ускорение по просьбе пациента его смерти какими-либо действиями (бездействием) или средствами, в том числе прекращение искусственных мероприятий по поддержанию жизни пациента" (статья 45). </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
            </a:r>
            <a:br>
              <a:rPr lang="ru-RU" dirty="0" smtClean="0"/>
            </a:br>
            <a:endParaRPr lang="ru-RU" dirty="0"/>
          </a:p>
        </p:txBody>
      </p:sp>
      <p:pic>
        <p:nvPicPr>
          <p:cNvPr id="4" name="Содержимое 3" descr="944091.jpg"/>
          <p:cNvPicPr>
            <a:picLocks noGrp="1" noChangeAspect="1"/>
          </p:cNvPicPr>
          <p:nvPr>
            <p:ph sz="quarter" idx="1"/>
          </p:nvPr>
        </p:nvPicPr>
        <p:blipFill>
          <a:blip r:embed="rId2" cstate="print"/>
          <a:stretch>
            <a:fillRect/>
          </a:stretch>
        </p:blipFill>
        <p:spPr>
          <a:xfrm>
            <a:off x="0" y="0"/>
            <a:ext cx="9144000" cy="6858000"/>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
            </a:r>
            <a:br>
              <a:rPr lang="ru-RU" dirty="0" smtClean="0"/>
            </a:br>
            <a:endParaRPr lang="ru-RU" dirty="0"/>
          </a:p>
        </p:txBody>
      </p:sp>
      <p:sp>
        <p:nvSpPr>
          <p:cNvPr id="3" name="Содержимое 2"/>
          <p:cNvSpPr>
            <a:spLocks noGrp="1"/>
          </p:cNvSpPr>
          <p:nvPr>
            <p:ph sz="quarter" idx="1"/>
          </p:nvPr>
        </p:nvSpPr>
        <p:spPr>
          <a:xfrm>
            <a:off x="457200" y="260649"/>
            <a:ext cx="8229600" cy="6140152"/>
          </a:xfrm>
        </p:spPr>
        <p:txBody>
          <a:bodyPr/>
          <a:lstStyle/>
          <a:p>
            <a:r>
              <a:rPr lang="ru-RU" b="1" dirty="0" smtClean="0"/>
              <a:t>Эвтаназия</a:t>
            </a:r>
            <a:r>
              <a:rPr lang="ru-RU" dirty="0" smtClean="0"/>
              <a:t> </a:t>
            </a:r>
            <a:r>
              <a:rPr lang="ru-RU" dirty="0" smtClean="0"/>
              <a:t>- </a:t>
            </a:r>
            <a:r>
              <a:rPr lang="ru-RU" dirty="0" smtClean="0"/>
              <a:t>практика прекращения жизни человека, страдающего неизлечимым заболеванием, испытывающего невыносимые страдания.</a:t>
            </a:r>
          </a:p>
          <a:p>
            <a:pPr>
              <a:buNone/>
            </a:pPr>
            <a:r>
              <a:rPr lang="ru-RU" dirty="0" smtClean="0"/>
              <a:t> </a:t>
            </a:r>
            <a:r>
              <a:rPr lang="ru-RU" dirty="0" smtClean="0"/>
              <a:t>   Термин</a:t>
            </a:r>
            <a:r>
              <a:rPr lang="ru-RU" dirty="0" smtClean="0"/>
              <a:t> «эвтаназия» ныне употребляется в различных смыслах: ускорение смерти тех, кто переживает тяжёлые страдания; прекращение жизни «лишних» людей; забота об умирающих; предоставление человеку возможности умереть</a:t>
            </a:r>
            <a:r>
              <a:rPr lang="ru-RU" dirty="0" smtClean="0"/>
              <a:t>.</a:t>
            </a:r>
          </a:p>
          <a:p>
            <a:pPr>
              <a:buNone/>
            </a:pPr>
            <a:r>
              <a:rPr lang="ru-RU" dirty="0" smtClean="0"/>
              <a:t> </a:t>
            </a:r>
            <a:r>
              <a:rPr lang="ru-RU" dirty="0" smtClean="0"/>
              <a:t>    «</a:t>
            </a:r>
            <a:r>
              <a:rPr lang="ru-RU" dirty="0" smtClean="0"/>
              <a:t>Эвтаназией» также иногда называют усыпление животных, в том числе </a:t>
            </a:r>
            <a:r>
              <a:rPr lang="ru-RU" dirty="0" smtClean="0"/>
              <a:t>лабораторных</a:t>
            </a:r>
            <a:r>
              <a:rPr lang="ru-RU" dirty="0" smtClean="0"/>
              <a:t> и </a:t>
            </a:r>
            <a:r>
              <a:rPr lang="ru-RU" dirty="0" smtClean="0"/>
              <a:t>бродячих</a:t>
            </a:r>
            <a:r>
              <a:rPr lang="ru-RU" dirty="0" smtClean="0"/>
              <a:t> животных.</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Нидерланды</a:t>
            </a:r>
            <a:endParaRPr lang="ru-RU" dirty="0"/>
          </a:p>
        </p:txBody>
      </p:sp>
      <p:sp>
        <p:nvSpPr>
          <p:cNvPr id="3" name="Содержимое 2"/>
          <p:cNvSpPr>
            <a:spLocks noGrp="1"/>
          </p:cNvSpPr>
          <p:nvPr>
            <p:ph sz="quarter" idx="1"/>
          </p:nvPr>
        </p:nvSpPr>
        <p:spPr/>
        <p:txBody>
          <a:bodyPr/>
          <a:lstStyle/>
          <a:p>
            <a:r>
              <a:rPr lang="ru-RU" dirty="0" smtClean="0"/>
              <a:t>1 апреля </a:t>
            </a:r>
            <a:r>
              <a:rPr lang="ru-RU" dirty="0" smtClean="0"/>
              <a:t>исполнилось 12 </a:t>
            </a:r>
            <a:r>
              <a:rPr lang="ru-RU" dirty="0" smtClean="0"/>
              <a:t>лет с тех пор, как в 2002 году в Нидерландах впервые в мире была введена в легальную медицинскую практику эвтаназия.</a:t>
            </a:r>
            <a:br>
              <a:rPr lang="ru-RU" dirty="0" smtClean="0"/>
            </a:br>
            <a:endParaRPr lang="ru-RU" dirty="0"/>
          </a:p>
        </p:txBody>
      </p:sp>
      <p:pic>
        <p:nvPicPr>
          <p:cNvPr id="4" name="Рисунок 3" descr="1165.jpg"/>
          <p:cNvPicPr>
            <a:picLocks noChangeAspect="1"/>
          </p:cNvPicPr>
          <p:nvPr/>
        </p:nvPicPr>
        <p:blipFill>
          <a:blip r:embed="rId2" cstate="print"/>
          <a:stretch>
            <a:fillRect/>
          </a:stretch>
        </p:blipFill>
        <p:spPr>
          <a:xfrm>
            <a:off x="2195736" y="3645024"/>
            <a:ext cx="4549472" cy="2960552"/>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
            </a:r>
            <a:br>
              <a:rPr lang="ru-RU" dirty="0" smtClean="0"/>
            </a:br>
            <a:endParaRPr lang="ru-RU" dirty="0"/>
          </a:p>
        </p:txBody>
      </p:sp>
      <p:sp>
        <p:nvSpPr>
          <p:cNvPr id="3" name="Содержимое 2"/>
          <p:cNvSpPr>
            <a:spLocks noGrp="1"/>
          </p:cNvSpPr>
          <p:nvPr>
            <p:ph sz="quarter" idx="1"/>
          </p:nvPr>
        </p:nvSpPr>
        <p:spPr>
          <a:xfrm>
            <a:off x="612648" y="332656"/>
            <a:ext cx="8153400" cy="5763344"/>
          </a:xfrm>
        </p:spPr>
        <p:txBody>
          <a:bodyPr>
            <a:normAutofit lnSpcReduction="10000"/>
          </a:bodyPr>
          <a:lstStyle/>
          <a:p>
            <a:r>
              <a:rPr lang="ru-RU" dirty="0" smtClean="0"/>
              <a:t>Согласно закону, смертельная процедура может быть применена к больным не моложе 12 лет и осуществлена только по требованию пациента, если будет доказано, что его страдания невыносимы, болезнь неизлечима, и врачи не могут ничем помочь. При этом обязательно требуется повторное согласие самого пациента. Решение уполномочены выносить как минимум два врача, а в случае сомнения дело будет рассматриваться прокуратурой. Врачи также подпадают под контроль специальных комиссий из экспертов по медицине, праву и этике.</a:t>
            </a:r>
            <a:br>
              <a:rPr lang="ru-RU" dirty="0" smtClean="0"/>
            </a:b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Бельгия</a:t>
            </a:r>
            <a:endParaRPr lang="ru-RU" dirty="0"/>
          </a:p>
        </p:txBody>
      </p:sp>
      <p:sp>
        <p:nvSpPr>
          <p:cNvPr id="3" name="Содержимое 2"/>
          <p:cNvSpPr>
            <a:spLocks noGrp="1"/>
          </p:cNvSpPr>
          <p:nvPr>
            <p:ph sz="quarter" idx="1"/>
          </p:nvPr>
        </p:nvSpPr>
        <p:spPr/>
        <p:txBody>
          <a:bodyPr/>
          <a:lstStyle/>
          <a:p>
            <a:r>
              <a:rPr lang="ru-RU" dirty="0" smtClean="0"/>
              <a:t>Бельгия стала второй в мире страной, где легализовано медицинское содействие смерти неизлечимых тяжелобольных. Соответствующий закон вступил в силу в сентябре 2002 года.</a:t>
            </a:r>
            <a:br>
              <a:rPr lang="ru-RU" dirty="0" smtClean="0"/>
            </a:br>
            <a:r>
              <a:rPr lang="ru-RU" dirty="0" smtClean="0"/>
              <a:t/>
            </a:r>
            <a:br>
              <a:rPr lang="ru-RU" dirty="0" smtClean="0"/>
            </a:b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
            </a:r>
            <a:br>
              <a:rPr lang="ru-RU" dirty="0" smtClean="0"/>
            </a:br>
            <a:endParaRPr lang="ru-RU" dirty="0"/>
          </a:p>
        </p:txBody>
      </p:sp>
      <p:sp>
        <p:nvSpPr>
          <p:cNvPr id="3" name="Содержимое 2"/>
          <p:cNvSpPr>
            <a:spLocks noGrp="1"/>
          </p:cNvSpPr>
          <p:nvPr>
            <p:ph sz="quarter" idx="1"/>
          </p:nvPr>
        </p:nvSpPr>
        <p:spPr>
          <a:xfrm>
            <a:off x="612648" y="188640"/>
            <a:ext cx="8153400" cy="5907360"/>
          </a:xfrm>
        </p:spPr>
        <p:txBody>
          <a:bodyPr>
            <a:normAutofit lnSpcReduction="10000"/>
          </a:bodyPr>
          <a:lstStyle/>
          <a:p>
            <a:pPr fontAlgn="base"/>
            <a:r>
              <a:rPr lang="ru-RU" dirty="0" smtClean="0"/>
              <a:t>Согласно закону, врач, исполняющий эвтаназию, не совершит отступления от него в том случае, если его пациент переживает "постоянное и невыносимое физическое или психологическое страдание" вследствие "случайного заболевания или неизлечимой патологии", из-за которых он находится в "безвыходной медицинской ситуации".</a:t>
            </a:r>
          </a:p>
          <a:p>
            <a:pPr fontAlgn="base"/>
            <a:r>
              <a:rPr lang="ru-RU" dirty="0" smtClean="0"/>
              <a:t>Врач обязан быть уверенным, что его пациент - совершеннолетний и способный к принятию собственного решения. Просьба об эвтаназии должна быть сформулирована "добровольно, продуманно и неоднократно</a:t>
            </a:r>
            <a:r>
              <a:rPr lang="ru-RU" dirty="0" smtClean="0"/>
              <a:t>".</a:t>
            </a:r>
            <a:endParaRPr lang="ru-RU"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США</a:t>
            </a:r>
            <a:endParaRPr lang="ru-RU" dirty="0"/>
          </a:p>
        </p:txBody>
      </p:sp>
      <p:sp>
        <p:nvSpPr>
          <p:cNvPr id="3" name="Содержимое 2"/>
          <p:cNvSpPr>
            <a:spLocks noGrp="1"/>
          </p:cNvSpPr>
          <p:nvPr>
            <p:ph sz="quarter" idx="1"/>
          </p:nvPr>
        </p:nvSpPr>
        <p:spPr>
          <a:xfrm>
            <a:off x="612648" y="1600200"/>
            <a:ext cx="8153400" cy="5257800"/>
          </a:xfrm>
        </p:spPr>
        <p:txBody>
          <a:bodyPr>
            <a:normAutofit fontScale="77500" lnSpcReduction="20000"/>
          </a:bodyPr>
          <a:lstStyle/>
          <a:p>
            <a:r>
              <a:rPr lang="ru-RU" dirty="0" smtClean="0"/>
              <a:t>В </a:t>
            </a:r>
            <a:r>
              <a:rPr lang="ru-RU" b="1" dirty="0" smtClean="0"/>
              <a:t>США</a:t>
            </a:r>
            <a:r>
              <a:rPr lang="ru-RU" dirty="0" smtClean="0"/>
              <a:t> активным сторонником легализации эвтаназии являлся Джек </a:t>
            </a:r>
            <a:r>
              <a:rPr lang="ru-RU" dirty="0" err="1" smtClean="0"/>
              <a:t>Кеворкян</a:t>
            </a:r>
            <a:r>
              <a:rPr lang="ru-RU" dirty="0" smtClean="0"/>
              <a:t>, больше известный под прозвищем Доктор Смерть.</a:t>
            </a:r>
            <a:br>
              <a:rPr lang="ru-RU" dirty="0" smtClean="0"/>
            </a:br>
            <a:endParaRPr lang="ru-RU" dirty="0" smtClean="0"/>
          </a:p>
          <a:p>
            <a:pPr fontAlgn="base"/>
            <a:r>
              <a:rPr lang="ru-RU" dirty="0" smtClean="0"/>
              <a:t>В США эвтаназия официально разрешена в штатах Орегон и Вашингтон. В Орегоне эвтаназия была легализована в 1998 году, в Вашингтоне - в 2009 году (5 марта). В обоих случаях решение было принято на референдумах.</a:t>
            </a:r>
          </a:p>
          <a:p>
            <a:pPr fontAlgn="base"/>
            <a:r>
              <a:rPr lang="ru-RU" dirty="0" smtClean="0"/>
              <a:t>Смертельно больным людям прописывается яд, который они должны принять самостоятельно.</a:t>
            </a:r>
          </a:p>
          <a:p>
            <a:pPr fontAlgn="base"/>
            <a:r>
              <a:rPr lang="ru-RU" dirty="0" smtClean="0"/>
              <a:t>Попытки принять аналогичные законы еще в 13-ти штатах провалились, в некоторых случаях сторонники эвтаназии лишь незначительно уступили ее противникам (например, в штате Мэн против легализации самоубийств высказались 51% участников референдума, за - 49%). В Орегоне и Вашингтоне существуют достаточно жесткие требования к желающим прибегнуть к эвтаназии. </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
            </a:r>
            <a:br>
              <a:rPr lang="ru-RU" dirty="0" smtClean="0"/>
            </a:br>
            <a:endParaRPr lang="ru-RU" dirty="0"/>
          </a:p>
        </p:txBody>
      </p:sp>
      <p:sp>
        <p:nvSpPr>
          <p:cNvPr id="3" name="Содержимое 2"/>
          <p:cNvSpPr>
            <a:spLocks noGrp="1"/>
          </p:cNvSpPr>
          <p:nvPr>
            <p:ph sz="quarter" idx="1"/>
          </p:nvPr>
        </p:nvSpPr>
        <p:spPr>
          <a:xfrm>
            <a:off x="612648" y="188640"/>
            <a:ext cx="8153400" cy="5907360"/>
          </a:xfrm>
        </p:spPr>
        <p:txBody>
          <a:bodyPr/>
          <a:lstStyle/>
          <a:p>
            <a:r>
              <a:rPr lang="ru-RU" dirty="0" smtClean="0"/>
              <a:t>По меньшей мере, два независимых врача должны подтвердить, что эти люди неизлечимо больны. Пациенты, желающие умереть, должны в устной и письменной форме в присутствии свидетелей заявить о своем желании уйти из жизни. Через 15 суток, необходимых для того, чтобы человек мог пересмотреть свое решение, этот запрос должен быть повторен. Врачи обязаны сообщить подобным больным обо всех возможных альтернативах. Кроме того, с больными имеют право общаться религиозные деятели (все основные религии выступают против добровольного ухода из жизни).</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Швейцария</a:t>
            </a:r>
            <a:endParaRPr lang="ru-RU" dirty="0"/>
          </a:p>
        </p:txBody>
      </p:sp>
      <p:sp>
        <p:nvSpPr>
          <p:cNvPr id="3" name="Содержимое 2"/>
          <p:cNvSpPr>
            <a:spLocks noGrp="1"/>
          </p:cNvSpPr>
          <p:nvPr>
            <p:ph sz="quarter" idx="1"/>
          </p:nvPr>
        </p:nvSpPr>
        <p:spPr/>
        <p:txBody>
          <a:bodyPr>
            <a:normAutofit fontScale="92500"/>
          </a:bodyPr>
          <a:lstStyle/>
          <a:p>
            <a:r>
              <a:rPr lang="ru-RU" dirty="0" smtClean="0"/>
              <a:t>В </a:t>
            </a:r>
            <a:r>
              <a:rPr lang="ru-RU" b="1" dirty="0" smtClean="0"/>
              <a:t>Швейцарии</a:t>
            </a:r>
            <a:r>
              <a:rPr lang="ru-RU" dirty="0" smtClean="0"/>
              <a:t> эвтаназия запрещена, но врач может помочь безнадежно больному человеку уйти из жизни: доктор может дать больному препарат, который тот должен ввести себе самостоятельно</a:t>
            </a:r>
            <a:r>
              <a:rPr lang="ru-RU" dirty="0" smtClean="0"/>
              <a:t>.</a:t>
            </a:r>
          </a:p>
          <a:p>
            <a:pPr>
              <a:buNone/>
            </a:pPr>
            <a:endParaRPr lang="ru-RU" dirty="0" smtClean="0"/>
          </a:p>
          <a:p>
            <a:r>
              <a:rPr lang="ru-RU" dirty="0" smtClean="0"/>
              <a:t>В мае 2011 года жители швейцарского кантона Цюрих проголосовали за легализацию эвтаназии для неизлечимо больных - не только граждан Швейцарии, но и туристов, приезжающих в страну.</a:t>
            </a:r>
            <a:br>
              <a:rPr lang="ru-RU" dirty="0" smtClean="0"/>
            </a:br>
            <a:endParaRPr lang="ru-RU"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бычная">
  <a:themeElements>
    <a:clrScheme name="Обычная">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Обычная">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Обычная">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23</TotalTime>
  <Words>298</Words>
  <Application>Microsoft Office PowerPoint</Application>
  <PresentationFormat>Экран (4:3)</PresentationFormat>
  <Paragraphs>32</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Обычная</vt:lpstr>
      <vt:lpstr>Биоэтические проблемы человечества. Эвтаназия</vt:lpstr>
      <vt:lpstr> </vt:lpstr>
      <vt:lpstr>Нидерланды</vt:lpstr>
      <vt:lpstr> </vt:lpstr>
      <vt:lpstr>Бельгия</vt:lpstr>
      <vt:lpstr> </vt:lpstr>
      <vt:lpstr>США</vt:lpstr>
      <vt:lpstr> </vt:lpstr>
      <vt:lpstr>Швейцария</vt:lpstr>
      <vt:lpstr>Германия</vt:lpstr>
      <vt:lpstr>Россия</vt:lpstr>
      <vt:lpstr>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ххх</dc:creator>
  <cp:lastModifiedBy>ххх</cp:lastModifiedBy>
  <cp:revision>3</cp:revision>
  <dcterms:created xsi:type="dcterms:W3CDTF">2014-04-14T03:50:27Z</dcterms:created>
  <dcterms:modified xsi:type="dcterms:W3CDTF">2014-04-14T04:13:40Z</dcterms:modified>
</cp:coreProperties>
</file>