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71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8" r:id="rId16"/>
    <p:sldId id="286" r:id="rId17"/>
    <p:sldId id="303" r:id="rId18"/>
    <p:sldId id="304" r:id="rId19"/>
    <p:sldId id="305" r:id="rId20"/>
    <p:sldId id="287" r:id="rId21"/>
    <p:sldId id="299" r:id="rId22"/>
    <p:sldId id="302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F12C-D70A-4C99-A227-925A821C17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6EE00-A544-4F2F-9E20-B31FDFE48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3D6-2019-492C-B4BD-DF8F71CB4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EB99-643C-4D13-B0E7-55737FACA9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DCE-F1F8-434F-8BE3-475BF5B561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2FCE-23D6-4794-972B-F413E20B04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1364-B831-4174-A524-92FAB9FCE63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E746-58B0-47AF-9294-8852FF3341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FCBB7-8194-4D21-A704-C198F626A7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35DB-5531-460A-BB48-66C8300D0F1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58D9-3BAB-4F3D-9A9A-5A38304726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87A946D-A4D5-4E36-8F8B-E62F950AC5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620688"/>
            <a:ext cx="7406640" cy="242364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Глобальные п</a:t>
            </a:r>
            <a:r>
              <a:rPr lang="ru-RU" sz="3200" dirty="0" smtClean="0"/>
              <a:t>роблемы человечества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576" y="1556792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Причины роста заболеваний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35775" y="2470808"/>
            <a:ext cx="26638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Неправильный образ жизни и питания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5924408" y="2435840"/>
            <a:ext cx="29072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Загрязнение окружающей среды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883847" y="4278873"/>
            <a:ext cx="3382963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Стрессы и неумение контролировать и управлять нервно-эмоциональными реакциями организма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4988303" y="4579800"/>
            <a:ext cx="2735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Половые отклонения 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2899600" y="2326792"/>
            <a:ext cx="86456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3548143" y="2326792"/>
            <a:ext cx="718667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00271" y="2326792"/>
            <a:ext cx="864096" cy="225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132319" y="2326792"/>
            <a:ext cx="1223615" cy="709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080160"/>
            <a:ext cx="914400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Пути решения проблемы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роста 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заболеваний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2628" y="1628800"/>
            <a:ext cx="352901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Популяризация здорового образа жизни, правильного питания, сбалансированной физической и умственной активности, систем естественной профилактики и оздоровления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999802" y="1632298"/>
            <a:ext cx="31686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Разработка новых специальных методов медицинской терапии: вакцины против СПИДа, кардиостимуляторов и т.д.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2987824" y="1628800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5004048" y="1632298"/>
            <a:ext cx="995754" cy="5725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6781800" cy="160020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Угроза мировой войны с применением оружия массового поражения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81489" y="2348880"/>
            <a:ext cx="568845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latin typeface="Tahoma" charset="0"/>
              </a:rPr>
              <a:t>Война с применением оружия массового поражения уравнивает победителей и побеждённых. Высокая радиация, отравление окружающей среды, «ядерная зима» поставят всех в одинаковые условия – на грань жизни и смерти.</a:t>
            </a:r>
          </a:p>
        </p:txBody>
      </p:sp>
      <p:pic>
        <p:nvPicPr>
          <p:cNvPr id="59399" name="Picture 7" descr="http://mesikammen.files.wordpress.com/2008/01/nuclear-bomb-badger3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712" y="2535977"/>
            <a:ext cx="3046413" cy="230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15025"/>
            <a:ext cx="6781800" cy="160020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Истощение природных ресурсов Земли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971600" y="2060848"/>
            <a:ext cx="770485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Tahoma" charset="0"/>
              </a:rPr>
              <a:t>В </a:t>
            </a:r>
            <a:r>
              <a:rPr lang="en-US" sz="2800" dirty="0">
                <a:latin typeface="Tahoma" charset="0"/>
              </a:rPr>
              <a:t>XX </a:t>
            </a:r>
            <a:r>
              <a:rPr lang="ru-RU" sz="2800" dirty="0">
                <a:latin typeface="Tahoma" charset="0"/>
              </a:rPr>
              <a:t>веке человечество впервые осознало угрозу истощения природных ресурсов Земли – нефти, угля, запасов чистой воды, лесных и плодородных массивов, рыбы и т.д.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153104" y="4869160"/>
            <a:ext cx="69843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Если использование сырья будет возрастать, общество в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XXI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в. может столкнуться с полным истощением запасов ресурсов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624" y="-331440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Экологический кризис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39385" y="1628800"/>
            <a:ext cx="9004615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latin typeface="Tahoma" charset="0"/>
              </a:rPr>
              <a:t>Экологический кризис есть негативное влияние деятельности человека на природу. </a:t>
            </a:r>
          </a:p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Последствия проявляются в отравлении земли, воды и воздуха промышленными отходами, в разрушении озонового слоя планеты и устойчивых экологических систем.</a:t>
            </a:r>
          </a:p>
        </p:txBody>
      </p:sp>
      <p:pic>
        <p:nvPicPr>
          <p:cNvPr id="63495" name="Picture 7" descr="http://www.calend.ru/img/content_events/i4/46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069" y="4149080"/>
            <a:ext cx="280831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624" y="0"/>
            <a:ext cx="6781800" cy="16002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Решения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экологической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проблемы: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1804148" y="1937966"/>
            <a:ext cx="5400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400" dirty="0" smtClean="0"/>
              <a:t>Изменение </a:t>
            </a:r>
            <a:r>
              <a:rPr lang="ru-RU" sz="2400" dirty="0"/>
              <a:t>отношения людей к окружающей среде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1804148" y="2768963"/>
            <a:ext cx="57610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sz="2400" dirty="0" smtClean="0"/>
              <a:t>Строительство </a:t>
            </a:r>
            <a:r>
              <a:rPr lang="ru-RU" sz="2400" dirty="0"/>
              <a:t>очистных сооружений на производствах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1804148" y="3769651"/>
            <a:ext cx="636563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sz="2000" dirty="0" smtClean="0"/>
              <a:t>Замена </a:t>
            </a:r>
            <a:r>
              <a:rPr lang="ru-RU" sz="2000" dirty="0"/>
              <a:t>тепловых электростанций и двигателя внутреннего сгорания на экологически безопасные аналоги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1832814" y="5003493"/>
            <a:ext cx="67691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ru-RU" sz="2000" dirty="0" smtClean="0"/>
              <a:t>Сокращение </a:t>
            </a:r>
            <a:r>
              <a:rPr lang="ru-RU" sz="2000" dirty="0"/>
              <a:t>выбросов углекислого газа и фреона в атмосферу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396652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Демографическая проблема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619672" y="2132856"/>
            <a:ext cx="554526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latin typeface="Tahoma" charset="0"/>
              </a:rPr>
              <a:t>Сущность демографической проблемы заключается в </a:t>
            </a:r>
            <a:r>
              <a:rPr lang="ru-RU" sz="2400" b="1" u="sng" dirty="0">
                <a:latin typeface="Tahoma" charset="0"/>
              </a:rPr>
              <a:t>крайне высоких темпах прироста населения</a:t>
            </a:r>
            <a:r>
              <a:rPr lang="ru-RU" sz="2400" dirty="0">
                <a:latin typeface="Tahoma" charset="0"/>
              </a:rPr>
              <a:t> в некоторых странах и регионах планеты (Китай, индия, южная Америка).</a:t>
            </a:r>
          </a:p>
          <a:p>
            <a:pPr algn="ctr">
              <a:spcBef>
                <a:spcPct val="50000"/>
              </a:spcBef>
            </a:pPr>
            <a:r>
              <a:rPr lang="ru-RU" sz="2400" dirty="0">
                <a:latin typeface="Tahoma" charset="0"/>
              </a:rPr>
              <a:t>Общее количество населения земного шара стремительно возрастает.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1798" y="1196752"/>
            <a:ext cx="82026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Демографические процессы современности: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dirty="0" smtClean="0"/>
              <a:t>• </a:t>
            </a:r>
            <a:r>
              <a:rPr lang="ru-RU" sz="2800" dirty="0"/>
              <a:t>демографический взрыв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• </a:t>
            </a:r>
            <a:r>
              <a:rPr lang="ru-RU" sz="2800" dirty="0"/>
              <a:t>разнонаправленность демографических процессов разных регионов мира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• </a:t>
            </a:r>
            <a:r>
              <a:rPr lang="ru-RU" sz="2800" dirty="0"/>
              <a:t>угроза депопуляции некоторых народов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• </a:t>
            </a:r>
            <a:r>
              <a:rPr lang="ru-RU" sz="2800" dirty="0"/>
              <a:t>старение населения некоторых стран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• </a:t>
            </a:r>
            <a:r>
              <a:rPr lang="ru-RU" sz="2800" dirty="0"/>
              <a:t>увеличивающаяся доля бедного населения.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16797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692696"/>
            <a:ext cx="878497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Пути решения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демографической проблемы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убыль населения)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dirty="0" smtClean="0"/>
              <a:t>Сохранение </a:t>
            </a:r>
            <a:r>
              <a:rPr lang="ru-RU" dirty="0"/>
              <a:t>и укрепление физического, психического и духовного здоровья нации </a:t>
            </a: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dirty="0" smtClean="0"/>
              <a:t>Сохранение </a:t>
            </a:r>
            <a:r>
              <a:rPr lang="ru-RU" dirty="0"/>
              <a:t>и восстановление природных систем: формирование и последовательная реализация единой государственной политики в области экологии, направленной на охрану окружающей среды и рациональное использование природных ресурсов </a:t>
            </a: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dirty="0" smtClean="0"/>
              <a:t>Обеспечение </a:t>
            </a:r>
            <a:r>
              <a:rPr lang="ru-RU" dirty="0"/>
              <a:t>государственной поддержки семьи, материнства и детства </a:t>
            </a: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ru-RU" dirty="0" smtClean="0"/>
              <a:t>Воссоздание </a:t>
            </a:r>
            <a:r>
              <a:rPr lang="ru-RU" dirty="0"/>
              <a:t>условий для воспитания физически и нравственно здорового поколения </a:t>
            </a: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5. </a:t>
            </a:r>
            <a:r>
              <a:rPr lang="ru-RU" dirty="0" smtClean="0"/>
              <a:t>Создание </a:t>
            </a:r>
            <a:r>
              <a:rPr lang="ru-RU" dirty="0"/>
              <a:t>условий для реализации творческого потенциала молодёжи </a:t>
            </a: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6. </a:t>
            </a:r>
            <a:r>
              <a:rPr lang="ru-RU" dirty="0" smtClean="0"/>
              <a:t>Воссоздание </a:t>
            </a:r>
            <a:r>
              <a:rPr lang="ru-RU" dirty="0"/>
              <a:t>системы профориентации и </a:t>
            </a:r>
            <a:r>
              <a:rPr lang="ru-RU" dirty="0" err="1"/>
              <a:t>профподготовки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7. </a:t>
            </a:r>
            <a:r>
              <a:rPr lang="ru-RU" dirty="0" smtClean="0"/>
              <a:t>Обеспечение </a:t>
            </a:r>
            <a:r>
              <a:rPr lang="ru-RU" dirty="0"/>
              <a:t>заботы о </a:t>
            </a:r>
            <a:r>
              <a:rPr lang="ru-RU" dirty="0" smtClean="0"/>
              <a:t>беспризорниках </a:t>
            </a:r>
            <a:r>
              <a:rPr lang="ru-RU" dirty="0"/>
              <a:t>и сиротах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400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889844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Пути решения демографической проблемы (перенаселение)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Ограничение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рождаемости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внедрение программ «планирования семьи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»):</a:t>
            </a:r>
          </a:p>
          <a:p>
            <a:r>
              <a:rPr lang="ru-RU" dirty="0" smtClean="0"/>
              <a:t>-</a:t>
            </a:r>
            <a:r>
              <a:rPr lang="ru-RU" dirty="0"/>
              <a:t>законодательное повышение возраста вступления в </a:t>
            </a:r>
            <a:r>
              <a:rPr lang="ru-RU" dirty="0" smtClean="0"/>
              <a:t>брак</a:t>
            </a:r>
          </a:p>
          <a:p>
            <a:r>
              <a:rPr lang="ru-RU" dirty="0" smtClean="0"/>
              <a:t>-</a:t>
            </a:r>
            <a:r>
              <a:rPr lang="ru-RU" dirty="0"/>
              <a:t>разъяснение преимуществ </a:t>
            </a:r>
            <a:r>
              <a:rPr lang="ru-RU" dirty="0" err="1"/>
              <a:t>малодетной</a:t>
            </a:r>
            <a:r>
              <a:rPr lang="ru-RU" dirty="0"/>
              <a:t> семьи-санитарное просвещения </a:t>
            </a:r>
            <a:r>
              <a:rPr lang="ru-RU" dirty="0" smtClean="0"/>
              <a:t>населения</a:t>
            </a:r>
          </a:p>
          <a:p>
            <a:r>
              <a:rPr lang="ru-RU" dirty="0" smtClean="0"/>
              <a:t>-</a:t>
            </a:r>
            <a:r>
              <a:rPr lang="ru-RU" dirty="0"/>
              <a:t>консультирования по вопросам планирования </a:t>
            </a:r>
            <a:r>
              <a:rPr lang="ru-RU" dirty="0" smtClean="0"/>
              <a:t>семьи</a:t>
            </a:r>
          </a:p>
          <a:p>
            <a:r>
              <a:rPr lang="ru-RU" dirty="0" smtClean="0"/>
              <a:t>-</a:t>
            </a:r>
            <a:r>
              <a:rPr lang="ru-RU" dirty="0"/>
              <a:t>стимулирования малодетности при помощи разного рода экономических и административных мер </a:t>
            </a:r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Колонизация</a:t>
            </a:r>
          </a:p>
          <a:p>
            <a:r>
              <a:rPr lang="ru-RU" dirty="0" smtClean="0"/>
              <a:t>То </a:t>
            </a:r>
            <a:r>
              <a:rPr lang="ru-RU" dirty="0"/>
              <a:t>есть заселение пустующих земель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66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42450" y="4941168"/>
            <a:ext cx="88204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latin typeface="Tahoma" charset="0"/>
              </a:rPr>
              <a:t>К середине </a:t>
            </a:r>
            <a:r>
              <a:rPr lang="en-US" sz="2400" dirty="0">
                <a:latin typeface="Tahoma" charset="0"/>
              </a:rPr>
              <a:t>XX </a:t>
            </a:r>
            <a:r>
              <a:rPr lang="ru-RU" sz="2400" dirty="0">
                <a:latin typeface="Tahoma" charset="0"/>
              </a:rPr>
              <a:t>века общество впервые осознало, что существование человечества и жизнь человека как биологического вида чрезвычайно хрупки и уязвимы</a:t>
            </a:r>
            <a:r>
              <a:rPr lang="ru-RU" sz="2400" dirty="0" smtClean="0">
                <a:latin typeface="Tahoma" charset="0"/>
              </a:rPr>
              <a:t>. </a:t>
            </a:r>
            <a:endParaRPr lang="ru-RU" sz="2400" dirty="0">
              <a:latin typeface="Tahoma" charset="0"/>
            </a:endParaRPr>
          </a:p>
        </p:txBody>
      </p:sp>
      <p:pic>
        <p:nvPicPr>
          <p:cNvPr id="34823" name="Picture 7" descr="http://ukranews.com/uploads/news/2011/11/25/17/e67a8e2376a918bf79fbb9fd0da6130c7bd7781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668254"/>
            <a:ext cx="4623987" cy="362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252636"/>
            <a:ext cx="6781800" cy="160020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Проблема терроризма и насилия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611560" y="2708920"/>
            <a:ext cx="374441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Терроризм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это противозаконные публичные действия, направленные на устрашение населения ради достижения политических целей</a:t>
            </a:r>
          </a:p>
        </p:txBody>
      </p:sp>
      <p:pic>
        <p:nvPicPr>
          <p:cNvPr id="70664" name="Picture 8" descr="http://www.syti.net/Images/WTC_crash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60848"/>
            <a:ext cx="32289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467543" y="467297"/>
            <a:ext cx="81367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Условия решения глобальных проблем</a:t>
            </a:r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-156362" y="2219547"/>
            <a:ext cx="28813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Социально-политическая интеграция</a:t>
            </a:r>
          </a:p>
        </p:txBody>
      </p:sp>
      <p:sp>
        <p:nvSpPr>
          <p:cNvPr id="96266" name="Text Box 10"/>
          <p:cNvSpPr txBox="1">
            <a:spLocks noChangeArrowheads="1"/>
          </p:cNvSpPr>
          <p:nvPr/>
        </p:nvSpPr>
        <p:spPr bwMode="auto">
          <a:xfrm>
            <a:off x="6000662" y="2219547"/>
            <a:ext cx="28797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Международное сотрудничество</a:t>
            </a:r>
          </a:p>
        </p:txBody>
      </p:sp>
      <p:sp>
        <p:nvSpPr>
          <p:cNvPr id="96268" name="Text Box 12"/>
          <p:cNvSpPr txBox="1">
            <a:spLocks noChangeArrowheads="1"/>
          </p:cNvSpPr>
          <p:nvPr/>
        </p:nvSpPr>
        <p:spPr bwMode="auto">
          <a:xfrm>
            <a:off x="311882" y="3749709"/>
            <a:ext cx="23764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Развитие науки</a:t>
            </a:r>
          </a:p>
        </p:txBody>
      </p:sp>
      <p:sp>
        <p:nvSpPr>
          <p:cNvPr id="96270" name="Text Box 14"/>
          <p:cNvSpPr txBox="1">
            <a:spLocks noChangeArrowheads="1"/>
          </p:cNvSpPr>
          <p:nvPr/>
        </p:nvSpPr>
        <p:spPr bwMode="auto">
          <a:xfrm>
            <a:off x="2921496" y="4580706"/>
            <a:ext cx="20875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Развитие экономики</a:t>
            </a:r>
          </a:p>
        </p:txBody>
      </p:sp>
      <p:sp>
        <p:nvSpPr>
          <p:cNvPr id="96272" name="Text Box 16"/>
          <p:cNvSpPr txBox="1">
            <a:spLocks noChangeArrowheads="1"/>
          </p:cNvSpPr>
          <p:nvPr/>
        </p:nvSpPr>
        <p:spPr bwMode="auto">
          <a:xfrm>
            <a:off x="5856993" y="3869590"/>
            <a:ext cx="316706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Развитие нового, этически, экологически и культурно ориентированного мировоззрения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2400114" y="1675206"/>
            <a:ext cx="648072" cy="7063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2400114" y="1675206"/>
            <a:ext cx="1440160" cy="2194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4326279" y="1795219"/>
            <a:ext cx="107912" cy="2776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991732" y="1675206"/>
            <a:ext cx="1224806" cy="2194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424450" y="1675206"/>
            <a:ext cx="792088" cy="7063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509120"/>
            <a:ext cx="8092380" cy="175553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Подготовила: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Соколова В. А.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Группа № 12211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982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-468560" y="476672"/>
            <a:ext cx="7818072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Глобальные </a:t>
            </a: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проблемы:</a:t>
            </a:r>
            <a:endParaRPr lang="ru-RU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99974" y="1883669"/>
            <a:ext cx="6264275" cy="8309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- Угрожают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самому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существованию человека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 в будущем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499974" y="3960833"/>
            <a:ext cx="6264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- Затрагивают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интересы 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всего человечества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 в целом</a:t>
            </a:r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494411" y="3076242"/>
            <a:ext cx="66246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- Могут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быть решены только 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коллективными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 действиями всех народов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499974" y="4923789"/>
            <a:ext cx="611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- Требуют 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неотложных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 действий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0374" y="1293610"/>
            <a:ext cx="8964612" cy="90300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Глобальные проблемы в начале </a:t>
            </a:r>
            <a:r>
              <a:rPr lang="en-US" dirty="0"/>
              <a:t>XXI </a:t>
            </a:r>
            <a:r>
              <a:rPr lang="ru-RU" dirty="0" smtClean="0"/>
              <a:t>столетия:</a:t>
            </a:r>
            <a:endParaRPr lang="ru-RU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912999" y="2269635"/>
            <a:ext cx="3095625" cy="53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984437" y="2306147"/>
            <a:ext cx="2881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2"/>
                </a:solidFill>
                <a:latin typeface="Tahoma" charset="0"/>
              </a:rPr>
              <a:t>Духовный кризис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913049" y="2870876"/>
            <a:ext cx="3095625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967080" y="2917707"/>
            <a:ext cx="2881312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>
                <a:solidFill>
                  <a:schemeClr val="accent2"/>
                </a:solidFill>
                <a:latin typeface="Tahoma" charset="0"/>
              </a:rPr>
              <a:t>Угроза мировой войны с применением оружия массового поражения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913049" y="4051724"/>
            <a:ext cx="3095625" cy="74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912999" y="4090063"/>
            <a:ext cx="29353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chemeClr val="accent2"/>
                </a:solidFill>
                <a:latin typeface="Tahoma" charset="0"/>
              </a:rPr>
              <a:t>Истощение природных ресурсов планеты</a:t>
            </a: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760651" y="4933931"/>
            <a:ext cx="3240088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24124" y="4933931"/>
            <a:ext cx="33845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chemeClr val="accent2"/>
                </a:solidFill>
                <a:latin typeface="Tahoma" charset="0"/>
              </a:rPr>
              <a:t>Неравномерное социально-экономическое развитие стран и регионов </a:t>
            </a: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5017505" y="2264494"/>
            <a:ext cx="3671888" cy="653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5185868" y="2200976"/>
            <a:ext cx="3168650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2"/>
                </a:solidFill>
                <a:latin typeface="Tahoma" charset="0"/>
              </a:rPr>
              <a:t>Массовые заболевания</a:t>
            </a: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5018274" y="3088364"/>
            <a:ext cx="3671888" cy="515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5185868" y="3147101"/>
            <a:ext cx="316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2"/>
                </a:solidFill>
                <a:latin typeface="Tahoma" charset="0"/>
              </a:rPr>
              <a:t>Рост терроризма</a:t>
            </a: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5013957" y="3745215"/>
            <a:ext cx="3959225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4923469" y="3798029"/>
            <a:ext cx="4140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2"/>
                </a:solidFill>
                <a:latin typeface="Tahoma" charset="0"/>
              </a:rPr>
              <a:t>Углубление экологического кризиса</a:t>
            </a: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5053520" y="4933931"/>
            <a:ext cx="3708401" cy="9187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5018274" y="5021669"/>
            <a:ext cx="35290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2"/>
                </a:solidFill>
                <a:latin typeface="Tahoma" charset="0"/>
              </a:rPr>
              <a:t>Демографическая проблема</a:t>
            </a:r>
          </a:p>
        </p:txBody>
      </p:sp>
      <p:sp>
        <p:nvSpPr>
          <p:cNvPr id="43029" name="Line 21"/>
          <p:cNvSpPr>
            <a:spLocks noChangeShapeType="1"/>
          </p:cNvSpPr>
          <p:nvPr/>
        </p:nvSpPr>
        <p:spPr bwMode="auto">
          <a:xfrm>
            <a:off x="4007855" y="2701683"/>
            <a:ext cx="1009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4007855" y="3375701"/>
            <a:ext cx="1009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4007855" y="4440940"/>
            <a:ext cx="1009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4000739" y="5545912"/>
            <a:ext cx="10527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4512680" y="2196611"/>
            <a:ext cx="0" cy="3349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1273361" y="2197627"/>
            <a:ext cx="6624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884605" y="3837241"/>
            <a:ext cx="432085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3.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Духовное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несовершенство человека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691680" y="2636912"/>
            <a:ext cx="48958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2.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Противоречивость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исторического развития культуры и цивилизации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547217" y="4668238"/>
            <a:ext cx="5184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4.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Объективные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природные процессы, происходящие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на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Земле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1439737" y="1916832"/>
            <a:ext cx="58324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1.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Объективные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charset="0"/>
              </a:rPr>
              <a:t>природные процессы, происходящие в Космосе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1367395" y="620688"/>
            <a:ext cx="5977161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Общие причины глобальных проблем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347863" y="1412774"/>
            <a:ext cx="5616327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3200" b="1" dirty="0">
                <a:solidFill>
                  <a:srgbClr val="DC1E1E"/>
                </a:solidFill>
                <a:latin typeface="Times New Roman" pitchFamily="18" charset="0"/>
              </a:rPr>
              <a:t>Духовное преображение человечества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, развитие нового планетарно-космического мышления и гуманистического мировоззрения, ориентированного на общечеловеческие ценности, нравственные, экологические и культурные приоритеты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69223"/>
            <a:ext cx="3042841" cy="20265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23528" y="1052736"/>
            <a:ext cx="856895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Духовный кризис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проявляется в разрушении духовных основ личности и нарастании множества разрушительных социальных явлений: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 потеря смысла жизни и этических ориентиров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 пьянство и наркомания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 стремление многих людей исключительно к материальному обогащению и чувственным наслаждениям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 преступность и насилие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 массовые стрессы и психические заболевания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 социальный эгоизм и нетерпимость и т.д.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1106931" y="-5680"/>
            <a:ext cx="6781800" cy="1600200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Меры по преодолению духовного кризиса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408556" y="1844824"/>
            <a:ext cx="64801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1. </a:t>
            </a:r>
            <a:r>
              <a:rPr lang="ru-RU" sz="2400" dirty="0" smtClean="0">
                <a:latin typeface="Tahoma" charset="0"/>
              </a:rPr>
              <a:t>Обращение </a:t>
            </a:r>
            <a:r>
              <a:rPr lang="ru-RU" sz="2400" dirty="0">
                <a:latin typeface="Tahoma" charset="0"/>
              </a:rPr>
              <a:t>к внутреннему миру человека и его духовным принципам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402193" y="3284984"/>
            <a:ext cx="6408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2. </a:t>
            </a:r>
            <a:r>
              <a:rPr lang="ru-RU" sz="2400" dirty="0" smtClean="0">
                <a:latin typeface="Tahoma" charset="0"/>
              </a:rPr>
              <a:t>Распространение </a:t>
            </a:r>
            <a:r>
              <a:rPr lang="ru-RU" sz="2400" dirty="0">
                <a:latin typeface="Tahoma" charset="0"/>
              </a:rPr>
              <a:t>духовных учений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1762554" y="4365104"/>
            <a:ext cx="5688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3. </a:t>
            </a:r>
            <a:r>
              <a:rPr lang="ru-RU" sz="2800" dirty="0" smtClean="0">
                <a:latin typeface="Tahoma" charset="0"/>
              </a:rPr>
              <a:t>Образование</a:t>
            </a:r>
            <a:r>
              <a:rPr lang="ru-RU" dirty="0" smtClean="0">
                <a:latin typeface="Tahoma" charset="0"/>
              </a:rPr>
              <a:t>  </a:t>
            </a:r>
            <a:r>
              <a:rPr lang="ru-RU" sz="2800" dirty="0">
                <a:latin typeface="Tahoma" charset="0"/>
              </a:rPr>
              <a:t>и наука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366476" y="5445224"/>
            <a:ext cx="612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4. </a:t>
            </a:r>
            <a:r>
              <a:rPr lang="ru-RU" sz="2800" dirty="0" smtClean="0">
                <a:latin typeface="Tahoma" charset="0"/>
              </a:rPr>
              <a:t>Высокое  </a:t>
            </a:r>
            <a:r>
              <a:rPr lang="ru-RU" sz="2800" dirty="0">
                <a:latin typeface="Tahoma" charset="0"/>
              </a:rPr>
              <a:t>искусство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149" y="0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Массовые заболевания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400" y="2331502"/>
            <a:ext cx="33845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Кардиологические заболевания (болезни сердечнососудистой системы)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895277" y="2340118"/>
            <a:ext cx="30956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Онкологические заболевания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1102890" y="4348475"/>
            <a:ext cx="3241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Инфекционные заболевания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5567386" y="4308113"/>
            <a:ext cx="30956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ahoma" charset="0"/>
              </a:rPr>
              <a:t>Психические заболевания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3119114" y="1829108"/>
            <a:ext cx="64807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3839194" y="1829108"/>
            <a:ext cx="360040" cy="2479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567386" y="1829108"/>
            <a:ext cx="43204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847306" y="1829108"/>
            <a:ext cx="1080119" cy="2519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484</TotalTime>
  <Words>685</Words>
  <Application>Microsoft Office PowerPoint</Application>
  <PresentationFormat>Экран (4:3)</PresentationFormat>
  <Paragraphs>99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NewsPrint</vt:lpstr>
      <vt:lpstr>Глобальные проблемы человечества</vt:lpstr>
      <vt:lpstr>Презентация PowerPoint</vt:lpstr>
      <vt:lpstr>Глобальные проблемы:</vt:lpstr>
      <vt:lpstr>Глобальные проблемы в начале XXI столетия:</vt:lpstr>
      <vt:lpstr>Презентация PowerPoint</vt:lpstr>
      <vt:lpstr>Презентация PowerPoint</vt:lpstr>
      <vt:lpstr>Презентация PowerPoint</vt:lpstr>
      <vt:lpstr>Меры по преодолению духовного кризиса</vt:lpstr>
      <vt:lpstr>Массовые заболевания</vt:lpstr>
      <vt:lpstr>Причины роста заболеваний</vt:lpstr>
      <vt:lpstr>Пути решения проблемы  роста заболеваний</vt:lpstr>
      <vt:lpstr>Угроза мировой войны с применением оружия массового поражения</vt:lpstr>
      <vt:lpstr>Истощение природных ресурсов Земли</vt:lpstr>
      <vt:lpstr>Экологический кризис</vt:lpstr>
      <vt:lpstr>Решения экологической проблемы:</vt:lpstr>
      <vt:lpstr>Демографическая проблема</vt:lpstr>
      <vt:lpstr>Презентация PowerPoint</vt:lpstr>
      <vt:lpstr>Презентация PowerPoint</vt:lpstr>
      <vt:lpstr>Презентация PowerPoint</vt:lpstr>
      <vt:lpstr>Проблема терроризма и насилия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Важнейшие тенденции развития человеческой цивилизации  в XX-начале XXI вв.</dc:title>
  <dc:creator>Admin</dc:creator>
  <cp:lastModifiedBy>пк</cp:lastModifiedBy>
  <cp:revision>62</cp:revision>
  <dcterms:created xsi:type="dcterms:W3CDTF">2012-11-28T04:33:23Z</dcterms:created>
  <dcterms:modified xsi:type="dcterms:W3CDTF">2014-03-27T19:50:24Z</dcterms:modified>
</cp:coreProperties>
</file>