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</p:sldMasterIdLst>
  <p:notesMasterIdLst>
    <p:notesMasterId r:id="rId26"/>
  </p:notesMasterIdLst>
  <p:sldIdLst>
    <p:sldId id="256" r:id="rId4"/>
    <p:sldId id="335" r:id="rId5"/>
    <p:sldId id="273" r:id="rId6"/>
    <p:sldId id="275" r:id="rId7"/>
    <p:sldId id="261" r:id="rId8"/>
    <p:sldId id="280" r:id="rId9"/>
    <p:sldId id="276" r:id="rId10"/>
    <p:sldId id="331" r:id="rId11"/>
    <p:sldId id="259" r:id="rId12"/>
    <p:sldId id="336" r:id="rId13"/>
    <p:sldId id="262" r:id="rId14"/>
    <p:sldId id="283" r:id="rId15"/>
    <p:sldId id="287" r:id="rId16"/>
    <p:sldId id="285" r:id="rId17"/>
    <p:sldId id="264" r:id="rId18"/>
    <p:sldId id="288" r:id="rId19"/>
    <p:sldId id="296" r:id="rId20"/>
    <p:sldId id="294" r:id="rId21"/>
    <p:sldId id="295" r:id="rId22"/>
    <p:sldId id="305" r:id="rId23"/>
    <p:sldId id="265" r:id="rId24"/>
    <p:sldId id="33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0BFA6-D589-40A1-852A-0EA7B796714C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E600F-589D-428E-B577-395D372BE2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666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743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Исследовательский подход </a:t>
            </a:r>
            <a:br>
              <a:rPr lang="ru-RU" dirty="0" smtClean="0"/>
            </a:br>
            <a:r>
              <a:rPr lang="ru-RU" dirty="0" smtClean="0"/>
              <a:t>на уроках русского языка  и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Власова  Н.А., </a:t>
            </a:r>
          </a:p>
          <a:p>
            <a:r>
              <a:rPr lang="ru-RU" dirty="0" smtClean="0"/>
              <a:t>учитель  русского языка и литературы</a:t>
            </a:r>
          </a:p>
          <a:p>
            <a:r>
              <a:rPr lang="ru-RU" dirty="0" smtClean="0"/>
              <a:t>  МБОУ  ООШ с. Капитоновка </a:t>
            </a:r>
          </a:p>
          <a:p>
            <a:r>
              <a:rPr lang="ru-RU" dirty="0" smtClean="0"/>
              <a:t>Вяземского муниципального района</a:t>
            </a:r>
          </a:p>
          <a:p>
            <a:r>
              <a:rPr lang="ru-RU" dirty="0" smtClean="0"/>
              <a:t> Хабаровского края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Домашнее задание. </a:t>
            </a:r>
            <a:r>
              <a:rPr lang="ru-RU" sz="3200" dirty="0" smtClean="0"/>
              <a:t>«В русском языке подлежащее может быть выражено любой частью речи». </a:t>
            </a:r>
            <a:r>
              <a:rPr lang="ru-RU" sz="3200" u="sng" dirty="0" smtClean="0"/>
              <a:t>Докаж</a:t>
            </a:r>
            <a:r>
              <a:rPr lang="ru-RU" sz="3200" b="1" u="sng" dirty="0" smtClean="0"/>
              <a:t>ите или опровергните</a:t>
            </a:r>
            <a:r>
              <a:rPr lang="ru-RU" sz="3200" b="1" dirty="0" smtClean="0"/>
              <a:t> это утверждение, используя свои примеры и аргументы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r>
              <a:rPr lang="ru-RU" sz="3200" b="1" i="1" dirty="0" smtClean="0"/>
              <a:t>Домашнее задание. </a:t>
            </a:r>
            <a:r>
              <a:rPr lang="ru-RU" sz="3200" b="1" dirty="0" smtClean="0"/>
              <a:t>«В  </a:t>
            </a:r>
            <a:r>
              <a:rPr lang="ru-RU" sz="3200" dirty="0" smtClean="0"/>
              <a:t>русских словах приставка не может стоять после корня». Докажите или оп­ровергните это утверждение, используя свои примеры и аргументы.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4000" b="1" dirty="0" smtClean="0">
                <a:latin typeface="Tahoma" pitchFamily="34" charset="0"/>
                <a:cs typeface="Tahoma" pitchFamily="34" charset="0"/>
              </a:rPr>
              <a:t>  </a:t>
            </a:r>
            <a:br>
              <a:rPr lang="ru-RU" sz="4000" b="1" dirty="0" smtClean="0">
                <a:latin typeface="Tahoma" pitchFamily="34" charset="0"/>
                <a:cs typeface="Tahoma" pitchFamily="34" charset="0"/>
              </a:rPr>
            </a:br>
            <a:r>
              <a:rPr lang="ru-RU" sz="40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4000" b="1" dirty="0" smtClean="0">
                <a:latin typeface="Tahoma" pitchFamily="34" charset="0"/>
                <a:cs typeface="Tahoma" pitchFamily="34" charset="0"/>
              </a:rPr>
            </a:br>
            <a:r>
              <a:rPr lang="ru-RU" sz="40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4000" b="1" dirty="0" smtClean="0">
                <a:latin typeface="Tahoma" pitchFamily="34" charset="0"/>
                <a:cs typeface="Tahoma" pitchFamily="34" charset="0"/>
              </a:rPr>
            </a:br>
            <a:r>
              <a:rPr lang="ru-RU" sz="4000" b="1" dirty="0" smtClean="0">
                <a:latin typeface="Tahoma" pitchFamily="34" charset="0"/>
                <a:cs typeface="Tahoma" pitchFamily="34" charset="0"/>
              </a:rPr>
              <a:t>Анализ способов описания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8186766" cy="9286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i="1" dirty="0" smtClean="0">
                <a:latin typeface="Tahoma" pitchFamily="34" charset="0"/>
                <a:cs typeface="Tahoma" pitchFamily="34" charset="0"/>
              </a:rPr>
              <a:t>Задание.  </a:t>
            </a:r>
            <a:r>
              <a:rPr lang="ru-RU" b="0" dirty="0" smtClean="0">
                <a:latin typeface="Tahoma" pitchFamily="34" charset="0"/>
                <a:cs typeface="Tahoma" pitchFamily="34" charset="0"/>
              </a:rPr>
              <a:t>Даны следующие примеры, иллюстрирующие основные способы словообразования имени существительного и прилагательного.</a:t>
            </a:r>
            <a:endParaRPr lang="ru-RU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200" b="1" dirty="0" smtClean="0">
                <a:latin typeface="Tahoma" pitchFamily="34" charset="0"/>
                <a:cs typeface="Tahoma" pitchFamily="34" charset="0"/>
              </a:rPr>
              <a:t>Имя существительное: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Приставочный — </a:t>
            </a:r>
            <a:r>
              <a:rPr lang="ru-RU" sz="2200" i="1" dirty="0" smtClean="0">
                <a:latin typeface="Tahoma" pitchFamily="34" charset="0"/>
                <a:cs typeface="Tahoma" pitchFamily="34" charset="0"/>
              </a:rPr>
              <a:t>безоблачность. 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Суффиксальный — </a:t>
            </a:r>
            <a:r>
              <a:rPr lang="ru-RU" sz="2200" i="1" dirty="0" smtClean="0">
                <a:latin typeface="Tahoma" pitchFamily="34" charset="0"/>
                <a:cs typeface="Tahoma" pitchFamily="34" charset="0"/>
              </a:rPr>
              <a:t>орешник. 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200" dirty="0" err="1" smtClean="0">
                <a:latin typeface="Tahoma" pitchFamily="34" charset="0"/>
                <a:cs typeface="Tahoma" pitchFamily="34" charset="0"/>
              </a:rPr>
              <a:t>Приставочно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 -суффиксальный — </a:t>
            </a:r>
            <a:r>
              <a:rPr lang="ru-RU" sz="2200" i="1" dirty="0" smtClean="0">
                <a:latin typeface="Tahoma" pitchFamily="34" charset="0"/>
                <a:cs typeface="Tahoma" pitchFamily="34" charset="0"/>
              </a:rPr>
              <a:t>подосиновик. 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Сложение </a:t>
            </a:r>
            <a:r>
              <a:rPr lang="ru-RU" sz="2200" b="1" dirty="0" smtClean="0">
                <a:latin typeface="Tahoma" pitchFamily="34" charset="0"/>
                <a:cs typeface="Tahoma" pitchFamily="34" charset="0"/>
              </a:rPr>
              <a:t>— </a:t>
            </a:r>
            <a:r>
              <a:rPr lang="ru-RU" sz="2200" i="1" dirty="0" smtClean="0">
                <a:latin typeface="Tahoma" pitchFamily="34" charset="0"/>
                <a:cs typeface="Tahoma" pitchFamily="34" charset="0"/>
              </a:rPr>
              <a:t>паровоз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r>
              <a:rPr lang="ru-RU" sz="2200" b="1" dirty="0" smtClean="0">
                <a:latin typeface="Tahoma" pitchFamily="34" charset="0"/>
                <a:cs typeface="Tahoma" pitchFamily="34" charset="0"/>
              </a:rPr>
              <a:t>Имя прилагательное:</a:t>
            </a: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Приставочный — </a:t>
            </a:r>
            <a:r>
              <a:rPr lang="ru-RU" sz="2200" i="1" dirty="0" smtClean="0">
                <a:latin typeface="Tahoma" pitchFamily="34" charset="0"/>
                <a:cs typeface="Tahoma" pitchFamily="34" charset="0"/>
              </a:rPr>
              <a:t>досрочный. 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Суффиксальный — </a:t>
            </a:r>
            <a:r>
              <a:rPr lang="ru-RU" sz="2200" i="1" dirty="0" smtClean="0">
                <a:latin typeface="Tahoma" pitchFamily="34" charset="0"/>
                <a:cs typeface="Tahoma" pitchFamily="34" charset="0"/>
              </a:rPr>
              <a:t>серебряный. 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Приставочно-суффиксальный — </a:t>
            </a:r>
            <a:r>
              <a:rPr lang="ru-RU" sz="2200" i="1" dirty="0" smtClean="0">
                <a:latin typeface="Tahoma" pitchFamily="34" charset="0"/>
                <a:cs typeface="Tahoma" pitchFamily="34" charset="0"/>
              </a:rPr>
              <a:t>безымянный. 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Сложение — </a:t>
            </a:r>
            <a:r>
              <a:rPr lang="ru-RU" sz="2200" i="1" dirty="0" smtClean="0">
                <a:latin typeface="Tahoma" pitchFamily="34" charset="0"/>
                <a:cs typeface="Tahoma" pitchFamily="34" charset="0"/>
              </a:rPr>
              <a:t>прошлогодний.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Найдите ошибочные примеры</a:t>
            </a:r>
            <a:r>
              <a:rPr lang="ru-RU" u="sng" dirty="0" smtClean="0"/>
              <a:t> </a:t>
            </a:r>
            <a:r>
              <a:rPr lang="ru-RU" dirty="0" smtClean="0"/>
              <a:t>и подберите к этим способам словообразования  более удачные иллюстрации.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Анализ противоречащих интерпретаций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58204" cy="965193"/>
          </a:xfrm>
        </p:spPr>
        <p:txBody>
          <a:bodyPr>
            <a:normAutofit fontScale="70000" lnSpcReduction="20000"/>
          </a:bodyPr>
          <a:lstStyle/>
          <a:p>
            <a:endParaRPr lang="ru-RU" i="1" dirty="0" smtClean="0"/>
          </a:p>
          <a:p>
            <a:r>
              <a:rPr lang="ru-RU" i="1" dirty="0" smtClean="0"/>
              <a:t>Задание. </a:t>
            </a:r>
            <a:r>
              <a:rPr lang="ru-RU" dirty="0" smtClean="0"/>
              <a:t>Три студента-филолога до начала занятия решили сверить домашнее задание. Оказалось, что они по-разному разобрали слово </a:t>
            </a:r>
            <a:r>
              <a:rPr lang="ru-RU" i="1" dirty="0" smtClean="0"/>
              <a:t>следовательно: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2786057"/>
            <a:ext cx="4040188" cy="334010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след-ова-тель-н-о; </a:t>
            </a:r>
          </a:p>
          <a:p>
            <a:r>
              <a:rPr lang="ru-RU" b="1" dirty="0" err="1" smtClean="0">
                <a:latin typeface="Tahoma" pitchFamily="34" charset="0"/>
                <a:cs typeface="Tahoma" pitchFamily="34" charset="0"/>
              </a:rPr>
              <a:t>след-ова-тель-но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r>
              <a:rPr lang="ru-RU" b="1" dirty="0" err="1" smtClean="0">
                <a:latin typeface="Tahoma" pitchFamily="34" charset="0"/>
                <a:cs typeface="Tahoma" pitchFamily="34" charset="0"/>
              </a:rPr>
              <a:t>след-ова-тельн-о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b="1" dirty="0" err="1" smtClean="0">
                <a:latin typeface="Tahoma" pitchFamily="34" charset="0"/>
                <a:cs typeface="Tahoma" pitchFamily="34" charset="0"/>
              </a:rPr>
              <a:t>след-ова-тельно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928933"/>
            <a:ext cx="4041775" cy="31972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Каждый готов был доказывать правильность своего разбора. Какие аргументы привел каждый из них? Кто из них разобрал слово </a:t>
            </a:r>
            <a:r>
              <a:rPr lang="ru-RU" i="1" dirty="0" smtClean="0"/>
              <a:t>подберезовик </a:t>
            </a:r>
            <a:r>
              <a:rPr lang="ru-RU" dirty="0" smtClean="0"/>
              <a:t>так: </a:t>
            </a:r>
            <a:r>
              <a:rPr lang="ru-RU" i="1" dirty="0" err="1" smtClean="0"/>
              <a:t>под-берез-овик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Задания по анализу материала, вводящие новое понятие, способ интерпретации.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Задание. </a:t>
            </a:r>
            <a:r>
              <a:rPr lang="ru-RU" dirty="0" smtClean="0"/>
              <a:t>Можно ли считать синонимичными суффиксы </a:t>
            </a:r>
            <a:r>
              <a:rPr lang="ru-RU" b="1" i="1" dirty="0" smtClean="0"/>
              <a:t>-</a:t>
            </a:r>
            <a:r>
              <a:rPr lang="ru-RU" b="1" i="1" dirty="0" err="1" smtClean="0"/>
              <a:t>изн</a:t>
            </a:r>
            <a:r>
              <a:rPr lang="ru-RU" b="1" i="1" dirty="0" smtClean="0"/>
              <a:t>-, -от-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ru-RU" b="1" i="1" dirty="0" smtClean="0"/>
              <a:t>-ев- </a:t>
            </a:r>
            <a:r>
              <a:rPr lang="ru-RU" dirty="0" smtClean="0"/>
              <a:t>в словах </a:t>
            </a:r>
            <a:r>
              <a:rPr lang="ru-RU" b="1" i="1" dirty="0" smtClean="0"/>
              <a:t>белизна, краснота, синева</a:t>
            </a:r>
            <a:r>
              <a:rPr lang="ru-RU" i="1" dirty="0" smtClean="0"/>
              <a:t>? (</a:t>
            </a:r>
            <a:r>
              <a:rPr lang="ru-RU" dirty="0" smtClean="0"/>
              <a:t>Каково значение этих суффиксов?) Чем отличаются от этих примеров слова </a:t>
            </a:r>
            <a:r>
              <a:rPr lang="ru-RU" i="1" dirty="0" smtClean="0"/>
              <a:t>зелень, глушь </a:t>
            </a:r>
            <a:r>
              <a:rPr lang="ru-RU" dirty="0" smtClean="0"/>
              <a:t>и </a:t>
            </a:r>
            <a:r>
              <a:rPr lang="ru-RU" i="1" dirty="0" smtClean="0"/>
              <a:t>чернь?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7" y="1285860"/>
            <a:ext cx="8258204" cy="31432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Задание: запишите словообразовательную цепочку, восстановив недостающие звенья, укажите словообразовательные   морфемы.</a:t>
            </a:r>
          </a:p>
          <a:p>
            <a:r>
              <a:rPr lang="ru-RU" dirty="0" smtClean="0"/>
              <a:t>1) Вода     →    водянистость</a:t>
            </a:r>
          </a:p>
          <a:p>
            <a:r>
              <a:rPr lang="ru-RU" dirty="0" smtClean="0"/>
              <a:t>2) </a:t>
            </a:r>
            <a:r>
              <a:rPr lang="ru-RU" sz="2100" dirty="0" smtClean="0"/>
              <a:t>Юбилей </a:t>
            </a:r>
            <a:r>
              <a:rPr lang="ru-RU" sz="1800" dirty="0" smtClean="0"/>
              <a:t>→</a:t>
            </a:r>
            <a:r>
              <a:rPr lang="ru-RU" sz="2100" dirty="0" smtClean="0"/>
              <a:t>    предъюбилейный</a:t>
            </a:r>
          </a:p>
          <a:p>
            <a:r>
              <a:rPr lang="ru-RU" dirty="0" smtClean="0"/>
              <a:t>3) Резать →    изрезаться.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71473" y="4857760"/>
            <a:ext cx="8115328" cy="1268402"/>
          </a:xfrm>
        </p:spPr>
        <p:txBody>
          <a:bodyPr>
            <a:normAutofit/>
          </a:bodyPr>
          <a:lstStyle/>
          <a:p>
            <a:r>
              <a:rPr lang="ru-RU" u="sng" dirty="0" smtClean="0"/>
              <a:t>Одинаков ли способ образования слов «изрезаться» и «исстрадаться»?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Исследовательское задание по сбору языкового материала с последующим его анализом и выходом на проблему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58204" cy="33401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dirty="0" smtClean="0"/>
              <a:t>Домашнее задание. </a:t>
            </a:r>
            <a:r>
              <a:rPr lang="ru-RU" dirty="0" smtClean="0"/>
              <a:t>Подберите и выпишите на листок 7 слов, наиболее сложных для словообразовательного разбора.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142852"/>
            <a:ext cx="8929718" cy="5072074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5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От каких слов и каким способом образовались данные устаревшие и диалектные слова? Приведите примеры  современных слов, образованных некогда по такой же модели. Сформулируйте общее (словообразовательное) значение, объединяющее слова этого типа. Какие конкретные предметы могут ими обозначаться?  </a:t>
            </a:r>
          </a:p>
          <a:p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Сушило,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седало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пяло, мяло, било, колотило, писало, стукало, махало.</a:t>
            </a:r>
          </a:p>
          <a:p>
            <a:endParaRPr lang="ru-RU" sz="4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 объединяет  данные слова? Можно ли в современном языке найти слова с такими же признаками?</a:t>
            </a:r>
          </a:p>
          <a:p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5357826"/>
            <a:ext cx="8401080" cy="768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b="1" dirty="0" smtClean="0"/>
              <a:t>Б) Как вы понимаете смысл выделенного  выражения: </a:t>
            </a:r>
          </a:p>
          <a:p>
            <a:r>
              <a:rPr lang="ru-RU" i="1" dirty="0" smtClean="0"/>
              <a:t>Приказчик  человек  тёртый, бывавший </a:t>
            </a:r>
            <a:r>
              <a:rPr lang="ru-RU" b="1" i="1" dirty="0" smtClean="0"/>
              <a:t>и в мяле  и  в  пяле. 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500034" y="571480"/>
            <a:ext cx="4040188" cy="8540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Произведите этимологический анализ слов, восстанавливая морфемный состав, укажите древнее значение.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643438" y="571480"/>
            <a:ext cx="4041775" cy="10001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Что такое </a:t>
            </a:r>
            <a:r>
              <a:rPr lang="ru-RU" u="sng" dirty="0" smtClean="0">
                <a:solidFill>
                  <a:srgbClr val="FF0000"/>
                </a:solidFill>
              </a:rPr>
              <a:t>де</a:t>
            </a:r>
            <a:r>
              <a:rPr lang="ru-RU" u="sng" dirty="0" smtClean="0"/>
              <a:t>этимологизация?</a:t>
            </a:r>
            <a:r>
              <a:rPr lang="ru-RU" dirty="0" smtClean="0"/>
              <a:t>  С помощью каких слов можно раскрыть этот термин?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quarter" idx="2"/>
          </p:nvPr>
        </p:nvSpPr>
        <p:spPr>
          <a:xfrm>
            <a:off x="457200" y="1428736"/>
            <a:ext cx="4040188" cy="469742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Дар, дача, доблесть, кольцо, крыльцо, мир,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неряха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, окно, пир, порошок, столица, ящик, пир, мир, порох.  </a:t>
            </a:r>
          </a:p>
          <a:p>
            <a:endParaRPr lang="ru-RU" b="1" dirty="0" smtClean="0"/>
          </a:p>
          <a:p>
            <a:r>
              <a:rPr lang="ru-RU" b="1" dirty="0" smtClean="0"/>
              <a:t>Для  справок</a:t>
            </a:r>
            <a:r>
              <a:rPr lang="ru-RU" dirty="0" smtClean="0"/>
              <a:t>: </a:t>
            </a:r>
            <a:r>
              <a:rPr lang="ru-RU" b="1" i="1" dirty="0" err="1" smtClean="0"/>
              <a:t>ряхый</a:t>
            </a:r>
            <a:r>
              <a:rPr lang="ru-RU" i="1" dirty="0" smtClean="0"/>
              <a:t> – </a:t>
            </a:r>
            <a:r>
              <a:rPr lang="ru-RU" dirty="0" smtClean="0"/>
              <a:t>«красивый», </a:t>
            </a:r>
            <a:r>
              <a:rPr lang="ru-RU" b="1" i="1" dirty="0" err="1" smtClean="0"/>
              <a:t>доблий</a:t>
            </a:r>
            <a:r>
              <a:rPr lang="ru-RU" i="1" dirty="0" smtClean="0"/>
              <a:t> – </a:t>
            </a:r>
            <a:r>
              <a:rPr lang="ru-RU" dirty="0" smtClean="0"/>
              <a:t>«храбрый»</a:t>
            </a:r>
            <a:r>
              <a:rPr lang="ru-RU" i="1" dirty="0" smtClean="0"/>
              <a:t>, </a:t>
            </a:r>
            <a:r>
              <a:rPr lang="ru-RU" b="1" i="1" dirty="0" err="1" smtClean="0"/>
              <a:t>яск</a:t>
            </a:r>
            <a:r>
              <a:rPr lang="ru-RU" i="1" dirty="0" smtClean="0"/>
              <a:t> – </a:t>
            </a:r>
            <a:r>
              <a:rPr lang="ru-RU" dirty="0" smtClean="0"/>
              <a:t>«корзина»,</a:t>
            </a:r>
            <a:r>
              <a:rPr lang="ru-RU" i="1" dirty="0" smtClean="0"/>
              <a:t> </a:t>
            </a:r>
            <a:r>
              <a:rPr lang="ru-RU" b="1" i="1" dirty="0" smtClean="0"/>
              <a:t>порох, </a:t>
            </a:r>
            <a:r>
              <a:rPr lang="ru-RU" b="1" i="1" dirty="0" err="1" smtClean="0"/>
              <a:t>дати</a:t>
            </a:r>
            <a:r>
              <a:rPr lang="ru-RU" b="1" i="1" dirty="0" smtClean="0"/>
              <a:t> </a:t>
            </a:r>
            <a:r>
              <a:rPr lang="ru-RU" i="1" dirty="0" smtClean="0"/>
              <a:t>– </a:t>
            </a:r>
            <a:r>
              <a:rPr lang="ru-RU" dirty="0" smtClean="0"/>
              <a:t>«дать», </a:t>
            </a:r>
            <a:r>
              <a:rPr lang="ru-RU" b="1" i="1" dirty="0" smtClean="0"/>
              <a:t>коло</a:t>
            </a:r>
            <a:r>
              <a:rPr lang="ru-RU" i="1" dirty="0" smtClean="0"/>
              <a:t> –</a:t>
            </a:r>
            <a:r>
              <a:rPr lang="ru-RU" dirty="0" smtClean="0"/>
              <a:t> «колесо»</a:t>
            </a:r>
            <a:r>
              <a:rPr lang="ru-RU" i="1" dirty="0" smtClean="0"/>
              <a:t> , </a:t>
            </a:r>
            <a:r>
              <a:rPr lang="ru-RU" b="1" i="1" dirty="0" smtClean="0"/>
              <a:t>око</a:t>
            </a:r>
            <a:r>
              <a:rPr lang="ru-RU" i="1" dirty="0" smtClean="0"/>
              <a:t> – </a:t>
            </a:r>
            <a:r>
              <a:rPr lang="ru-RU" dirty="0" smtClean="0"/>
              <a:t>«глаз»</a:t>
            </a:r>
            <a:r>
              <a:rPr lang="ru-RU" i="1" dirty="0" smtClean="0"/>
              <a:t>, </a:t>
            </a:r>
            <a:r>
              <a:rPr lang="ru-RU" b="1" i="1" dirty="0" smtClean="0"/>
              <a:t>крыло, стол, </a:t>
            </a:r>
            <a:r>
              <a:rPr lang="ru-RU" b="1" i="1" dirty="0" err="1" smtClean="0"/>
              <a:t>пити</a:t>
            </a:r>
            <a:r>
              <a:rPr lang="ru-RU" b="1" i="1" dirty="0" smtClean="0"/>
              <a:t> </a:t>
            </a:r>
            <a:r>
              <a:rPr lang="ru-RU" i="1" dirty="0" smtClean="0"/>
              <a:t>– </a:t>
            </a:r>
            <a:r>
              <a:rPr lang="ru-RU" dirty="0" smtClean="0"/>
              <a:t>«пить»,</a:t>
            </a:r>
            <a:r>
              <a:rPr lang="ru-RU" i="1" dirty="0" smtClean="0"/>
              <a:t> </a:t>
            </a:r>
            <a:r>
              <a:rPr lang="ru-RU" b="1" i="1" dirty="0" err="1" smtClean="0"/>
              <a:t>мити</a:t>
            </a:r>
            <a:r>
              <a:rPr lang="ru-RU" i="1" dirty="0" smtClean="0"/>
              <a:t> –</a:t>
            </a:r>
            <a:r>
              <a:rPr lang="ru-RU" dirty="0" smtClean="0"/>
              <a:t> «мирить, примирять»</a:t>
            </a:r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2"/>
            <a:r>
              <a:rPr lang="ru-RU" sz="2400" dirty="0" smtClean="0">
                <a:latin typeface="Tahoma" pitchFamily="34" charset="0"/>
                <a:cs typeface="Tahoma" pitchFamily="34" charset="0"/>
              </a:rPr>
              <a:t>Вилка, крылатый, мешок, крыльцо, столица;</a:t>
            </a:r>
          </a:p>
          <a:p>
            <a:pPr lvl="2"/>
            <a:r>
              <a:rPr lang="ru-RU" sz="2400" dirty="0" smtClean="0">
                <a:latin typeface="Tahoma" pitchFamily="34" charset="0"/>
                <a:cs typeface="Tahoma" pitchFamily="34" charset="0"/>
              </a:rPr>
              <a:t>Голубой, коричневый, фиолетовый.</a:t>
            </a:r>
          </a:p>
          <a:p>
            <a:pPr lvl="2"/>
            <a:r>
              <a:rPr lang="ru-RU" sz="2400" dirty="0" smtClean="0">
                <a:latin typeface="Tahoma" pitchFamily="34" charset="0"/>
                <a:cs typeface="Tahoma" pitchFamily="34" charset="0"/>
              </a:rPr>
              <a:t>Красить, сердиться.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Найти  слова, связанные этимологически.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Карга, каракуль, карий, карболка, карета, карикатура, карандаш, карать, карбонад, карбонарий.</a:t>
            </a:r>
          </a:p>
          <a:p>
            <a:r>
              <a:rPr lang="ru-RU" dirty="0" smtClean="0"/>
              <a:t>Треск, треска, трескать, трескаться,  трещать.</a:t>
            </a:r>
          </a:p>
          <a:p>
            <a:r>
              <a:rPr lang="ru-RU" dirty="0" smtClean="0"/>
              <a:t>Колодец,  колея, колесо, околица, колокол.</a:t>
            </a:r>
          </a:p>
          <a:p>
            <a:r>
              <a:rPr lang="ru-RU" dirty="0" smtClean="0"/>
              <a:t>Ветчина, ветхий, ветка, ветошь.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714356"/>
            <a:ext cx="6929486" cy="135732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Лексическое значение фразеологизма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i="1" dirty="0" smtClean="0"/>
              <a:t>Витать </a:t>
            </a:r>
            <a:r>
              <a:rPr lang="ru-RU" sz="4000" i="1" dirty="0" smtClean="0"/>
              <a:t>в облаках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Установите исконное значение слова  </a:t>
            </a:r>
            <a:r>
              <a:rPr lang="ru-RU" i="1" dirty="0" smtClean="0"/>
              <a:t>ВИТАТЬ, </a:t>
            </a:r>
            <a:r>
              <a:rPr lang="ru-RU" dirty="0" smtClean="0"/>
              <a:t>учитывая следующие факты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2179639"/>
          </a:xfrm>
        </p:spPr>
        <p:txBody>
          <a:bodyPr>
            <a:normAutofit fontScale="77500" lnSpcReduction="20000"/>
          </a:bodyPr>
          <a:lstStyle/>
          <a:p>
            <a:endParaRPr lang="ru-RU" b="0" dirty="0" smtClean="0"/>
          </a:p>
          <a:p>
            <a:r>
              <a:rPr lang="ru-RU" b="0" dirty="0" smtClean="0"/>
              <a:t>Учитывая аналогичное изменение звуков на стыке приставки и корня, восстановите исторический  корень и укажите родственные слова с полным корнем: </a:t>
            </a:r>
            <a:r>
              <a:rPr lang="ru-RU" i="1" dirty="0" smtClean="0"/>
              <a:t>обёртка, обязать, обод, обычай, оболочка, обладать, обоз, обидеть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Соответствие с корнями латинского происхождения</a:t>
            </a:r>
            <a:r>
              <a:rPr lang="ru-RU" b="1" dirty="0" smtClean="0"/>
              <a:t>: Виталий, витамин.</a:t>
            </a:r>
          </a:p>
          <a:p>
            <a:r>
              <a:rPr lang="ru-RU" dirty="0" smtClean="0"/>
              <a:t>Этимологическое родство со словами </a:t>
            </a:r>
            <a:r>
              <a:rPr lang="ru-RU" b="1" i="1" dirty="0" smtClean="0"/>
              <a:t>обитель, обитать, обитатель </a:t>
            </a:r>
            <a:r>
              <a:rPr lang="ru-RU" dirty="0" smtClean="0">
                <a:solidFill>
                  <a:schemeClr val="bg1"/>
                </a:solidFill>
              </a:rPr>
              <a:t>(об- - </a:t>
            </a:r>
            <a:r>
              <a:rPr lang="ru-RU" dirty="0" err="1" smtClean="0">
                <a:solidFill>
                  <a:schemeClr val="bg1"/>
                </a:solidFill>
              </a:rPr>
              <a:t>этимол</a:t>
            </a:r>
            <a:r>
              <a:rPr lang="ru-RU" dirty="0" smtClean="0">
                <a:solidFill>
                  <a:schemeClr val="bg1"/>
                </a:solidFill>
              </a:rPr>
              <a:t> приставка, </a:t>
            </a:r>
            <a:r>
              <a:rPr lang="ru-RU" dirty="0" err="1" smtClean="0">
                <a:solidFill>
                  <a:schemeClr val="bg1"/>
                </a:solidFill>
              </a:rPr>
              <a:t>нач</a:t>
            </a:r>
            <a:r>
              <a:rPr lang="ru-RU" dirty="0" smtClean="0">
                <a:solidFill>
                  <a:schemeClr val="bg1"/>
                </a:solidFill>
              </a:rPr>
              <a:t>. звук корня вит- выпал) </a:t>
            </a:r>
            <a:r>
              <a:rPr lang="en-US" b="1" dirty="0" err="1" smtClean="0"/>
              <a:t>obvitati→obitati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714751"/>
            <a:ext cx="4041775" cy="2411411"/>
          </a:xfrm>
        </p:spPr>
        <p:txBody>
          <a:bodyPr>
            <a:normAutofit/>
          </a:bodyPr>
          <a:lstStyle/>
          <a:p>
            <a:r>
              <a:rPr lang="ru-RU" dirty="0" smtClean="0"/>
              <a:t>Попробуйте раскрыть связь слов </a:t>
            </a:r>
            <a:r>
              <a:rPr lang="ru-RU" b="1" dirty="0" smtClean="0"/>
              <a:t>ОБОНЯНИЕ и БЛАГОВОНИЕ; ОБЛАСТЬ и ВОЛОСТЬ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tx1"/>
                </a:solidFill>
              </a:rPr>
              <a:t>Цель</a:t>
            </a:r>
            <a:r>
              <a:rPr lang="ru-RU" dirty="0" smtClean="0">
                <a:solidFill>
                  <a:schemeClr val="tx1"/>
                </a:solidFill>
              </a:rPr>
              <a:t> учителя - организатора исследовательской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организация  системы работы, основанной на поэтапном </a:t>
            </a:r>
            <a:r>
              <a:rPr lang="ru-RU" sz="3600" b="1" dirty="0" smtClean="0"/>
              <a:t>приобщении учащихся к исследовательской деятельности на уроках русского языка и литературы.</a:t>
            </a:r>
            <a:r>
              <a:rPr lang="ru-RU" sz="3600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57166"/>
            <a:ext cx="7772400" cy="6357982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/>
              <a:t>Сравните</a:t>
            </a:r>
            <a:r>
              <a:rPr lang="ru-RU" sz="3100" dirty="0" smtClean="0"/>
              <a:t> слово </a:t>
            </a:r>
            <a:r>
              <a:rPr lang="ru-RU" sz="3100" i="1" dirty="0" smtClean="0">
                <a:solidFill>
                  <a:srgbClr val="0070C0"/>
                </a:solidFill>
                <a:latin typeface="Arial Black" pitchFamily="34" charset="0"/>
              </a:rPr>
              <a:t>брат</a:t>
            </a:r>
            <a:r>
              <a:rPr lang="ru-RU" sz="3100" i="1" dirty="0" smtClean="0">
                <a:solidFill>
                  <a:srgbClr val="0070C0"/>
                </a:solidFill>
              </a:rPr>
              <a:t> </a:t>
            </a:r>
            <a:r>
              <a:rPr lang="ru-RU" sz="3100" dirty="0" smtClean="0"/>
              <a:t>в индоевропейских языках: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брат </a:t>
            </a:r>
            <a:r>
              <a:rPr lang="ru-RU" sz="2800" dirty="0" smtClean="0"/>
              <a:t>(русск.) </a:t>
            </a:r>
            <a:br>
              <a:rPr lang="ru-RU" sz="2800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brother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(англ.)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brat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(польск.) </a:t>
            </a:r>
            <a:br>
              <a:rPr lang="ru-RU" sz="2800" dirty="0" smtClean="0"/>
            </a:br>
            <a:r>
              <a:rPr lang="en-US" sz="2800" dirty="0" err="1" smtClean="0">
                <a:solidFill>
                  <a:srgbClr val="0070C0"/>
                </a:solidFill>
              </a:rPr>
              <a:t>Bruder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(нем.)  </a:t>
            </a:r>
            <a:br>
              <a:rPr lang="ru-RU" sz="2800" dirty="0" smtClean="0"/>
            </a:br>
            <a:r>
              <a:rPr lang="en-US" sz="2800" dirty="0" err="1" smtClean="0">
                <a:solidFill>
                  <a:srgbClr val="0070C0"/>
                </a:solidFill>
              </a:rPr>
              <a:t>brathir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(ирл.)  </a:t>
            </a:r>
            <a:br>
              <a:rPr lang="ru-RU" sz="2800" dirty="0" smtClean="0"/>
            </a:br>
            <a:r>
              <a:rPr lang="en-US" sz="2800" dirty="0" err="1" smtClean="0">
                <a:solidFill>
                  <a:srgbClr val="0070C0"/>
                </a:solidFill>
              </a:rPr>
              <a:t>bhrata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(санскр.)</a:t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i="1" dirty="0" smtClean="0"/>
              <a:t>Слова очень похожие, но разные. О чем это говорит?</a:t>
            </a:r>
            <a:br>
              <a:rPr lang="ru-RU" sz="3100" i="1" dirty="0" smtClean="0"/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украинский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белорусский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болгарский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чешский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отец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отець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айцец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отец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r>
                        <a:rPr lang="en-US" sz="3200" dirty="0" err="1" smtClean="0"/>
                        <a:t>jciec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otec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мать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</a:t>
                      </a:r>
                      <a:r>
                        <a:rPr lang="ru-RU" sz="3200" dirty="0" smtClean="0"/>
                        <a:t>т</a:t>
                      </a:r>
                      <a:r>
                        <a:rPr lang="en-US" sz="3200" dirty="0" err="1" smtClean="0"/>
                        <a:t>i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мац</a:t>
                      </a:r>
                      <a:r>
                        <a:rPr lang="en-US" sz="3200" dirty="0" err="1" smtClean="0"/>
                        <a:t>i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майка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matka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matka</a:t>
                      </a:r>
                      <a:endParaRPr lang="ru-RU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сын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син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сын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син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syn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syn</a:t>
                      </a:r>
                      <a:endParaRPr lang="ru-RU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брат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брат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брат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брат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brat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/>
                        <a:t>bratr</a:t>
                      </a:r>
                      <a:endParaRPr lang="ru-RU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сестра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сестра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err="1" smtClean="0"/>
                        <a:t>сястра</a:t>
                      </a:r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сестра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siostra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sestra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10"/>
          </a:xfrm>
        </p:spPr>
        <p:txBody>
          <a:bodyPr>
            <a:normAutofit lnSpcReduction="10000"/>
          </a:bodyPr>
          <a:lstStyle/>
          <a:p>
            <a:r>
              <a:rPr lang="ru-RU" sz="3600" dirty="0" err="1" smtClean="0"/>
              <a:t>Сумно</a:t>
            </a:r>
            <a:r>
              <a:rPr lang="ru-RU" sz="3600" dirty="0" smtClean="0"/>
              <a:t>, </a:t>
            </a:r>
            <a:r>
              <a:rPr lang="ru-RU" sz="3600" dirty="0" err="1" smtClean="0"/>
              <a:t>сумно</a:t>
            </a:r>
            <a:r>
              <a:rPr lang="ru-RU" sz="3600" dirty="0" smtClean="0"/>
              <a:t> аж за край...</a:t>
            </a:r>
            <a:br>
              <a:rPr lang="ru-RU" sz="3600" dirty="0" smtClean="0"/>
            </a:br>
            <a:r>
              <a:rPr lang="ru-RU" sz="3600" dirty="0" smtClean="0"/>
              <a:t>Не дивись на мене, грай, </a:t>
            </a:r>
            <a:r>
              <a:rPr lang="ru-RU" sz="3600" dirty="0" err="1" smtClean="0"/>
              <a:t>музико</a:t>
            </a:r>
            <a:r>
              <a:rPr lang="ru-RU" sz="3600" dirty="0" smtClean="0"/>
              <a:t>, грай!</a:t>
            </a:r>
            <a:br>
              <a:rPr lang="ru-RU" sz="3600" dirty="0" smtClean="0"/>
            </a:br>
            <a:r>
              <a:rPr lang="ru-RU" sz="3600" dirty="0" err="1" smtClean="0"/>
              <a:t>Зимно</a:t>
            </a:r>
            <a:r>
              <a:rPr lang="ru-RU" sz="3600" dirty="0" smtClean="0"/>
              <a:t>, </a:t>
            </a:r>
            <a:r>
              <a:rPr lang="ru-RU" sz="3600" b="1" dirty="0" err="1" smtClean="0"/>
              <a:t>зимно</a:t>
            </a:r>
            <a:r>
              <a:rPr lang="ru-RU" sz="3600" b="1" dirty="0" smtClean="0"/>
              <a:t> на </a:t>
            </a:r>
            <a:r>
              <a:rPr lang="ru-RU" sz="3600" b="1" dirty="0" err="1" smtClean="0"/>
              <a:t>душі</a:t>
            </a:r>
            <a:r>
              <a:rPr lang="ru-RU" sz="3600" dirty="0" smtClean="0"/>
              <a:t>...</a:t>
            </a:r>
            <a:br>
              <a:rPr lang="ru-RU" sz="3600" dirty="0" smtClean="0"/>
            </a:br>
            <a:r>
              <a:rPr lang="ru-RU" sz="3600" dirty="0" smtClean="0"/>
              <a:t>Забирай,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хочеш</a:t>
            </a:r>
            <a:r>
              <a:rPr lang="ru-RU" sz="3600" dirty="0" smtClean="0"/>
              <a:t>, </a:t>
            </a:r>
            <a:r>
              <a:rPr lang="ru-RU" sz="3600" dirty="0" err="1" smtClean="0"/>
              <a:t>тількі</a:t>
            </a:r>
            <a:r>
              <a:rPr lang="ru-RU" sz="3600" dirty="0" smtClean="0"/>
              <a:t> </a:t>
            </a:r>
            <a:r>
              <a:rPr lang="ru-RU" sz="3600" dirty="0" err="1" smtClean="0"/>
              <a:t>залиши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Одну калину за </a:t>
            </a:r>
            <a:r>
              <a:rPr lang="ru-RU" sz="3600" dirty="0" err="1" smtClean="0"/>
              <a:t>вiкном</a:t>
            </a:r>
            <a:r>
              <a:rPr lang="ru-RU" sz="3600" dirty="0" smtClean="0"/>
              <a:t>,</a:t>
            </a:r>
            <a:br>
              <a:rPr lang="ru-RU" sz="3600" dirty="0" smtClean="0"/>
            </a:br>
            <a:r>
              <a:rPr lang="ru-RU" sz="3600" b="1" dirty="0" smtClean="0"/>
              <a:t>Одну </a:t>
            </a:r>
            <a:r>
              <a:rPr lang="ru-RU" sz="3600" b="1" u="sng" dirty="0" smtClean="0"/>
              <a:t>родину</a:t>
            </a:r>
            <a:r>
              <a:rPr lang="ru-RU" sz="3600" b="1" dirty="0" smtClean="0"/>
              <a:t> за столом,</a:t>
            </a:r>
            <a:br>
              <a:rPr lang="ru-RU" sz="3600" b="1" dirty="0" smtClean="0"/>
            </a:br>
            <a:r>
              <a:rPr lang="ru-RU" sz="3600" dirty="0" smtClean="0"/>
              <a:t>Одну </a:t>
            </a:r>
            <a:r>
              <a:rPr lang="ru-RU" sz="3600" b="1" dirty="0" err="1" smtClean="0"/>
              <a:t>стежину</a:t>
            </a:r>
            <a:r>
              <a:rPr lang="ru-RU" sz="3600" dirty="0" smtClean="0"/>
              <a:t>, </a:t>
            </a:r>
            <a:r>
              <a:rPr lang="ru-RU" sz="3600" b="1" dirty="0" err="1" smtClean="0"/>
              <a:t>щоб</a:t>
            </a:r>
            <a:r>
              <a:rPr lang="ru-RU" sz="3600" b="1" dirty="0" smtClean="0"/>
              <a:t> до дому </a:t>
            </a:r>
            <a:r>
              <a:rPr lang="ru-RU" sz="3600" b="1" dirty="0" err="1" smtClean="0"/>
              <a:t>йшла</a:t>
            </a:r>
            <a:r>
              <a:rPr lang="ru-RU" sz="3600" b="1" dirty="0" smtClean="0"/>
              <a:t> сама</a:t>
            </a:r>
            <a:r>
              <a:rPr lang="ru-RU" sz="3600" dirty="0" smtClean="0"/>
              <a:t>,</a:t>
            </a:r>
            <a:br>
              <a:rPr lang="ru-RU" sz="3600" dirty="0" smtClean="0"/>
            </a:br>
            <a:r>
              <a:rPr lang="ru-RU" sz="3600" dirty="0" smtClean="0"/>
              <a:t>Одну </a:t>
            </a:r>
            <a:r>
              <a:rPr lang="ru-RU" sz="3600" dirty="0" err="1" smtClean="0"/>
              <a:t>любов</a:t>
            </a:r>
            <a:r>
              <a:rPr lang="ru-RU" sz="3600" dirty="0" smtClean="0"/>
              <a:t> </a:t>
            </a:r>
            <a:r>
              <a:rPr lang="ru-RU" sz="3600" b="1" dirty="0" smtClean="0"/>
              <a:t>на все </a:t>
            </a:r>
            <a:r>
              <a:rPr lang="ru-RU" sz="3600" b="1" dirty="0" err="1" smtClean="0"/>
              <a:t>життя</a:t>
            </a:r>
            <a:r>
              <a:rPr lang="ru-RU" sz="3600" dirty="0" smtClean="0"/>
              <a:t>,</a:t>
            </a:r>
            <a:br>
              <a:rPr lang="ru-RU" sz="3600" dirty="0" smtClean="0"/>
            </a:br>
            <a:r>
              <a:rPr lang="ru-RU" sz="3600" b="1" dirty="0" smtClean="0"/>
              <a:t>Одну </a:t>
            </a:r>
            <a:r>
              <a:rPr lang="ru-RU" sz="3600" b="1" dirty="0" err="1" smtClean="0"/>
              <a:t>журбу</a:t>
            </a:r>
            <a:r>
              <a:rPr lang="ru-RU" sz="3600" b="1" dirty="0" smtClean="0"/>
              <a:t> до </a:t>
            </a:r>
            <a:r>
              <a:rPr lang="ru-RU" sz="3600" b="1" dirty="0" err="1" smtClean="0"/>
              <a:t>забуття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/>
              <a:t>І </a:t>
            </a:r>
            <a:r>
              <a:rPr lang="ru-RU" sz="3600" dirty="0" err="1" smtClean="0"/>
              <a:t>Україну</a:t>
            </a:r>
            <a:r>
              <a:rPr lang="ru-RU" sz="3600" dirty="0" smtClean="0"/>
              <a:t>, </a:t>
            </a:r>
            <a:r>
              <a:rPr lang="ru-RU" sz="3600" dirty="0" err="1" smtClean="0"/>
              <a:t>бо</a:t>
            </a:r>
            <a:r>
              <a:rPr lang="ru-RU" sz="3600" dirty="0" smtClean="0"/>
              <a:t> в нас </a:t>
            </a:r>
            <a:r>
              <a:rPr lang="ru-RU" sz="3600" b="1" dirty="0" smtClean="0"/>
              <a:t>іншої</a:t>
            </a:r>
            <a:r>
              <a:rPr lang="ru-RU" sz="3600" dirty="0" smtClean="0"/>
              <a:t> нема!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Различие между учебным и научным исследованиями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1928802"/>
            <a:ext cx="2428892" cy="4929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ja-JP" b="1" dirty="0" smtClean="0">
                <a:latin typeface="Times New Roman" pitchFamily="18" charset="0"/>
                <a:cs typeface="Times New Roman" pitchFamily="18" charset="0"/>
              </a:rPr>
              <a:t>Цель -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приобретение учащимися </a:t>
            </a:r>
            <a:r>
              <a:rPr lang="ru-RU" altLang="ja-JP" u="sng" dirty="0" smtClean="0">
                <a:latin typeface="Times New Roman" pitchFamily="18" charset="0"/>
                <a:cs typeface="Times New Roman" pitchFamily="18" charset="0"/>
              </a:rPr>
              <a:t>функционального навыка исследования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ja-JP" u="sng" dirty="0" smtClean="0">
                <a:latin typeface="Times New Roman" pitchFamily="18" charset="0"/>
                <a:cs typeface="Times New Roman" pitchFamily="18" charset="0"/>
              </a:rPr>
              <a:t>развитии способности к исследовательскому типу мышления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, активизации личностной позиции учащегося в образовательном процессе на основе приобретения субъективно новых знаний.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071546"/>
            <a:ext cx="3071834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Учебное исследование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68" y="1928802"/>
            <a:ext cx="2571768" cy="4929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eaLnBrk="0" hangingPunct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Цель-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ja-JP" sz="2000" dirty="0" smtClean="0">
                <a:latin typeface="Times New Roman" pitchFamily="18" charset="0"/>
                <a:cs typeface="Times New Roman" pitchFamily="18" charset="0"/>
              </a:rPr>
              <a:t> приобретение самостоятельно получаемых знаний, являющихся новыми и личностно значимыми  для конкретного учащегося, имеющих </a:t>
            </a:r>
            <a:r>
              <a:rPr lang="ru-RU" altLang="ja-JP" sz="2000" u="sng" dirty="0" smtClean="0">
                <a:latin typeface="Times New Roman" pitchFamily="18" charset="0"/>
                <a:cs typeface="Times New Roman" pitchFamily="18" charset="0"/>
              </a:rPr>
              <a:t>практическую направленность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1071546"/>
            <a:ext cx="2857520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Проектное исследование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00826" y="2000240"/>
            <a:ext cx="2428892" cy="48577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eaLnBrk="0" hangingPunct="0"/>
            <a:r>
              <a:rPr lang="ru-RU" altLang="ja-JP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- производство </a:t>
            </a:r>
            <a:r>
              <a:rPr lang="ru-RU" altLang="ja-JP" u="sng" dirty="0" smtClean="0">
                <a:latin typeface="Times New Roman" pitchFamily="18" charset="0"/>
                <a:cs typeface="Times New Roman" pitchFamily="18" charset="0"/>
              </a:rPr>
              <a:t>новых знаний 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ja-JP" u="sng" dirty="0" smtClean="0">
                <a:latin typeface="Times New Roman" pitchFamily="18" charset="0"/>
                <a:cs typeface="Times New Roman" pitchFamily="18" charset="0"/>
              </a:rPr>
              <a:t>общекультурном значении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388" y="1071546"/>
            <a:ext cx="2428860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Научное исследование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Психологический аспект исследовательских навыков </a:t>
            </a:r>
            <a:r>
              <a:rPr lang="ru-RU" b="1" dirty="0" err="1" smtClean="0"/>
              <a:t>мышления+</a:t>
            </a:r>
            <a:r>
              <a:rPr lang="ru-RU" b="1" dirty="0" smtClean="0"/>
              <a:t> </a:t>
            </a:r>
            <a:r>
              <a:rPr lang="ru-RU" sz="2200" b="1" dirty="0" smtClean="0"/>
              <a:t>укрупнение </a:t>
            </a:r>
            <a:r>
              <a:rPr lang="ru-RU" sz="2200" b="1" dirty="0" err="1" smtClean="0"/>
              <a:t>дидакт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ед-ц</a:t>
            </a:r>
            <a:r>
              <a:rPr lang="ru-RU" b="1" dirty="0" smtClean="0"/>
              <a:t>, </a:t>
            </a:r>
            <a:r>
              <a:rPr lang="ru-RU" sz="1800" b="1" dirty="0" err="1" smtClean="0"/>
              <a:t>л-о</a:t>
            </a:r>
            <a:r>
              <a:rPr lang="ru-RU" sz="1800" b="1" dirty="0" smtClean="0"/>
              <a:t> обучение </a:t>
            </a:r>
            <a:endParaRPr lang="ru-RU" sz="18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142976" y="4786322"/>
            <a:ext cx="7472386" cy="6254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 eaLnBrk="0" hangingPunct="0">
              <a:buNone/>
            </a:pPr>
            <a:r>
              <a:rPr lang="ru-RU" altLang="ja-JP" b="1" smtClean="0"/>
              <a:t>Проектный метод Д.Дьюи</a:t>
            </a:r>
            <a:r>
              <a:rPr lang="ru-RU" altLang="ja-JP" smtClean="0"/>
              <a:t> </a:t>
            </a:r>
            <a:endParaRPr 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1714488"/>
            <a:ext cx="728667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altLang="ja-JP" sz="2400" b="1" dirty="0" smtClean="0"/>
              <a:t>Культурно-историческая теория Л.С. </a:t>
            </a:r>
            <a:r>
              <a:rPr lang="ru-RU" altLang="ja-JP" sz="2400" b="1" dirty="0" err="1" smtClean="0"/>
              <a:t>Выготского</a:t>
            </a:r>
            <a:r>
              <a:rPr lang="ru-RU" altLang="ja-JP" sz="2400" dirty="0" smtClean="0"/>
              <a:t> </a:t>
            </a:r>
            <a:endParaRPr lang="en-US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2976" y="2428868"/>
            <a:ext cx="728667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err="1" smtClean="0"/>
              <a:t>Психо</a:t>
            </a:r>
            <a:r>
              <a:rPr lang="ru-RU" altLang="ja-JP" sz="2400" b="1" dirty="0" err="1" smtClean="0"/>
              <a:t>проблемное</a:t>
            </a:r>
            <a:r>
              <a:rPr lang="ru-RU" altLang="ja-JP" sz="2400" b="1" dirty="0" smtClean="0"/>
              <a:t> обучение  И.Я. </a:t>
            </a:r>
            <a:r>
              <a:rPr lang="ru-RU" altLang="ja-JP" sz="2400" b="1" dirty="0" err="1" smtClean="0"/>
              <a:t>Лернера</a:t>
            </a:r>
            <a:r>
              <a:rPr lang="ru-RU" altLang="ja-JP" sz="2400" dirty="0" smtClean="0"/>
              <a:t> </a:t>
            </a:r>
            <a:endParaRPr lang="en-US" sz="2400" dirty="0" smtClean="0"/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2976" y="3286124"/>
            <a:ext cx="728667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altLang="ja-JP" sz="2800" b="1" dirty="0" smtClean="0"/>
              <a:t>Развивающее обучение  В.В.Давыдова</a:t>
            </a:r>
            <a:r>
              <a:rPr lang="ru-RU" altLang="ja-JP" sz="2800" dirty="0" smtClean="0"/>
              <a:t> </a:t>
            </a:r>
            <a:endParaRPr lang="en-US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2976" y="4071942"/>
            <a:ext cx="728667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altLang="ja-JP" sz="2400" b="1" dirty="0" smtClean="0"/>
              <a:t>Теория рефлексивного мышления Н.Г.Алексеева</a:t>
            </a:r>
            <a:r>
              <a:rPr lang="ru-RU" altLang="ja-JP" sz="2400" dirty="0" smtClean="0"/>
              <a:t> </a:t>
            </a:r>
            <a:endParaRPr lang="en-US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42976" y="5572140"/>
            <a:ext cx="7286676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ru-RU" altLang="ja-JP" b="1" dirty="0" smtClean="0"/>
              <a:t>Концепция свободного воспитания </a:t>
            </a:r>
            <a:r>
              <a:rPr lang="ru-RU" altLang="ja-JP" b="1" dirty="0" err="1" smtClean="0"/>
              <a:t>С.Т.Шацкого</a:t>
            </a:r>
            <a:endParaRPr lang="ru-RU" altLang="ja-JP" b="1" dirty="0" smtClean="0"/>
          </a:p>
          <a:p>
            <a:pPr algn="ctr" eaLnBrk="0" hangingPunct="0"/>
            <a:r>
              <a:rPr lang="ru-RU" altLang="ja-JP" b="1" dirty="0" smtClean="0"/>
              <a:t>(юношеские научные общества и малые академии наук</a:t>
            </a:r>
          </a:p>
          <a:p>
            <a:pPr algn="ctr" eaLnBrk="0" hangingPunct="0"/>
            <a:r>
              <a:rPr lang="ru-RU" altLang="ja-JP" b="1" dirty="0" smtClean="0"/>
              <a:t> 50-80 </a:t>
            </a:r>
            <a:r>
              <a:rPr lang="ru-RU" altLang="ja-JP" b="1" dirty="0" err="1" smtClean="0"/>
              <a:t>гг</a:t>
            </a:r>
            <a:r>
              <a:rPr lang="ru-RU" altLang="ja-JP" b="1" dirty="0" smtClean="0"/>
              <a:t>) </a:t>
            </a:r>
            <a:endParaRPr lang="en-US" b="1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Типология учебных исследований учащихся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целям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Инновационные (предполагающие получение объективно новых научных результатов) и репродуктивные.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содержанию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Эмпирические и теоретические.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Естествознание и гуманитарная сфера.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Монопредметные, межпредметные, надпредметные.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методам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Экспериментальные и др.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времени и месту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Урочные (на уроках и факультативах) и внеклассные.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продолжительности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Кратковременные  (урок или его часть), среднесрочными (несколько дней или недель), долговременными (месяцы или годы).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составу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Индивидуальные, коллективные.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112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Цель  учебной исследовательской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78634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развитие личности учащегося, </a:t>
            </a:r>
            <a:r>
              <a:rPr lang="ru-RU" dirty="0" smtClean="0"/>
              <a:t>а не получение объективно нового результата, как в "большой" науке.</a:t>
            </a:r>
          </a:p>
          <a:p>
            <a:pPr marL="514350" indent="-514350">
              <a:buAutoNum type="arabicPeriod"/>
            </a:pPr>
            <a:r>
              <a:rPr lang="ru-RU" dirty="0" smtClean="0"/>
              <a:t> </a:t>
            </a:r>
            <a:r>
              <a:rPr lang="ru-RU" u="sng" dirty="0" smtClean="0"/>
              <a:t> </a:t>
            </a:r>
          </a:p>
          <a:p>
            <a:r>
              <a:rPr lang="ru-RU" dirty="0" smtClean="0"/>
              <a:t>приобретение учащимся </a:t>
            </a:r>
            <a:r>
              <a:rPr lang="ru-RU" b="1" u="sng" dirty="0" smtClean="0"/>
              <a:t>функционального навыка исследования как универсального способа освоения действительности</a:t>
            </a:r>
            <a:r>
              <a:rPr lang="ru-RU" dirty="0" smtClean="0"/>
              <a:t>; </a:t>
            </a:r>
          </a:p>
          <a:p>
            <a:r>
              <a:rPr lang="ru-RU" b="1" dirty="0" smtClean="0"/>
              <a:t>развитие способности к исследовательскому типу мышления;</a:t>
            </a:r>
          </a:p>
          <a:p>
            <a:r>
              <a:rPr lang="ru-RU" b="1" dirty="0" smtClean="0"/>
              <a:t>активизация личностной позиции </a:t>
            </a:r>
            <a:r>
              <a:rPr lang="ru-RU" dirty="0" smtClean="0"/>
              <a:t>учащегося в образовательном процессе </a:t>
            </a:r>
            <a:r>
              <a:rPr lang="ru-RU" b="1" dirty="0" smtClean="0"/>
              <a:t>на основе приобретения субъективно новых знаний </a:t>
            </a:r>
            <a:r>
              <a:rPr lang="ru-RU" dirty="0" smtClean="0"/>
              <a:t>(т. е. </a:t>
            </a:r>
            <a:r>
              <a:rPr lang="ru-RU" u="sng" dirty="0" smtClean="0"/>
              <a:t>самостоятельно получаемых знаний,</a:t>
            </a:r>
            <a:r>
              <a:rPr lang="ru-RU" dirty="0" smtClean="0"/>
              <a:t> являющихся новыми и личностно значимыми для конкретного учащегося)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Текст 24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2971792" cy="1928826"/>
          </a:xfrm>
        </p:spPr>
        <p:txBody>
          <a:bodyPr>
            <a:noAutofit/>
          </a:bodyPr>
          <a:lstStyle/>
          <a:p>
            <a:pPr algn="ctr" eaLnBrk="0" hangingPunct="0"/>
            <a:endParaRPr lang="en-US" sz="1600" dirty="0"/>
          </a:p>
        </p:txBody>
      </p:sp>
      <p:sp>
        <p:nvSpPr>
          <p:cNvPr id="26" name="Содержимое 25"/>
          <p:cNvSpPr>
            <a:spLocks noGrp="1"/>
          </p:cNvSpPr>
          <p:nvPr>
            <p:ph sz="half" idx="2"/>
          </p:nvPr>
        </p:nvSpPr>
        <p:spPr>
          <a:xfrm>
            <a:off x="214282" y="4643446"/>
            <a:ext cx="3429024" cy="212565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"/>
          </p:nvPr>
        </p:nvSpPr>
        <p:spPr>
          <a:xfrm>
            <a:off x="5715008" y="1142984"/>
            <a:ext cx="2928958" cy="1643074"/>
          </a:xfrm>
        </p:spPr>
        <p:txBody>
          <a:bodyPr>
            <a:normAutofit/>
          </a:bodyPr>
          <a:lstStyle/>
          <a:p>
            <a:endParaRPr lang="ru-RU" altLang="ja-JP" dirty="0" smtClean="0"/>
          </a:p>
          <a:p>
            <a:endParaRPr lang="ru-RU" dirty="0"/>
          </a:p>
        </p:txBody>
      </p:sp>
      <p:sp>
        <p:nvSpPr>
          <p:cNvPr id="29" name="Содержимое 25"/>
          <p:cNvSpPr txBox="1">
            <a:spLocks/>
          </p:cNvSpPr>
          <p:nvPr/>
        </p:nvSpPr>
        <p:spPr>
          <a:xfrm>
            <a:off x="1928794" y="5286388"/>
            <a:ext cx="4040188" cy="1482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6215074" y="785794"/>
            <a:ext cx="2928926" cy="3429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ja-JP" b="1" dirty="0" smtClean="0">
                <a:latin typeface="Times New Roman" pitchFamily="18" charset="0"/>
                <a:cs typeface="Times New Roman" pitchFamily="18" charset="0"/>
              </a:rPr>
              <a:t>4) работа с первоисто-чниками  и свидетельствами  при разработке версий;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3071802" y="-285776"/>
            <a:ext cx="3786214" cy="235745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ja-JP" b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altLang="ja-JP" b="1" u="sng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altLang="ja-JP" b="1" dirty="0" smtClean="0">
                <a:latin typeface="Times New Roman" pitchFamily="18" charset="0"/>
                <a:cs typeface="Times New Roman" pitchFamily="18" charset="0"/>
              </a:rPr>
              <a:t>  и  принятие на основе  анализа </a:t>
            </a:r>
            <a:r>
              <a:rPr lang="ru-RU" altLang="ja-JP" b="1" u="sng" dirty="0" smtClean="0">
                <a:latin typeface="Times New Roman" pitchFamily="18" charset="0"/>
                <a:cs typeface="Times New Roman" pitchFamily="18" charset="0"/>
              </a:rPr>
              <a:t>одной версии  в качестве истинной</a:t>
            </a:r>
            <a:r>
              <a:rPr lang="ru-RU" altLang="ja-JP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0" y="142852"/>
            <a:ext cx="3786182" cy="40719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ru-RU" altLang="ja-JP" sz="16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altLang="ja-JP" sz="1600" b="1" u="sng" dirty="0" smtClean="0">
                <a:latin typeface="Times New Roman" pitchFamily="18" charset="0"/>
                <a:cs typeface="Times New Roman" pitchFamily="18" charset="0"/>
              </a:rPr>
              <a:t>Выделени</a:t>
            </a:r>
            <a:r>
              <a:rPr lang="ru-RU" altLang="ja-JP" sz="1600" b="1" dirty="0" smtClean="0">
                <a:latin typeface="Times New Roman" pitchFamily="18" charset="0"/>
                <a:cs typeface="Times New Roman" pitchFamily="18" charset="0"/>
              </a:rPr>
              <a:t>е в учебном материале </a:t>
            </a:r>
            <a:r>
              <a:rPr lang="ru-RU" altLang="ja-JP" sz="1600" b="1" u="sng" dirty="0" smtClean="0">
                <a:latin typeface="Times New Roman" pitchFamily="18" charset="0"/>
                <a:cs typeface="Times New Roman" pitchFamily="18" charset="0"/>
              </a:rPr>
              <a:t>проблемных точек</a:t>
            </a:r>
            <a:r>
              <a:rPr lang="ru-RU" altLang="ja-JP" sz="1600" b="1" dirty="0" smtClean="0">
                <a:latin typeface="Times New Roman" pitchFamily="18" charset="0"/>
                <a:cs typeface="Times New Roman" pitchFamily="18" charset="0"/>
              </a:rPr>
              <a:t>, предполагающих неоднозначность; конструирование учебного процесса «от этих точек» или </a:t>
            </a:r>
            <a:r>
              <a:rPr lang="ru-RU" altLang="ja-JP" sz="1600" b="1" u="sng" dirty="0" smtClean="0">
                <a:latin typeface="Times New Roman" pitchFamily="18" charset="0"/>
                <a:cs typeface="Times New Roman" pitchFamily="18" charset="0"/>
              </a:rPr>
              <a:t>проблемная подача материала</a:t>
            </a:r>
            <a:r>
              <a:rPr lang="ru-RU" altLang="ja-JP" sz="16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714745">
            <a:off x="168531" y="3789706"/>
            <a:ext cx="4127734" cy="3249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ja-JP" sz="16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altLang="ja-JP" sz="1600" b="1" u="sng" dirty="0" smtClean="0">
                <a:latin typeface="Times New Roman" pitchFamily="18" charset="0"/>
                <a:cs typeface="Times New Roman" pitchFamily="18" charset="0"/>
              </a:rPr>
              <a:t>формирование</a:t>
            </a:r>
            <a:r>
              <a:rPr lang="ru-RU" altLang="ja-JP" sz="16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altLang="ja-JP" sz="1600" b="1" u="sng" dirty="0" smtClean="0">
                <a:latin typeface="Times New Roman" pitchFamily="18" charset="0"/>
                <a:cs typeface="Times New Roman" pitchFamily="18" charset="0"/>
              </a:rPr>
              <a:t>выделение  гипотез </a:t>
            </a:r>
            <a:r>
              <a:rPr lang="ru-RU" altLang="ja-JP" sz="1600" b="1" dirty="0" smtClean="0">
                <a:latin typeface="Times New Roman" pitchFamily="18" charset="0"/>
                <a:cs typeface="Times New Roman" pitchFamily="18" charset="0"/>
              </a:rPr>
              <a:t> в избранной проблеме, их адекватное формулирование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20554281">
            <a:off x="4561285" y="4154353"/>
            <a:ext cx="3857652" cy="2904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ct val="50000"/>
              </a:spcBef>
            </a:pPr>
            <a:r>
              <a:rPr lang="ru-RU" altLang="ja-JP" sz="1600" b="1" dirty="0" smtClean="0"/>
              <a:t>3</a:t>
            </a:r>
            <a:r>
              <a:rPr lang="ru-RU" altLang="ja-JP" sz="1600" b="1" dirty="0" smtClean="0">
                <a:latin typeface="Times New Roman" pitchFamily="18" charset="0"/>
                <a:cs typeface="Times New Roman" pitchFamily="18" charset="0"/>
              </a:rPr>
              <a:t>) работа с разными версиями на основе анализа свидетельств или первоисточников - (методики </a:t>
            </a:r>
            <a:r>
              <a:rPr lang="ru-RU" altLang="ja-JP" sz="1600" b="1" u="sng" dirty="0" smtClean="0">
                <a:latin typeface="Times New Roman" pitchFamily="18" charset="0"/>
                <a:cs typeface="Times New Roman" pitchFamily="18" charset="0"/>
              </a:rPr>
              <a:t>сбора материала</a:t>
            </a:r>
            <a:r>
              <a:rPr lang="ru-RU" altLang="ja-JP" sz="1600" b="1" dirty="0" smtClean="0">
                <a:latin typeface="Times New Roman" pitchFamily="18" charset="0"/>
                <a:cs typeface="Times New Roman" pitchFamily="18" charset="0"/>
              </a:rPr>
              <a:t>, сравнения и др</a:t>
            </a:r>
            <a:r>
              <a:rPr lang="ru-RU" altLang="ja-JP" b="1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86182" y="2357430"/>
            <a:ext cx="2500330" cy="214314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Технология  исследова-тельской деятельнос-ти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НАВЫКИ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выдвижение гипотез; </a:t>
            </a:r>
          </a:p>
          <a:p>
            <a:pPr lvl="0"/>
            <a:r>
              <a:rPr lang="ru-RU" b="1" dirty="0" smtClean="0"/>
              <a:t>перенос знаний в новую ситуацию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умения видеть логические взаимосвязи между фактами, 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поиск аналога для нового варианта решения проблемы</a:t>
            </a:r>
            <a:r>
              <a:rPr lang="ru-RU" dirty="0" smtClean="0"/>
              <a:t>, доказательства или опровержения гипотезы; </a:t>
            </a:r>
          </a:p>
          <a:p>
            <a:pPr lvl="0"/>
            <a:r>
              <a:rPr lang="ru-RU" dirty="0" smtClean="0"/>
              <a:t>планирование исследования; </a:t>
            </a:r>
          </a:p>
          <a:p>
            <a:pPr lvl="0"/>
            <a:r>
              <a:rPr lang="ru-RU" dirty="0" smtClean="0"/>
              <a:t>оформление результатов проведенного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Приёмы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Прием сопоставления </a:t>
            </a:r>
            <a:endParaRPr lang="ru-RU" dirty="0" smtClean="0"/>
          </a:p>
          <a:p>
            <a:r>
              <a:rPr lang="ru-RU" b="1" dirty="0" smtClean="0"/>
              <a:t>Прием доказательства (</a:t>
            </a:r>
            <a:r>
              <a:rPr lang="ru-RU" dirty="0" smtClean="0"/>
              <a:t>анализ явления и его причинно-следственных связей, сопоставления фактов и явлений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Прием выдвижения гипотез (</a:t>
            </a:r>
            <a:r>
              <a:rPr lang="ru-RU" dirty="0" smtClean="0"/>
              <a:t>доказательство гипотезы или аргументированное обоснование ее неправомерности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/>
              <a:t>Прием обобщения (</a:t>
            </a:r>
            <a:r>
              <a:rPr lang="ru-RU" dirty="0" err="1" smtClean="0"/>
              <a:t>обобщения</a:t>
            </a:r>
            <a:r>
              <a:rPr lang="ru-RU" dirty="0" smtClean="0"/>
              <a:t> известных ему фактов, явлений и построения на этой основе цепи индуктивно-дедуктивных или дедуктивно-индуктивных рассуждений, позволяющих сформулировать правильный вывод</a:t>
            </a:r>
            <a:r>
              <a:rPr lang="ru-RU" b="1" dirty="0" smtClean="0"/>
              <a:t>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3414</TotalTime>
  <Words>1203</Words>
  <Application>Microsoft Office PowerPoint</Application>
  <PresentationFormat>Экран (4:3)</PresentationFormat>
  <Paragraphs>163</Paragraphs>
  <Slides>22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Тема Office</vt:lpstr>
      <vt:lpstr>Поток</vt:lpstr>
      <vt:lpstr>1_Поток</vt:lpstr>
      <vt:lpstr>Исследовательский подход  на уроках русского языка  и литературы</vt:lpstr>
      <vt:lpstr>Цель учителя - организатора исследовательской деятельности</vt:lpstr>
      <vt:lpstr>Различие между учебным и научным исследованиями</vt:lpstr>
      <vt:lpstr>Психологический аспект исследовательских навыков мышления+ укрупнение дидакт ед-ц, л-о обучение </vt:lpstr>
      <vt:lpstr>Типология учебных исследований учащихся</vt:lpstr>
      <vt:lpstr>Цель  учебной исследовательской деятельности</vt:lpstr>
      <vt:lpstr>Презентация PowerPoint</vt:lpstr>
      <vt:lpstr>НАВЫКИ</vt:lpstr>
      <vt:lpstr>Приёмы </vt:lpstr>
      <vt:lpstr>Презентация PowerPoint</vt:lpstr>
      <vt:lpstr>        Анализ способов описания   </vt:lpstr>
      <vt:lpstr>Анализ противоречащих интерпретаций</vt:lpstr>
      <vt:lpstr>Задания по анализу материала, вводящие новое понятие, способ интерпретации. </vt:lpstr>
      <vt:lpstr>Презентация PowerPoint</vt:lpstr>
      <vt:lpstr>Исследовательское задание по сбору языкового материала с последующим его анализом и выходом на проблему</vt:lpstr>
      <vt:lpstr>Презентация PowerPoint</vt:lpstr>
      <vt:lpstr>Презентация PowerPoint</vt:lpstr>
      <vt:lpstr>Найти  слова, связанные этимологически. </vt:lpstr>
      <vt:lpstr>  Лексическое значение фразеологизма Витать в облаках. </vt:lpstr>
      <vt:lpstr>Сравните слово брат в индоевропейских языках: брат (русск.)  brother (англ.)  brat (польск.)  Bruder (нем.)   brathir (ирл.)   bhrata (санскр.)  Слова очень похожие, но разные. О чем это говорит?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Nataliya</cp:lastModifiedBy>
  <cp:revision>321</cp:revision>
  <dcterms:modified xsi:type="dcterms:W3CDTF">2015-01-08T12:19:26Z</dcterms:modified>
</cp:coreProperties>
</file>