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60" r:id="rId2"/>
    <p:sldId id="256" r:id="rId3"/>
    <p:sldId id="257" r:id="rId4"/>
    <p:sldId id="261" r:id="rId5"/>
    <p:sldId id="259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4" autoAdjust="0"/>
    <p:restoredTop sz="94493" autoAdjust="0"/>
  </p:normalViewPr>
  <p:slideViewPr>
    <p:cSldViewPr snapToGrid="0">
      <p:cViewPr varScale="1">
        <p:scale>
          <a:sx n="72" d="100"/>
          <a:sy n="72" d="100"/>
        </p:scale>
        <p:origin x="66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C1282-A9C5-4564-8C54-679C7946FD3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D4F8C-FA8E-4D50-B9C2-58090DA4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4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D4F8C-FA8E-4D50-B9C2-58090DA4625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14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D4F8C-FA8E-4D50-B9C2-58090DA4625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01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30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70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18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4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0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4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8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93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9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40ABE-A93A-44D5-B72D-B61A866A126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AAC8-1FDD-4AA6-ABCE-54BE3A0049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7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.passion.ru/food/img/0201foo_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7897" y="1122363"/>
            <a:ext cx="10349946" cy="2707515"/>
          </a:xfrm>
        </p:spPr>
        <p:txBody>
          <a:bodyPr>
            <a:noAutofit/>
          </a:bodyPr>
          <a:lstStyle/>
          <a:p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Гласные в суффиксах существительных </a:t>
            </a:r>
            <a:r>
              <a:rPr lang="ru-RU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7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</a:t>
            </a:r>
            <a:r>
              <a:rPr lang="ru-RU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ru-RU" sz="7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17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Определяем тему урока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73716"/>
            <a:ext cx="10515600" cy="1446562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/>
              <a:t>Поешь же, миленький </a:t>
            </a:r>
            <a:r>
              <a:rPr lang="ru-RU" sz="4000" i="1" dirty="0" err="1" smtClean="0"/>
              <a:t>дружоч</a:t>
            </a:r>
            <a:r>
              <a:rPr lang="ru-RU" sz="4000" i="1" dirty="0" smtClean="0"/>
              <a:t>..к</a:t>
            </a:r>
            <a:r>
              <a:rPr lang="ru-RU" sz="4000" i="1" dirty="0"/>
              <a:t>!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i="1" dirty="0" smtClean="0"/>
              <a:t>Вот </a:t>
            </a:r>
            <a:r>
              <a:rPr lang="ru-RU" sz="4000" i="1" dirty="0" err="1"/>
              <a:t>лещ..к</a:t>
            </a:r>
            <a:r>
              <a:rPr lang="ru-RU" sz="4000" i="1" dirty="0"/>
              <a:t>, потроха, вот стерляди </a:t>
            </a:r>
            <a:r>
              <a:rPr lang="ru-RU" sz="4000" i="1" dirty="0" err="1"/>
              <a:t>кусоч</a:t>
            </a:r>
            <a:r>
              <a:rPr lang="ru-RU" sz="4000" i="1" dirty="0"/>
              <a:t>..к!</a:t>
            </a:r>
            <a:endParaRPr lang="ru-RU" sz="4000" dirty="0"/>
          </a:p>
          <a:p>
            <a:endParaRPr lang="ru-RU" dirty="0"/>
          </a:p>
        </p:txBody>
      </p:sp>
      <p:pic>
        <p:nvPicPr>
          <p:cNvPr id="5" name="Picture 2" descr="Картинка 185 из 1029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739" y="3323796"/>
            <a:ext cx="5666207" cy="297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38200" y="3350299"/>
            <a:ext cx="45819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>
                <a:solidFill>
                  <a:srgbClr val="000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ru-RU" sz="4800" i="1" dirty="0" smtClean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ружоч</a:t>
            </a:r>
            <a:r>
              <a:rPr lang="ru-RU" sz="4800" b="1" i="1" dirty="0" smtClean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</a:t>
            </a:r>
            <a:endParaRPr lang="ru-RU" sz="4800" i="1" dirty="0" smtClean="0">
              <a:solidFill>
                <a:srgbClr val="000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4800" i="1" dirty="0">
                <a:solidFill>
                  <a:srgbClr val="000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ru-RU" sz="4800" i="1" dirty="0" smtClean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ещ</a:t>
            </a:r>
            <a:r>
              <a:rPr lang="ru-RU" sz="4800" b="1" i="1" dirty="0" smtClean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ик</a:t>
            </a:r>
            <a:r>
              <a:rPr lang="ru-RU" sz="4800" i="1" dirty="0" smtClean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ru-RU" sz="4800" i="1" dirty="0">
                <a:solidFill>
                  <a:srgbClr val="000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ru-RU" sz="4800" i="1" dirty="0" smtClean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усоч</a:t>
            </a:r>
            <a:r>
              <a:rPr lang="ru-RU" sz="4800" b="1" i="1" dirty="0" smtClean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881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539" y="451692"/>
            <a:ext cx="11523643" cy="264404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Выполнить словообразовательный анализ (вспомнив 3 вопроса СОА) </a:t>
            </a:r>
            <a:b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4739" y="3272010"/>
            <a:ext cx="7229061" cy="2706895"/>
          </a:xfrm>
        </p:spPr>
        <p:txBody>
          <a:bodyPr/>
          <a:lstStyle/>
          <a:p>
            <a:r>
              <a:rPr lang="ru-RU" sz="4400" dirty="0"/>
              <a:t>1 ряд – листик, орешек;</a:t>
            </a:r>
          </a:p>
          <a:p>
            <a:r>
              <a:rPr lang="ru-RU" sz="4400" dirty="0"/>
              <a:t>2 ряд – кустик, горошек;</a:t>
            </a:r>
          </a:p>
          <a:p>
            <a:r>
              <a:rPr lang="ru-RU" sz="4400" dirty="0"/>
              <a:t>3 ряд – мячик, человечек.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59" y="2570789"/>
            <a:ext cx="2521945" cy="409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619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«Четвёртое лишнее». Выписать лишнее слово и объяснить, почему оно лишнее.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981" y="2409498"/>
            <a:ext cx="10515600" cy="3273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1.Сыночек, звоночек, кусочек, </a:t>
            </a:r>
            <a:r>
              <a:rPr lang="ru-RU" sz="4400" dirty="0" smtClean="0"/>
              <a:t>лещик</a:t>
            </a:r>
            <a:r>
              <a:rPr lang="ru-RU" sz="4400" dirty="0"/>
              <a:t>. </a:t>
            </a:r>
          </a:p>
          <a:p>
            <a:pPr marL="0" indent="0">
              <a:buNone/>
            </a:pPr>
            <a:r>
              <a:rPr lang="ru-RU" sz="4400" dirty="0" smtClean="0"/>
              <a:t>2.Дождичек</a:t>
            </a:r>
            <a:r>
              <a:rPr lang="ru-RU" sz="4400" dirty="0"/>
              <a:t>, замочек, орешек, горошек. </a:t>
            </a:r>
          </a:p>
          <a:p>
            <a:pPr marL="0" indent="0">
              <a:buNone/>
            </a:pPr>
            <a:r>
              <a:rPr lang="ru-RU" sz="4400" dirty="0"/>
              <a:t>3.Кончик, столик, песочек, ключик. 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4.Глазик</a:t>
            </a:r>
            <a:r>
              <a:rPr lang="ru-RU" sz="4400" dirty="0"/>
              <a:t>, носик, ротик, позвоночник. </a:t>
            </a:r>
          </a:p>
        </p:txBody>
      </p:sp>
    </p:spTree>
    <p:extLst>
      <p:ext uri="{BB962C8B-B14F-4D97-AF65-F5344CB8AC3E}">
        <p14:creationId xmlns:p14="http://schemas.microsoft.com/office/powerpoint/2010/main" val="40280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335" y="267889"/>
            <a:ext cx="10515600" cy="1105867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Цветовой диктант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72947" y="1484402"/>
            <a:ext cx="5181600" cy="5009322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800" dirty="0" err="1"/>
              <a:t>Овраж</a:t>
            </a:r>
            <a:r>
              <a:rPr lang="ru-RU" sz="4800" dirty="0"/>
              <a:t>..к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800" dirty="0" err="1"/>
              <a:t>Кусоч</a:t>
            </a:r>
            <a:r>
              <a:rPr lang="ru-RU" sz="4800" dirty="0"/>
              <a:t>..к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800" dirty="0" err="1"/>
              <a:t>Мешоч</a:t>
            </a:r>
            <a:r>
              <a:rPr lang="ru-RU" sz="4800" dirty="0"/>
              <a:t>..</a:t>
            </a:r>
            <a:r>
              <a:rPr lang="ru-RU" sz="4800" dirty="0" smtClean="0"/>
              <a:t>к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800" dirty="0" err="1" smtClean="0"/>
              <a:t>Пирожоч</a:t>
            </a:r>
            <a:r>
              <a:rPr lang="ru-RU" sz="4800" dirty="0" smtClean="0"/>
              <a:t>..к</a:t>
            </a:r>
            <a:endParaRPr lang="ru-RU" sz="4800" dirty="0"/>
          </a:p>
          <a:p>
            <a:pPr marL="514350" lvl="0" indent="-514350">
              <a:buFont typeface="+mj-lt"/>
              <a:buAutoNum type="arabicPeriod"/>
            </a:pPr>
            <a:r>
              <a:rPr lang="ru-RU" sz="4800" dirty="0" err="1"/>
              <a:t>Кузнеч</a:t>
            </a:r>
            <a:r>
              <a:rPr lang="ru-RU" sz="4800" dirty="0"/>
              <a:t>..к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800" dirty="0" err="1"/>
              <a:t>Винт..к</a:t>
            </a:r>
            <a:endParaRPr lang="ru-RU" sz="4800" dirty="0"/>
          </a:p>
          <a:p>
            <a:pPr marL="514350" lvl="0" indent="-514350">
              <a:buFont typeface="+mj-lt"/>
              <a:buAutoNum type="arabicPeriod"/>
            </a:pPr>
            <a:r>
              <a:rPr lang="ru-RU" sz="4800" dirty="0" err="1"/>
              <a:t>Платоч</a:t>
            </a:r>
            <a:r>
              <a:rPr lang="ru-RU" sz="4800" dirty="0"/>
              <a:t>..к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800" dirty="0" err="1"/>
              <a:t>Цветоч</a:t>
            </a:r>
            <a:r>
              <a:rPr lang="ru-RU" sz="4800" dirty="0"/>
              <a:t>..к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72200" y="1550504"/>
            <a:ext cx="5181600" cy="500932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4400" dirty="0" smtClean="0"/>
              <a:t>9. </a:t>
            </a:r>
            <a:r>
              <a:rPr lang="ru-RU" sz="4400" dirty="0" err="1" smtClean="0"/>
              <a:t>Дружоч</a:t>
            </a:r>
            <a:r>
              <a:rPr lang="ru-RU" sz="4400" dirty="0" err="1"/>
              <a:t>..</a:t>
            </a:r>
            <a:r>
              <a:rPr lang="ru-RU" sz="4400" dirty="0" err="1" smtClean="0"/>
              <a:t>к</a:t>
            </a:r>
            <a:endParaRPr lang="ru-RU" sz="4400" dirty="0" smtClean="0"/>
          </a:p>
          <a:p>
            <a:pPr marL="0" lvl="0" indent="0">
              <a:buNone/>
            </a:pPr>
            <a:r>
              <a:rPr lang="ru-RU" sz="4400" dirty="0" smtClean="0"/>
              <a:t>10. </a:t>
            </a:r>
            <a:r>
              <a:rPr lang="ru-RU" sz="4400" dirty="0" err="1" smtClean="0"/>
              <a:t>Хвост</a:t>
            </a:r>
            <a:r>
              <a:rPr lang="ru-RU" sz="4400" dirty="0" err="1"/>
              <a:t>..к</a:t>
            </a:r>
            <a:endParaRPr lang="ru-RU" sz="4400" dirty="0"/>
          </a:p>
          <a:p>
            <a:pPr marL="0" lvl="0" indent="0">
              <a:buNone/>
            </a:pPr>
            <a:r>
              <a:rPr lang="ru-RU" sz="4400" dirty="0" smtClean="0"/>
              <a:t>11. </a:t>
            </a:r>
            <a:r>
              <a:rPr lang="ru-RU" sz="4400" dirty="0" err="1" smtClean="0"/>
              <a:t>Сухар</a:t>
            </a:r>
            <a:r>
              <a:rPr lang="ru-RU" sz="4400" dirty="0"/>
              <a:t>..к</a:t>
            </a:r>
          </a:p>
          <a:p>
            <a:pPr marL="0" lvl="0" indent="0">
              <a:buNone/>
            </a:pPr>
            <a:r>
              <a:rPr lang="ru-RU" sz="4400" dirty="0" smtClean="0"/>
              <a:t>12. </a:t>
            </a:r>
            <a:r>
              <a:rPr lang="ru-RU" sz="4400" dirty="0" err="1" smtClean="0"/>
              <a:t>Бараш</a:t>
            </a:r>
            <a:r>
              <a:rPr lang="ru-RU" sz="4400" dirty="0"/>
              <a:t>..к</a:t>
            </a:r>
          </a:p>
          <a:p>
            <a:pPr marL="0" lvl="0" indent="0">
              <a:buNone/>
            </a:pPr>
            <a:r>
              <a:rPr lang="ru-RU" sz="4400" dirty="0" smtClean="0"/>
              <a:t>13. </a:t>
            </a:r>
            <a:r>
              <a:rPr lang="ru-RU" sz="4400" dirty="0" err="1" smtClean="0"/>
              <a:t>Пенёч</a:t>
            </a:r>
            <a:r>
              <a:rPr lang="ru-RU" sz="4400" dirty="0"/>
              <a:t>..к</a:t>
            </a:r>
          </a:p>
          <a:p>
            <a:pPr marL="0" lvl="0" indent="0">
              <a:buNone/>
            </a:pPr>
            <a:r>
              <a:rPr lang="ru-RU" sz="4400" dirty="0" smtClean="0"/>
              <a:t>14. </a:t>
            </a:r>
            <a:r>
              <a:rPr lang="ru-RU" sz="4400" dirty="0" err="1" smtClean="0"/>
              <a:t>Годоч</a:t>
            </a:r>
            <a:r>
              <a:rPr lang="ru-RU" sz="4400" dirty="0"/>
              <a:t>..к</a:t>
            </a:r>
          </a:p>
          <a:p>
            <a:pPr marL="0" lvl="0" indent="0">
              <a:buNone/>
            </a:pPr>
            <a:r>
              <a:rPr lang="ru-RU" sz="4400" dirty="0" smtClean="0"/>
              <a:t>15. </a:t>
            </a:r>
            <a:r>
              <a:rPr lang="ru-RU" sz="4400" dirty="0" err="1" smtClean="0"/>
              <a:t>Дубоч</a:t>
            </a:r>
            <a:r>
              <a:rPr lang="ru-RU" sz="4400" dirty="0"/>
              <a:t>..к</a:t>
            </a:r>
          </a:p>
        </p:txBody>
      </p:sp>
    </p:spTree>
    <p:extLst>
      <p:ext uri="{BB962C8B-B14F-4D97-AF65-F5344CB8AC3E}">
        <p14:creationId xmlns:p14="http://schemas.microsoft.com/office/powerpoint/2010/main" val="3769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</a:t>
            </a: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задание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3697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/>
              <a:t>Сочинить небольшой новогодний рассказ, используя слова с уменьшительно-ласкательными суффиксами, выделить в них изученную орфограмму.</a:t>
            </a:r>
          </a:p>
          <a:p>
            <a:pPr algn="ctr"/>
            <a:endParaRPr lang="ru-RU" dirty="0"/>
          </a:p>
        </p:txBody>
      </p:sp>
      <p:pic>
        <p:nvPicPr>
          <p:cNvPr id="4" name="Picture 2" descr="C:\Users\Илья)\Desktop\i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8725" y="4452730"/>
            <a:ext cx="2114550" cy="2114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10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194</Words>
  <Application>Microsoft Office PowerPoint</Application>
  <PresentationFormat>Широкоэкранный</PresentationFormat>
  <Paragraphs>36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Гласные в суффиксах существительных -ек и -ик</vt:lpstr>
      <vt:lpstr>Определяем тему урока</vt:lpstr>
      <vt:lpstr>Выполнить словообразовательный анализ (вспомнив 3 вопроса СОА)  </vt:lpstr>
      <vt:lpstr>«Четвёртое лишнее». Выписать лишнее слово и объяснить, почему оно лишнее.</vt:lpstr>
      <vt:lpstr>Цветовой диктант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Катюха</dc:creator>
  <cp:lastModifiedBy>Катюха</cp:lastModifiedBy>
  <cp:revision>24</cp:revision>
  <dcterms:created xsi:type="dcterms:W3CDTF">2014-12-22T13:10:49Z</dcterms:created>
  <dcterms:modified xsi:type="dcterms:W3CDTF">2015-01-08T15:13:33Z</dcterms:modified>
</cp:coreProperties>
</file>