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75" r:id="rId2"/>
    <p:sldId id="269" r:id="rId3"/>
    <p:sldId id="272" r:id="rId4"/>
    <p:sldId id="257" r:id="rId5"/>
    <p:sldId id="258" r:id="rId6"/>
    <p:sldId id="271" r:id="rId7"/>
    <p:sldId id="264" r:id="rId8"/>
    <p:sldId id="260" r:id="rId9"/>
    <p:sldId id="261" r:id="rId10"/>
    <p:sldId id="262" r:id="rId11"/>
    <p:sldId id="263" r:id="rId12"/>
    <p:sldId id="279" r:id="rId13"/>
    <p:sldId id="277" r:id="rId14"/>
    <p:sldId id="278" r:id="rId15"/>
    <p:sldId id="276" r:id="rId16"/>
    <p:sldId id="266" r:id="rId17"/>
    <p:sldId id="274" r:id="rId18"/>
    <p:sldId id="267"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143759-1EF8-4946-902C-44448CC809FD}" type="datetimeFigureOut">
              <a:rPr lang="ru-RU" smtClean="0"/>
              <a:pPr/>
              <a:t>17.03.2014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C9685C-3EB8-478C-A810-8E4B006FCF6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1C9685C-3EB8-478C-A810-8E4B006FCF66}"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1C9685C-3EB8-478C-A810-8E4B006FCF66}" type="slidenum">
              <a:rPr lang="ru-RU" smtClean="0"/>
              <a:pPr/>
              <a:t>4</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tt-RU" dirty="0" smtClean="0"/>
              <a:t>Балалар әдәбияты</a:t>
            </a:r>
            <a:endParaRPr lang="ru-RU" dirty="0"/>
          </a:p>
        </p:txBody>
      </p:sp>
      <p:sp>
        <p:nvSpPr>
          <p:cNvPr id="4" name="Номер слайда 3"/>
          <p:cNvSpPr>
            <a:spLocks noGrp="1"/>
          </p:cNvSpPr>
          <p:nvPr>
            <p:ph type="sldNum" sz="quarter" idx="10"/>
          </p:nvPr>
        </p:nvSpPr>
        <p:spPr/>
        <p:txBody>
          <a:bodyPr/>
          <a:lstStyle/>
          <a:p>
            <a:fld id="{A1C9685C-3EB8-478C-A810-8E4B006FCF66}" type="slidenum">
              <a:rPr lang="ru-RU" smtClean="0"/>
              <a:pPr/>
              <a:t>17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E85CDB3A-ACC8-488E-BDCC-3B77339307B5}" type="datetimeFigureOut">
              <a:rPr lang="ru-RU" smtClean="0"/>
              <a:pPr/>
              <a:t>17.03.2014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D4757681-7508-40BE-A577-DBF3A20E668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85CDB3A-ACC8-488E-BDCC-3B77339307B5}" type="datetimeFigureOut">
              <a:rPr lang="ru-RU" smtClean="0"/>
              <a:pPr/>
              <a:t>17.03.2014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4757681-7508-40BE-A577-DBF3A20E6683}" type="slidenum">
              <a:rPr lang="ru-RU" smtClean="0"/>
              <a:pPr/>
              <a:t>‹#›</a:t>
            </a:fld>
            <a:endParaRPr lang="ru-RU"/>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85CDB3A-ACC8-488E-BDCC-3B77339307B5}" type="datetimeFigureOut">
              <a:rPr lang="ru-RU" smtClean="0"/>
              <a:pPr/>
              <a:t>17.03.2014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4757681-7508-40BE-A577-DBF3A20E6683}" type="slidenum">
              <a:rPr lang="ru-RU" smtClean="0"/>
              <a:pPr/>
              <a:t>‹#›</a:t>
            </a:fld>
            <a:endParaRPr lang="ru-RU"/>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85CDB3A-ACC8-488E-BDCC-3B77339307B5}" type="datetimeFigureOut">
              <a:rPr lang="ru-RU" smtClean="0"/>
              <a:pPr/>
              <a:t>17.03.2014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4757681-7508-40BE-A577-DBF3A20E6683}" type="slidenum">
              <a:rPr lang="ru-RU" smtClean="0"/>
              <a:pPr/>
              <a:t>‹#›</a:t>
            </a:fld>
            <a:endParaRPr lang="ru-RU"/>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E85CDB3A-ACC8-488E-BDCC-3B77339307B5}" type="datetimeFigureOut">
              <a:rPr lang="ru-RU" smtClean="0"/>
              <a:pPr/>
              <a:t>17.03.2014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4757681-7508-40BE-A577-DBF3A20E668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85CDB3A-ACC8-488E-BDCC-3B77339307B5}" type="datetimeFigureOut">
              <a:rPr lang="ru-RU" smtClean="0"/>
              <a:pPr/>
              <a:t>17.03.2014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4757681-7508-40BE-A577-DBF3A20E6683}" type="slidenum">
              <a:rPr lang="ru-RU" smtClean="0"/>
              <a:pPr/>
              <a:t>‹#›</a:t>
            </a:fld>
            <a:endParaRPr lang="ru-RU"/>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E85CDB3A-ACC8-488E-BDCC-3B77339307B5}" type="datetimeFigureOut">
              <a:rPr lang="ru-RU" smtClean="0"/>
              <a:pPr/>
              <a:t>17.03.2014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4757681-7508-40BE-A577-DBF3A20E6683}" type="slidenum">
              <a:rPr lang="ru-RU" smtClean="0"/>
              <a:pPr/>
              <a:t>‹#›</a:t>
            </a:fld>
            <a:endParaRPr lang="ru-RU"/>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E85CDB3A-ACC8-488E-BDCC-3B77339307B5}" type="datetimeFigureOut">
              <a:rPr lang="ru-RU" smtClean="0"/>
              <a:pPr/>
              <a:t>17.03.2014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4757681-7508-40BE-A577-DBF3A20E6683}" type="slidenum">
              <a:rPr lang="ru-RU" smtClean="0"/>
              <a:pPr/>
              <a:t>‹#›</a:t>
            </a:fld>
            <a:endParaRPr lang="ru-RU"/>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85CDB3A-ACC8-488E-BDCC-3B77339307B5}" type="datetimeFigureOut">
              <a:rPr lang="ru-RU" smtClean="0"/>
              <a:pPr/>
              <a:t>17.03.2014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4757681-7508-40BE-A577-DBF3A20E6683}" type="slidenum">
              <a:rPr lang="ru-RU" smtClean="0"/>
              <a:pPr/>
              <a:t>‹#›</a:t>
            </a:fld>
            <a:endParaRPr lang="ru-RU"/>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E85CDB3A-ACC8-488E-BDCC-3B77339307B5}" type="datetimeFigureOut">
              <a:rPr lang="ru-RU" smtClean="0"/>
              <a:pPr/>
              <a:t>17.03.2014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4757681-7508-40BE-A577-DBF3A20E6683}" type="slidenum">
              <a:rPr lang="ru-RU" smtClean="0"/>
              <a:pPr/>
              <a:t>‹#›</a:t>
            </a:fld>
            <a:endParaRPr lang="ru-RU"/>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85CDB3A-ACC8-488E-BDCC-3B77339307B5}" type="datetimeFigureOut">
              <a:rPr lang="ru-RU" smtClean="0"/>
              <a:pPr/>
              <a:t>17.03.2014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D4757681-7508-40BE-A577-DBF3A20E6683}"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85CDB3A-ACC8-488E-BDCC-3B77339307B5}" type="datetimeFigureOut">
              <a:rPr lang="ru-RU" smtClean="0"/>
              <a:pPr/>
              <a:t>17.03.2014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4757681-7508-40BE-A577-DBF3A20E6683}"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fad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abdullatukay.ru/tatlat/images/fotodir/000-850.jpg" TargetMode="Externa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tt5_11.jpg"/>
          <p:cNvPicPr>
            <a:picLocks noChangeAspect="1"/>
          </p:cNvPicPr>
          <p:nvPr/>
        </p:nvPicPr>
        <p:blipFill>
          <a:blip r:embed="rId3" cstate="print"/>
          <a:stretch>
            <a:fillRect/>
          </a:stretch>
        </p:blipFill>
        <p:spPr>
          <a:xfrm>
            <a:off x="-22425" y="0"/>
            <a:ext cx="9166425" cy="6858000"/>
          </a:xfrm>
          <a:prstGeom prst="rect">
            <a:avLst/>
          </a:prstGeom>
          <a:ln>
            <a:noFill/>
          </a:ln>
          <a:effectLst>
            <a:outerShdw blurRad="292100" dist="139700" dir="2700000" algn="tl" rotWithShape="0">
              <a:srgbClr val="333333">
                <a:alpha val="65000"/>
              </a:srgbClr>
            </a:outerShdw>
          </a:effectLst>
        </p:spPr>
      </p:pic>
      <p:sp>
        <p:nvSpPr>
          <p:cNvPr id="2" name="Заголовок 1"/>
          <p:cNvSpPr>
            <a:spLocks noGrp="1"/>
          </p:cNvSpPr>
          <p:nvPr>
            <p:ph type="title"/>
          </p:nvPr>
        </p:nvSpPr>
        <p:spPr>
          <a:xfrm>
            <a:off x="357158" y="2357430"/>
            <a:ext cx="8305800" cy="1143000"/>
          </a:xfrm>
        </p:spPr>
        <p:txBody>
          <a:bodyPr/>
          <a:lstStyle/>
          <a:p>
            <a:pPr algn="ctr"/>
            <a:r>
              <a:rPr lang="ru-RU" i="1" dirty="0" err="1" smtClean="0">
                <a:solidFill>
                  <a:srgbClr val="92D050"/>
                </a:solidFill>
              </a:rPr>
              <a:t>Балалар</a:t>
            </a:r>
            <a:r>
              <a:rPr lang="ru-RU" i="1" dirty="0" smtClean="0">
                <a:solidFill>
                  <a:srgbClr val="92D050"/>
                </a:solidFill>
              </a:rPr>
              <a:t> </a:t>
            </a:r>
            <a:r>
              <a:rPr lang="ru-RU" i="1" dirty="0" err="1" smtClean="0">
                <a:solidFill>
                  <a:srgbClr val="92D050"/>
                </a:solidFill>
              </a:rPr>
              <a:t>әдәбияты</a:t>
            </a:r>
            <a:endParaRPr lang="ru-RU" i="1" dirty="0">
              <a:solidFill>
                <a:srgbClr val="92D050"/>
              </a:solidFill>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71480"/>
            <a:ext cx="8229600" cy="918418"/>
          </a:xfrm>
        </p:spPr>
        <p:txBody>
          <a:bodyPr/>
          <a:lstStyle/>
          <a:p>
            <a:r>
              <a:rPr lang="ru-RU" dirty="0" err="1" smtClean="0"/>
              <a:t>Мәҗит Гафури</a:t>
            </a:r>
            <a:r>
              <a:rPr lang="ru-RU" sz="4000" dirty="0" smtClean="0"/>
              <a:t>(1880-1934)</a:t>
            </a:r>
            <a:endParaRPr lang="ru-RU" sz="4000" dirty="0"/>
          </a:p>
        </p:txBody>
      </p:sp>
      <p:pic>
        <p:nvPicPr>
          <p:cNvPr id="5" name="Содержимое 6" descr="загруженное.jpg"/>
          <p:cNvPicPr>
            <a:picLocks noGrp="1" noChangeAspect="1"/>
          </p:cNvPicPr>
          <p:nvPr>
            <p:ph sz="half" idx="1"/>
          </p:nvPr>
        </p:nvPicPr>
        <p:blipFill>
          <a:blip r:embed="rId2" cstate="print"/>
          <a:stretch>
            <a:fillRect/>
          </a:stretch>
        </p:blipFill>
        <p:spPr>
          <a:xfrm>
            <a:off x="785785" y="1500174"/>
            <a:ext cx="8001057" cy="4786346"/>
          </a:xfrm>
        </p:spPr>
      </p:pic>
      <p:sp>
        <p:nvSpPr>
          <p:cNvPr id="4" name="Содержимое 3"/>
          <p:cNvSpPr>
            <a:spLocks noGrp="1"/>
          </p:cNvSpPr>
          <p:nvPr>
            <p:ph sz="half" idx="2"/>
          </p:nvPr>
        </p:nvSpPr>
        <p:spPr>
          <a:xfrm>
            <a:off x="4786314" y="1643050"/>
            <a:ext cx="3357586" cy="4714908"/>
          </a:xfrm>
        </p:spPr>
        <p:txBody>
          <a:bodyPr>
            <a:normAutofit fontScale="92500" lnSpcReduction="10000"/>
          </a:bodyPr>
          <a:lstStyle/>
          <a:p>
            <a:pPr>
              <a:buNone/>
            </a:pPr>
            <a:r>
              <a:rPr lang="ru-RU" sz="1900" i="1" dirty="0" err="1" smtClean="0"/>
              <a:t>Үзем һәм халкым</a:t>
            </a:r>
            <a:r>
              <a:rPr lang="ru-RU" sz="1900" i="1" dirty="0" smtClean="0"/>
              <a:t>…………………….</a:t>
            </a:r>
          </a:p>
          <a:p>
            <a:pPr>
              <a:buNone/>
            </a:pPr>
            <a:r>
              <a:rPr lang="ru-RU" sz="1900" i="1" dirty="0" smtClean="0"/>
              <a:t>Мин </a:t>
            </a:r>
            <a:r>
              <a:rPr lang="ru-RU" sz="1900" i="1" dirty="0" err="1" smtClean="0"/>
              <a:t>кайда</a:t>
            </a:r>
            <a:r>
              <a:rPr lang="ru-RU" sz="1900" i="1" dirty="0" smtClean="0"/>
              <a:t>?.................................</a:t>
            </a:r>
          </a:p>
          <a:p>
            <a:pPr>
              <a:buNone/>
            </a:pPr>
            <a:r>
              <a:rPr lang="ru-RU" sz="1900" i="1" dirty="0" err="1" smtClean="0"/>
              <a:t>Ана</a:t>
            </a:r>
            <a:r>
              <a:rPr lang="ru-RU" sz="1900" i="1" dirty="0" smtClean="0"/>
              <a:t> теле………………………………….</a:t>
            </a:r>
          </a:p>
          <a:p>
            <a:pPr>
              <a:buNone/>
            </a:pPr>
            <a:r>
              <a:rPr lang="ru-RU" sz="1900" i="1" dirty="0" err="1" smtClean="0"/>
              <a:t>Хакыйкать</a:t>
            </a:r>
            <a:r>
              <a:rPr lang="ru-RU" sz="1900" i="1" dirty="0" smtClean="0"/>
              <a:t>………………………………</a:t>
            </a:r>
          </a:p>
          <a:p>
            <a:pPr>
              <a:buNone/>
            </a:pPr>
            <a:r>
              <a:rPr lang="ru-RU" sz="1900" i="1" dirty="0" err="1" smtClean="0"/>
              <a:t>Эш</a:t>
            </a:r>
            <a:r>
              <a:rPr lang="ru-RU" sz="1900" i="1" dirty="0" smtClean="0"/>
              <a:t>…………………………………………….</a:t>
            </a:r>
          </a:p>
          <a:p>
            <a:pPr>
              <a:buNone/>
            </a:pPr>
            <a:r>
              <a:rPr lang="ru-RU" sz="1900" i="1" dirty="0" err="1" smtClean="0"/>
              <a:t>Эш</a:t>
            </a:r>
            <a:r>
              <a:rPr lang="ru-RU" sz="1900" i="1" dirty="0"/>
              <a:t> </a:t>
            </a:r>
            <a:r>
              <a:rPr lang="ru-RU" sz="1900" i="1" dirty="0" err="1" smtClean="0"/>
              <a:t>һәм белем</a:t>
            </a:r>
            <a:r>
              <a:rPr lang="ru-RU" sz="1900" i="1" dirty="0" smtClean="0"/>
              <a:t>…………………………. </a:t>
            </a:r>
          </a:p>
          <a:p>
            <a:pPr>
              <a:buNone/>
            </a:pPr>
            <a:r>
              <a:rPr lang="ru-RU" sz="1900" i="1" dirty="0" err="1" smtClean="0"/>
              <a:t>Гөлләр бакчасында</a:t>
            </a:r>
            <a:r>
              <a:rPr lang="ru-RU" sz="1900" i="1" dirty="0" smtClean="0"/>
              <a:t>…………………</a:t>
            </a:r>
          </a:p>
          <a:p>
            <a:pPr>
              <a:buNone/>
            </a:pPr>
            <a:r>
              <a:rPr lang="ru-RU" sz="1900" i="1" dirty="0" err="1" smtClean="0"/>
              <a:t>Кошларга</a:t>
            </a:r>
            <a:r>
              <a:rPr lang="ru-RU" sz="1900" i="1" dirty="0" smtClean="0"/>
              <a:t>………………………………..</a:t>
            </a:r>
          </a:p>
          <a:p>
            <a:pPr>
              <a:buNone/>
            </a:pPr>
            <a:r>
              <a:rPr lang="ru-RU" sz="1900" i="1" dirty="0" smtClean="0"/>
              <a:t>Урман………………………………………</a:t>
            </a:r>
          </a:p>
          <a:p>
            <a:pPr>
              <a:buNone/>
            </a:pPr>
            <a:r>
              <a:rPr lang="ru-RU" sz="1900" i="1" dirty="0" err="1" smtClean="0"/>
              <a:t>Язгы</a:t>
            </a:r>
            <a:r>
              <a:rPr lang="ru-RU" sz="1900" i="1" dirty="0" smtClean="0"/>
              <a:t> </a:t>
            </a:r>
            <a:r>
              <a:rPr lang="ru-RU" sz="1900" i="1" dirty="0" err="1" smtClean="0"/>
              <a:t>кояш</a:t>
            </a:r>
            <a:r>
              <a:rPr lang="ru-RU" sz="1900" i="1" dirty="0" smtClean="0"/>
              <a:t>……………………………….</a:t>
            </a:r>
          </a:p>
          <a:p>
            <a:pPr>
              <a:buNone/>
            </a:pPr>
            <a:r>
              <a:rPr lang="ru-RU" sz="1900" i="1" dirty="0" err="1" smtClean="0"/>
              <a:t>Сандугач</a:t>
            </a:r>
            <a:r>
              <a:rPr lang="ru-RU" sz="1900" i="1" dirty="0" smtClean="0"/>
              <a:t> .………………………………..</a:t>
            </a:r>
          </a:p>
          <a:p>
            <a:pPr>
              <a:buNone/>
            </a:pPr>
            <a:r>
              <a:rPr lang="ru-RU" sz="1900" i="1" dirty="0" err="1" smtClean="0"/>
              <a:t>Чикерткә белән Кырмыска</a:t>
            </a:r>
            <a:r>
              <a:rPr lang="ru-RU" sz="1900" i="1" dirty="0" smtClean="0"/>
              <a:t>…..</a:t>
            </a:r>
          </a:p>
          <a:p>
            <a:pPr>
              <a:buNone/>
            </a:pPr>
            <a:r>
              <a:rPr lang="ru-RU" sz="1900" i="1" dirty="0" smtClean="0"/>
              <a:t>Ай </a:t>
            </a:r>
            <a:r>
              <a:rPr lang="ru-RU" sz="1900" i="1" dirty="0" err="1" smtClean="0"/>
              <a:t>алдады</a:t>
            </a:r>
            <a:r>
              <a:rPr lang="ru-RU" sz="1900" i="1" dirty="0" smtClean="0"/>
              <a:t>……………………………….</a:t>
            </a:r>
          </a:p>
          <a:p>
            <a:pPr>
              <a:buNone/>
            </a:pPr>
            <a:endParaRPr lang="ru-RU" sz="1800" dirty="0" smtClean="0"/>
          </a:p>
          <a:p>
            <a:pPr>
              <a:buNone/>
            </a:pPr>
            <a:r>
              <a:rPr lang="ru-RU" sz="1800" dirty="0" smtClean="0"/>
              <a:t>   </a:t>
            </a:r>
            <a:endParaRPr lang="ru-RU" sz="1800" dirty="0"/>
          </a:p>
        </p:txBody>
      </p:sp>
      <p:pic>
        <p:nvPicPr>
          <p:cNvPr id="6" name="Рисунок 5" descr="images222.jpg"/>
          <p:cNvPicPr>
            <a:picLocks noChangeAspect="1"/>
          </p:cNvPicPr>
          <p:nvPr/>
        </p:nvPicPr>
        <p:blipFill>
          <a:blip r:embed="rId3" cstate="print"/>
          <a:stretch>
            <a:fillRect/>
          </a:stretch>
        </p:blipFill>
        <p:spPr>
          <a:xfrm>
            <a:off x="1357290" y="1785926"/>
            <a:ext cx="3000396" cy="4286280"/>
          </a:xfrm>
          <a:prstGeom prst="rect">
            <a:avLst/>
          </a:prstGeom>
          <a:ln>
            <a:noFill/>
          </a:ln>
          <a:effectLst>
            <a:softEdge rad="112500"/>
          </a:effectLst>
        </p:spPr>
      </p:pic>
    </p:spTree>
  </p:cSld>
  <p:clrMapOvr>
    <a:masterClrMapping/>
  </p:clrMapOvr>
  <p:transition spd="med">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66" y="571480"/>
            <a:ext cx="8229600" cy="704104"/>
          </a:xfrm>
        </p:spPr>
        <p:txBody>
          <a:bodyPr>
            <a:normAutofit fontScale="90000"/>
          </a:bodyPr>
          <a:lstStyle/>
          <a:p>
            <a:r>
              <a:rPr lang="ru-RU" dirty="0" err="1" smtClean="0"/>
              <a:t>Муса</a:t>
            </a:r>
            <a:r>
              <a:rPr lang="ru-RU" dirty="0" smtClean="0"/>
              <a:t> </a:t>
            </a:r>
            <a:r>
              <a:rPr lang="ru-RU" sz="5400" dirty="0" err="1" smtClean="0"/>
              <a:t>җ</a:t>
            </a:r>
            <a:r>
              <a:rPr lang="ru-RU" dirty="0" err="1" smtClean="0"/>
              <a:t>әлил</a:t>
            </a:r>
            <a:r>
              <a:rPr lang="ru-RU" sz="4000" dirty="0" smtClean="0"/>
              <a:t>(1906-1944)   </a:t>
            </a:r>
            <a:endParaRPr lang="ru-RU" sz="4000" dirty="0"/>
          </a:p>
        </p:txBody>
      </p:sp>
      <p:pic>
        <p:nvPicPr>
          <p:cNvPr id="5" name="Содержимое 4" descr="загруженное.jpg"/>
          <p:cNvPicPr>
            <a:picLocks noGrp="1" noChangeAspect="1"/>
          </p:cNvPicPr>
          <p:nvPr>
            <p:ph sz="half" idx="1"/>
          </p:nvPr>
        </p:nvPicPr>
        <p:blipFill>
          <a:blip r:embed="rId2" cstate="print"/>
          <a:stretch>
            <a:fillRect/>
          </a:stretch>
        </p:blipFill>
        <p:spPr>
          <a:xfrm>
            <a:off x="642910" y="1428736"/>
            <a:ext cx="8072494" cy="5000660"/>
          </a:xfrm>
        </p:spPr>
      </p:pic>
      <p:sp>
        <p:nvSpPr>
          <p:cNvPr id="4" name="Содержимое 3"/>
          <p:cNvSpPr>
            <a:spLocks noGrp="1"/>
          </p:cNvSpPr>
          <p:nvPr>
            <p:ph sz="half" idx="2"/>
          </p:nvPr>
        </p:nvSpPr>
        <p:spPr>
          <a:xfrm>
            <a:off x="4786314" y="1600200"/>
            <a:ext cx="3429024" cy="4614882"/>
          </a:xfrm>
        </p:spPr>
        <p:txBody>
          <a:bodyPr>
            <a:normAutofit fontScale="92500" lnSpcReduction="10000"/>
          </a:bodyPr>
          <a:lstStyle/>
          <a:p>
            <a:pPr>
              <a:buNone/>
            </a:pPr>
            <a:r>
              <a:rPr lang="ru-RU" sz="1900" i="1" dirty="0" err="1" smtClean="0"/>
              <a:t>Карак</a:t>
            </a:r>
            <a:r>
              <a:rPr lang="ru-RU" sz="1900" i="1" dirty="0" smtClean="0"/>
              <a:t> </a:t>
            </a:r>
            <a:r>
              <a:rPr lang="ru-RU" sz="1900" i="1" dirty="0" err="1" smtClean="0"/>
              <a:t>песи</a:t>
            </a:r>
            <a:r>
              <a:rPr lang="ru-RU" sz="1900" i="1" dirty="0" smtClean="0"/>
              <a:t>……………………….........</a:t>
            </a:r>
          </a:p>
          <a:p>
            <a:pPr>
              <a:buNone/>
            </a:pPr>
            <a:r>
              <a:rPr lang="ru-RU" sz="1900" i="1" dirty="0" err="1" smtClean="0"/>
              <a:t>Әтәч…………………………….............</a:t>
            </a:r>
            <a:endParaRPr lang="ru-RU" sz="1900" i="1" dirty="0" smtClean="0"/>
          </a:p>
          <a:p>
            <a:pPr>
              <a:buNone/>
            </a:pPr>
            <a:r>
              <a:rPr lang="ru-RU" sz="1900" i="1" dirty="0" err="1" smtClean="0"/>
              <a:t>Беренче</a:t>
            </a:r>
            <a:r>
              <a:rPr lang="ru-RU" sz="1900" i="1" dirty="0" smtClean="0"/>
              <a:t> </a:t>
            </a:r>
            <a:r>
              <a:rPr lang="ru-RU" sz="1900" i="1" dirty="0" err="1" smtClean="0"/>
              <a:t>дәрес………………...........</a:t>
            </a:r>
            <a:endParaRPr lang="ru-RU" sz="1900" i="1" dirty="0" smtClean="0"/>
          </a:p>
          <a:p>
            <a:pPr>
              <a:buNone/>
            </a:pPr>
            <a:r>
              <a:rPr lang="ru-RU" sz="1900" i="1" dirty="0" err="1" smtClean="0"/>
              <a:t>Бишек</a:t>
            </a:r>
            <a:r>
              <a:rPr lang="ru-RU" sz="1900" i="1" dirty="0" smtClean="0"/>
              <a:t> </a:t>
            </a:r>
            <a:r>
              <a:rPr lang="ru-RU" sz="1900" i="1" dirty="0" err="1" smtClean="0"/>
              <a:t>җыры…………………………..</a:t>
            </a:r>
            <a:endParaRPr lang="ru-RU" sz="1900" i="1" dirty="0" smtClean="0"/>
          </a:p>
          <a:p>
            <a:pPr>
              <a:buNone/>
            </a:pPr>
            <a:r>
              <a:rPr lang="ru-RU" sz="1900" i="1" dirty="0" err="1" smtClean="0"/>
              <a:t>Куян</a:t>
            </a:r>
            <a:r>
              <a:rPr lang="ru-RU" sz="1900" i="1" dirty="0" smtClean="0"/>
              <a:t>…………………………………………</a:t>
            </a:r>
          </a:p>
          <a:p>
            <a:pPr>
              <a:buNone/>
            </a:pPr>
            <a:r>
              <a:rPr lang="ru-RU" sz="1900" i="1" dirty="0" err="1" smtClean="0"/>
              <a:t>Кызыма</a:t>
            </a:r>
            <a:r>
              <a:rPr lang="ru-RU" sz="1900" i="1" dirty="0" smtClean="0"/>
              <a:t>…………………………………..</a:t>
            </a:r>
          </a:p>
          <a:p>
            <a:pPr>
              <a:buNone/>
            </a:pPr>
            <a:r>
              <a:rPr lang="ru-RU" sz="1900" i="1" dirty="0" smtClean="0"/>
              <a:t>Бер </a:t>
            </a:r>
            <a:r>
              <a:rPr lang="ru-RU" sz="1900" i="1" dirty="0" err="1" smtClean="0"/>
              <a:t>шигырь</a:t>
            </a:r>
            <a:r>
              <a:rPr lang="ru-RU" sz="1900" i="1" dirty="0" smtClean="0"/>
              <a:t>……………………………..</a:t>
            </a:r>
          </a:p>
          <a:p>
            <a:pPr>
              <a:buNone/>
            </a:pPr>
            <a:r>
              <a:rPr lang="ru-RU" sz="1900" i="1" dirty="0" smtClean="0"/>
              <a:t>Куке………………………………............</a:t>
            </a:r>
          </a:p>
          <a:p>
            <a:pPr>
              <a:buNone/>
            </a:pPr>
            <a:r>
              <a:rPr lang="ru-RU" sz="1900" i="1" dirty="0" err="1" smtClean="0"/>
              <a:t>Суык</a:t>
            </a:r>
            <a:r>
              <a:rPr lang="ru-RU" sz="1900" i="1" dirty="0" smtClean="0"/>
              <a:t> </a:t>
            </a:r>
            <a:r>
              <a:rPr lang="ru-RU" sz="1900" i="1" dirty="0" err="1" smtClean="0"/>
              <a:t>бабай</a:t>
            </a:r>
            <a:r>
              <a:rPr lang="ru-RU" sz="1900" i="1" dirty="0" smtClean="0"/>
              <a:t>………………………........</a:t>
            </a:r>
          </a:p>
          <a:p>
            <a:pPr>
              <a:buNone/>
            </a:pPr>
            <a:r>
              <a:rPr lang="ru-RU" sz="1900" i="1" dirty="0" err="1" smtClean="0"/>
              <a:t>Төрмәдә төш………………………....</a:t>
            </a:r>
            <a:endParaRPr lang="ru-RU" sz="1900" i="1" dirty="0" smtClean="0"/>
          </a:p>
          <a:p>
            <a:pPr>
              <a:buNone/>
            </a:pPr>
            <a:r>
              <a:rPr lang="ru-RU" sz="1900" i="1" dirty="0" smtClean="0"/>
              <a:t>Бер </a:t>
            </a:r>
            <a:r>
              <a:rPr lang="ru-RU" sz="1900" i="1" dirty="0" err="1" smtClean="0"/>
              <a:t>үгет</a:t>
            </a:r>
            <a:r>
              <a:rPr lang="ru-RU" sz="1900" i="1" dirty="0" smtClean="0"/>
              <a:t>………………………………....</a:t>
            </a:r>
          </a:p>
          <a:p>
            <a:pPr>
              <a:buNone/>
            </a:pPr>
            <a:r>
              <a:rPr lang="ru-RU" sz="1900" i="1" dirty="0" err="1" smtClean="0"/>
              <a:t>Кошчык</a:t>
            </a:r>
            <a:r>
              <a:rPr lang="ru-RU" sz="1900" i="1" dirty="0" smtClean="0"/>
              <a:t>……………………………….....</a:t>
            </a:r>
          </a:p>
          <a:p>
            <a:pPr>
              <a:buNone/>
            </a:pPr>
            <a:r>
              <a:rPr lang="ru-RU" sz="1900" i="1" dirty="0" err="1" smtClean="0"/>
              <a:t>Ышанма</a:t>
            </a:r>
            <a:r>
              <a:rPr lang="ru-RU" sz="1900" i="1" dirty="0" smtClean="0"/>
              <a:t>…………………………….......</a:t>
            </a:r>
          </a:p>
          <a:p>
            <a:pPr>
              <a:buNone/>
            </a:pPr>
            <a:r>
              <a:rPr lang="ru-RU" sz="1900" i="1" dirty="0" smtClean="0"/>
              <a:t>Дару………………………………………..</a:t>
            </a:r>
          </a:p>
          <a:p>
            <a:pPr>
              <a:buNone/>
            </a:pPr>
            <a:r>
              <a:rPr lang="ru-RU" sz="1900" i="1" dirty="0" err="1" smtClean="0"/>
              <a:t>Серле</a:t>
            </a:r>
            <a:r>
              <a:rPr lang="ru-RU" sz="1900" i="1" dirty="0" smtClean="0"/>
              <a:t> </a:t>
            </a:r>
            <a:r>
              <a:rPr lang="ru-RU" sz="1900" i="1" dirty="0" err="1" smtClean="0"/>
              <a:t>йомгак</a:t>
            </a:r>
            <a:r>
              <a:rPr lang="ru-RU" sz="1900" i="1" dirty="0" smtClean="0"/>
              <a:t>………………………….</a:t>
            </a:r>
          </a:p>
          <a:p>
            <a:pPr>
              <a:buNone/>
            </a:pPr>
            <a:endParaRPr lang="ru-RU" sz="1800" dirty="0"/>
          </a:p>
        </p:txBody>
      </p:sp>
      <p:pic>
        <p:nvPicPr>
          <p:cNvPr id="6" name="Рисунок 5" descr="загруженное3.jpg"/>
          <p:cNvPicPr>
            <a:picLocks noChangeAspect="1"/>
          </p:cNvPicPr>
          <p:nvPr/>
        </p:nvPicPr>
        <p:blipFill>
          <a:blip r:embed="rId3" cstate="print"/>
          <a:stretch>
            <a:fillRect/>
          </a:stretch>
        </p:blipFill>
        <p:spPr>
          <a:xfrm>
            <a:off x="1357290" y="1785926"/>
            <a:ext cx="3071834" cy="4357718"/>
          </a:xfrm>
          <a:prstGeom prst="rect">
            <a:avLst/>
          </a:prstGeom>
          <a:ln>
            <a:noFill/>
          </a:ln>
          <a:effectLst>
            <a:softEdge rad="112500"/>
          </a:effectLst>
        </p:spPr>
      </p:pic>
    </p:spTree>
  </p:cSld>
  <p:clrMapOvr>
    <a:masterClrMapping/>
  </p:clrMapOvr>
  <p:transition spd="med">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pPr algn="ctr"/>
            <a:r>
              <a:rPr lang="en-US" dirty="0" smtClean="0"/>
              <a:t>XXI </a:t>
            </a:r>
            <a:r>
              <a:rPr lang="tt-RU" dirty="0" smtClean="0"/>
              <a:t>йөз башы балалар әдәбияты</a:t>
            </a:r>
            <a:endParaRPr lang="ru-RU" dirty="0"/>
          </a:p>
        </p:txBody>
      </p:sp>
      <p:pic>
        <p:nvPicPr>
          <p:cNvPr id="32772" name="Picture 4" descr="http://miras.belem.ru/system/files/shaukat_galiev.jpg?1280995760"/>
          <p:cNvPicPr>
            <a:picLocks noGrp="1" noChangeAspect="1" noChangeArrowheads="1"/>
          </p:cNvPicPr>
          <p:nvPr>
            <p:ph sz="half" idx="1"/>
          </p:nvPr>
        </p:nvPicPr>
        <p:blipFill>
          <a:blip r:embed="rId2" cstate="print"/>
          <a:stretch>
            <a:fillRect/>
          </a:stretch>
        </p:blipFill>
        <p:spPr bwMode="auto">
          <a:xfrm>
            <a:off x="1043608" y="2060848"/>
            <a:ext cx="2880320" cy="3384376"/>
          </a:xfrm>
          <a:prstGeom prst="rect">
            <a:avLst/>
          </a:prstGeom>
          <a:noFill/>
        </p:spPr>
      </p:pic>
      <p:sp>
        <p:nvSpPr>
          <p:cNvPr id="6" name="Текст 5"/>
          <p:cNvSpPr>
            <a:spLocks noGrp="1"/>
          </p:cNvSpPr>
          <p:nvPr>
            <p:ph sz="half" idx="2"/>
          </p:nvPr>
        </p:nvSpPr>
        <p:spPr>
          <a:xfrm>
            <a:off x="4283968" y="2060848"/>
            <a:ext cx="4038600" cy="4434840"/>
          </a:xfrm>
        </p:spPr>
        <p:txBody>
          <a:bodyPr>
            <a:normAutofit/>
          </a:bodyPr>
          <a:lstStyle/>
          <a:p>
            <a:pPr algn="ctr">
              <a:buNone/>
            </a:pPr>
            <a:r>
              <a:rPr lang="tt-RU" sz="2400" dirty="0" smtClean="0">
                <a:solidFill>
                  <a:schemeClr val="tx2">
                    <a:lumMod val="75000"/>
                  </a:schemeClr>
                </a:solidFill>
              </a:rPr>
              <a:t>Туган тел.</a:t>
            </a:r>
          </a:p>
          <a:p>
            <a:pPr>
              <a:buNone/>
            </a:pPr>
            <a:r>
              <a:rPr lang="tt-RU" sz="2400" dirty="0" smtClean="0">
                <a:solidFill>
                  <a:schemeClr val="tx2">
                    <a:lumMod val="75000"/>
                  </a:schemeClr>
                </a:solidFill>
              </a:rPr>
              <a:t>Туган тел – иң татлы тел,</a:t>
            </a:r>
          </a:p>
          <a:p>
            <a:pPr>
              <a:buNone/>
            </a:pPr>
            <a:r>
              <a:rPr lang="tt-RU" sz="2400" dirty="0" smtClean="0">
                <a:solidFill>
                  <a:schemeClr val="tx2">
                    <a:lumMod val="75000"/>
                  </a:schemeClr>
                </a:solidFill>
              </a:rPr>
              <a:t>Туган тел- иң тәмле тел,</a:t>
            </a:r>
          </a:p>
          <a:p>
            <a:pPr>
              <a:buNone/>
            </a:pPr>
            <a:r>
              <a:rPr lang="tt-RU" sz="2400" dirty="0" smtClean="0">
                <a:solidFill>
                  <a:schemeClr val="tx2">
                    <a:lumMod val="75000"/>
                  </a:schemeClr>
                </a:solidFill>
              </a:rPr>
              <a:t>Тәмле дип, телең йотма -</a:t>
            </a:r>
          </a:p>
          <a:p>
            <a:pPr>
              <a:buNone/>
            </a:pPr>
            <a:r>
              <a:rPr lang="tt-RU" sz="2400" dirty="0" smtClean="0">
                <a:solidFill>
                  <a:schemeClr val="tx2">
                    <a:lumMod val="75000"/>
                  </a:schemeClr>
                </a:solidFill>
              </a:rPr>
              <a:t>Туган телне онытма!</a:t>
            </a:r>
          </a:p>
          <a:p>
            <a:pPr>
              <a:buNone/>
            </a:pPr>
            <a:endParaRPr lang="tt-RU" sz="2400" dirty="0" smtClean="0">
              <a:solidFill>
                <a:schemeClr val="tx2">
                  <a:lumMod val="75000"/>
                </a:schemeClr>
              </a:solidFill>
            </a:endParaRPr>
          </a:p>
          <a:p>
            <a:pPr>
              <a:buNone/>
            </a:pPr>
            <a:r>
              <a:rPr lang="tt-RU" sz="2400" dirty="0" smtClean="0">
                <a:solidFill>
                  <a:schemeClr val="tx2">
                    <a:lumMod val="75000"/>
                  </a:schemeClr>
                </a:solidFill>
              </a:rPr>
              <a:t>                  Шәүкәт Галиев</a:t>
            </a:r>
            <a:endParaRPr lang="ru-RU" sz="2400" dirty="0">
              <a:solidFill>
                <a:schemeClr val="tx2">
                  <a:lumMod val="75000"/>
                </a:schemeClr>
              </a:solidFill>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008112"/>
          </a:xfrm>
        </p:spPr>
        <p:txBody>
          <a:bodyPr>
            <a:normAutofit fontScale="90000"/>
          </a:bodyPr>
          <a:lstStyle/>
          <a:p>
            <a:pPr algn="ctr"/>
            <a:r>
              <a:rPr lang="ru-RU" dirty="0" err="1" smtClean="0"/>
              <a:t>Рабит</a:t>
            </a:r>
            <a:r>
              <a:rPr lang="ru-RU" dirty="0" smtClean="0"/>
              <a:t> </a:t>
            </a:r>
            <a:r>
              <a:rPr lang="ru-RU" dirty="0" err="1" smtClean="0"/>
              <a:t>Батулла</a:t>
            </a:r>
            <a:r>
              <a:rPr lang="ru-RU" dirty="0" smtClean="0"/>
              <a:t> </a:t>
            </a:r>
            <a:r>
              <a:rPr lang="tt-RU" dirty="0" smtClean="0"/>
              <a:t>һәм Разил Вәлиев</a:t>
            </a:r>
            <a:endParaRPr lang="ru-RU" dirty="0"/>
          </a:p>
        </p:txBody>
      </p:sp>
      <p:sp>
        <p:nvSpPr>
          <p:cNvPr id="3" name="Содержимое 2"/>
          <p:cNvSpPr>
            <a:spLocks noGrp="1"/>
          </p:cNvSpPr>
          <p:nvPr>
            <p:ph idx="1"/>
          </p:nvPr>
        </p:nvSpPr>
        <p:spPr/>
        <p:txBody>
          <a:bodyPr/>
          <a:lstStyle/>
          <a:p>
            <a:endParaRPr lang="ru-RU" dirty="0"/>
          </a:p>
        </p:txBody>
      </p:sp>
      <p:pic>
        <p:nvPicPr>
          <p:cNvPr id="6" name="i-main-pic" descr="Картинка 6 из 64">
            <a:hlinkClick r:id="rId2" tgtFrame="_blank"/>
          </p:cNvPr>
          <p:cNvPicPr/>
          <p:nvPr/>
        </p:nvPicPr>
        <p:blipFill>
          <a:blip r:embed="rId3" cstate="print"/>
          <a:srcRect/>
          <a:stretch>
            <a:fillRect/>
          </a:stretch>
        </p:blipFill>
        <p:spPr bwMode="auto">
          <a:xfrm>
            <a:off x="827584" y="1340768"/>
            <a:ext cx="3816424" cy="3888432"/>
          </a:xfrm>
          <a:prstGeom prst="rect">
            <a:avLst/>
          </a:prstGeom>
          <a:noFill/>
          <a:ln w="9525">
            <a:noFill/>
            <a:miter lim="800000"/>
            <a:headEnd/>
            <a:tailEnd/>
          </a:ln>
        </p:spPr>
      </p:pic>
      <p:pic>
        <p:nvPicPr>
          <p:cNvPr id="1026" name="Picture 2" descr="http://miras.belem.ru/system/files/razil_valiev.jpg?1281102769"/>
          <p:cNvPicPr>
            <a:picLocks noChangeAspect="1" noChangeArrowheads="1"/>
          </p:cNvPicPr>
          <p:nvPr/>
        </p:nvPicPr>
        <p:blipFill>
          <a:blip r:embed="rId4" cstate="print"/>
          <a:srcRect/>
          <a:stretch>
            <a:fillRect/>
          </a:stretch>
        </p:blipFill>
        <p:spPr bwMode="auto">
          <a:xfrm>
            <a:off x="5004048" y="1340768"/>
            <a:ext cx="3312368" cy="4464496"/>
          </a:xfrm>
          <a:prstGeom prst="rect">
            <a:avLst/>
          </a:prstGeom>
          <a:noFill/>
        </p:spPr>
      </p:pic>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008112"/>
          </a:xfrm>
        </p:spPr>
        <p:txBody>
          <a:bodyPr>
            <a:normAutofit/>
          </a:bodyPr>
          <a:lstStyle/>
          <a:p>
            <a:pPr algn="ctr"/>
            <a:r>
              <a:rPr lang="tt-RU" dirty="0" smtClean="0"/>
              <a:t>Галимҗан Гыйльманов</a:t>
            </a:r>
            <a:endParaRPr lang="ru-RU" dirty="0"/>
          </a:p>
        </p:txBody>
      </p:sp>
      <p:sp>
        <p:nvSpPr>
          <p:cNvPr id="4" name="Содержимое 3"/>
          <p:cNvSpPr>
            <a:spLocks noGrp="1"/>
          </p:cNvSpPr>
          <p:nvPr>
            <p:ph sz="half" idx="2"/>
          </p:nvPr>
        </p:nvSpPr>
        <p:spPr>
          <a:xfrm>
            <a:off x="4427984" y="1556792"/>
            <a:ext cx="4258816" cy="4798133"/>
          </a:xfrm>
        </p:spPr>
        <p:txBody>
          <a:bodyPr>
            <a:normAutofit fontScale="92500" lnSpcReduction="10000"/>
          </a:bodyPr>
          <a:lstStyle/>
          <a:p>
            <a:pPr>
              <a:buNone/>
            </a:pPr>
            <a:r>
              <a:rPr lang="tt-RU" dirty="0" smtClean="0"/>
              <a:t>Мин – чын татар малае!</a:t>
            </a:r>
          </a:p>
          <a:p>
            <a:pPr>
              <a:buNone/>
            </a:pPr>
            <a:r>
              <a:rPr lang="tt-RU" dirty="0" smtClean="0"/>
              <a:t>Әйдәгез танышыйк:</a:t>
            </a:r>
          </a:p>
          <a:p>
            <a:pPr>
              <a:buNone/>
            </a:pPr>
            <a:r>
              <a:rPr lang="tt-RU" dirty="0" smtClean="0"/>
              <a:t>Галимҗан – исемем.</a:t>
            </a:r>
          </a:p>
          <a:p>
            <a:pPr>
              <a:buNone/>
            </a:pPr>
            <a:r>
              <a:rPr lang="tt-RU" dirty="0" smtClean="0"/>
              <a:t>Рас килә, ди әти,</a:t>
            </a:r>
          </a:p>
          <a:p>
            <a:pPr>
              <a:buNone/>
            </a:pPr>
            <a:r>
              <a:rPr lang="tt-RU" dirty="0" smtClean="0"/>
              <a:t>Исемгә җисемем.</a:t>
            </a:r>
          </a:p>
          <a:p>
            <a:pPr>
              <a:buNone/>
            </a:pPr>
            <a:r>
              <a:rPr lang="tt-RU" dirty="0" smtClean="0"/>
              <a:t>Чатнатып сөйләшәм</a:t>
            </a:r>
          </a:p>
          <a:p>
            <a:pPr>
              <a:buNone/>
            </a:pPr>
            <a:r>
              <a:rPr lang="tt-RU" dirty="0" smtClean="0"/>
              <a:t>Үз анам телемдә</a:t>
            </a:r>
          </a:p>
          <a:p>
            <a:pPr>
              <a:buNone/>
            </a:pPr>
            <a:r>
              <a:rPr lang="tt-RU" dirty="0" smtClean="0"/>
              <a:t>Оялмыйм, курыкмыйм,-</a:t>
            </a:r>
          </a:p>
          <a:p>
            <a:pPr>
              <a:buNone/>
            </a:pPr>
            <a:r>
              <a:rPr lang="tt-RU" dirty="0" smtClean="0"/>
              <a:t>Мин бит үз илемдә...</a:t>
            </a:r>
          </a:p>
          <a:p>
            <a:pPr>
              <a:buNone/>
            </a:pPr>
            <a:endParaRPr lang="tt-RU" dirty="0" smtClean="0"/>
          </a:p>
          <a:p>
            <a:pPr>
              <a:buNone/>
            </a:pPr>
            <a:r>
              <a:rPr lang="tt-RU" dirty="0" smtClean="0"/>
              <a:t> </a:t>
            </a:r>
          </a:p>
          <a:p>
            <a:pPr>
              <a:buNone/>
            </a:pPr>
            <a:endParaRPr lang="tt-RU" dirty="0" smtClean="0"/>
          </a:p>
          <a:p>
            <a:pPr>
              <a:buNone/>
            </a:pPr>
            <a:endParaRPr lang="tt-RU" dirty="0" smtClean="0"/>
          </a:p>
          <a:p>
            <a:pPr>
              <a:buNone/>
            </a:pPr>
            <a:endParaRPr lang="ru-RU" dirty="0"/>
          </a:p>
        </p:txBody>
      </p:sp>
      <p:pic>
        <p:nvPicPr>
          <p:cNvPr id="5" name="Picture 4" descr="http://miras.belem.ru/system/files/portrait/Gilmanov1.jpg?1246625940"/>
          <p:cNvPicPr>
            <a:picLocks noGrp="1" noChangeAspect="1" noChangeArrowheads="1"/>
          </p:cNvPicPr>
          <p:nvPr>
            <p:ph sz="half" idx="1"/>
          </p:nvPr>
        </p:nvPicPr>
        <p:blipFill>
          <a:blip r:embed="rId2" cstate="print"/>
          <a:srcRect/>
          <a:stretch>
            <a:fillRect/>
          </a:stretch>
        </p:blipFill>
        <p:spPr bwMode="auto">
          <a:xfrm>
            <a:off x="467544" y="1268760"/>
            <a:ext cx="3816424" cy="4680520"/>
          </a:xfrm>
          <a:prstGeom prst="rect">
            <a:avLst/>
          </a:prstGeom>
          <a:noFill/>
        </p:spPr>
      </p:pic>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836712"/>
            <a:ext cx="8280920" cy="6310001"/>
          </a:xfrm>
          <a:prstGeom prst="rect">
            <a:avLst/>
          </a:prstGeom>
        </p:spPr>
        <p:txBody>
          <a:bodyPr wrap="square">
            <a:spAutoFit/>
          </a:bodyPr>
          <a:lstStyle/>
          <a:p>
            <a:r>
              <a:rPr lang="ru-RU" dirty="0" err="1" smtClean="0"/>
              <a:t>Гомуми</a:t>
            </a:r>
            <a:r>
              <a:rPr lang="ru-RU" dirty="0" smtClean="0"/>
              <a:t> татар </a:t>
            </a:r>
            <a:r>
              <a:rPr lang="ru-RU" dirty="0" err="1" smtClean="0"/>
              <a:t>әдәбияты өчен Тукайның әһәмияте никадәр зур</a:t>
            </a:r>
            <a:r>
              <a:rPr lang="ru-RU" dirty="0" smtClean="0"/>
              <a:t> </a:t>
            </a:r>
            <a:r>
              <a:rPr lang="ru-RU" dirty="0" err="1" smtClean="0"/>
              <a:t>булса</a:t>
            </a:r>
            <a:r>
              <a:rPr lang="ru-RU" dirty="0" smtClean="0"/>
              <a:t>, </a:t>
            </a:r>
            <a:r>
              <a:rPr lang="ru-RU" dirty="0" err="1" smtClean="0"/>
              <a:t>балалар</a:t>
            </a:r>
            <a:r>
              <a:rPr lang="ru-RU" dirty="0" smtClean="0"/>
              <a:t> </a:t>
            </a:r>
            <a:r>
              <a:rPr lang="ru-RU" dirty="0" err="1" smtClean="0"/>
              <a:t>әдәбияты  </a:t>
            </a:r>
            <a:r>
              <a:rPr lang="ru-RU" dirty="0" smtClean="0"/>
              <a:t>да </a:t>
            </a:r>
            <a:r>
              <a:rPr lang="ru-RU" dirty="0" err="1" smtClean="0"/>
              <a:t>шулай</a:t>
            </a:r>
            <a:r>
              <a:rPr lang="ru-RU" dirty="0" smtClean="0"/>
              <a:t> </a:t>
            </a:r>
            <a:r>
              <a:rPr lang="ru-RU" dirty="0" err="1" smtClean="0"/>
              <a:t>ук</a:t>
            </a:r>
            <a:r>
              <a:rPr lang="ru-RU" dirty="0" smtClean="0"/>
              <a:t> </a:t>
            </a:r>
            <a:r>
              <a:rPr lang="ru-RU" dirty="0" err="1" smtClean="0"/>
              <a:t>зур</a:t>
            </a:r>
            <a:r>
              <a:rPr lang="ru-RU" dirty="0" smtClean="0"/>
              <a:t> </a:t>
            </a:r>
            <a:r>
              <a:rPr lang="ru-RU" dirty="0" err="1" smtClean="0"/>
              <a:t>булды</a:t>
            </a:r>
            <a:r>
              <a:rPr lang="ru-RU" dirty="0" smtClean="0"/>
              <a:t>.</a:t>
            </a:r>
            <a:br>
              <a:rPr lang="ru-RU" dirty="0" smtClean="0"/>
            </a:br>
            <a:r>
              <a:rPr lang="ru-RU" dirty="0" smtClean="0"/>
              <a:t>Тукай </a:t>
            </a:r>
            <a:r>
              <a:rPr lang="ru-RU" dirty="0" err="1" smtClean="0"/>
              <a:t>бер</a:t>
            </a:r>
            <a:r>
              <a:rPr lang="ru-RU" dirty="0" smtClean="0"/>
              <a:t> </a:t>
            </a:r>
            <a:r>
              <a:rPr lang="ru-RU" dirty="0" err="1" smtClean="0"/>
              <a:t>яктан</a:t>
            </a:r>
            <a:r>
              <a:rPr lang="ru-RU" dirty="0" smtClean="0"/>
              <a:t> татар </a:t>
            </a:r>
            <a:r>
              <a:rPr lang="ru-RU" dirty="0" err="1" smtClean="0"/>
              <a:t>шигыренең атасы</a:t>
            </a:r>
            <a:r>
              <a:rPr lang="ru-RU" dirty="0" smtClean="0"/>
              <a:t> </a:t>
            </a:r>
            <a:r>
              <a:rPr lang="ru-RU" dirty="0" err="1" smtClean="0"/>
              <a:t>булса</a:t>
            </a:r>
            <a:r>
              <a:rPr lang="ru-RU" dirty="0" smtClean="0"/>
              <a:t>, </a:t>
            </a:r>
            <a:r>
              <a:rPr lang="ru-RU" dirty="0" err="1" smtClean="0"/>
              <a:t>икенче</a:t>
            </a:r>
            <a:r>
              <a:rPr lang="ru-RU" dirty="0" smtClean="0"/>
              <a:t> </a:t>
            </a:r>
            <a:r>
              <a:rPr lang="ru-RU" dirty="0" err="1" smtClean="0"/>
              <a:t>яктан</a:t>
            </a:r>
            <a:r>
              <a:rPr lang="ru-RU" dirty="0" smtClean="0"/>
              <a:t>, </a:t>
            </a:r>
            <a:r>
              <a:rPr lang="ru-RU" dirty="0" err="1" smtClean="0"/>
              <a:t>шөбһәсез</a:t>
            </a:r>
            <a:r>
              <a:rPr lang="ru-RU" dirty="0" smtClean="0"/>
              <a:t>, </a:t>
            </a:r>
            <a:r>
              <a:rPr lang="ru-RU" dirty="0" err="1" smtClean="0"/>
              <a:t>татар</a:t>
            </a:r>
            <a:r>
              <a:rPr lang="ru-RU" dirty="0" smtClean="0"/>
              <a:t> </a:t>
            </a:r>
            <a:r>
              <a:rPr lang="ru-RU" dirty="0" err="1" smtClean="0"/>
              <a:t>телендәге балаларга</a:t>
            </a:r>
            <a:r>
              <a:rPr lang="ru-RU" dirty="0" smtClean="0"/>
              <a:t> </a:t>
            </a:r>
            <a:r>
              <a:rPr lang="ru-RU" dirty="0" err="1" smtClean="0"/>
              <a:t>махсус</a:t>
            </a:r>
            <a:r>
              <a:rPr lang="ru-RU" dirty="0" smtClean="0"/>
              <a:t> </a:t>
            </a:r>
            <a:r>
              <a:rPr lang="ru-RU" dirty="0" err="1" smtClean="0"/>
              <a:t>әдәбиятның </a:t>
            </a:r>
            <a:r>
              <a:rPr lang="ru-RU" dirty="0" smtClean="0"/>
              <a:t>да </a:t>
            </a:r>
            <a:r>
              <a:rPr lang="ru-RU" dirty="0" err="1" smtClean="0"/>
              <a:t>башлап</a:t>
            </a:r>
            <a:r>
              <a:rPr lang="ru-RU" dirty="0" smtClean="0"/>
              <a:t> </a:t>
            </a:r>
            <a:r>
              <a:rPr lang="ru-RU" dirty="0" err="1" smtClean="0"/>
              <a:t>тудыручыларыннан</a:t>
            </a:r>
            <a:r>
              <a:rPr lang="ru-RU" dirty="0" smtClean="0"/>
              <a:t> </a:t>
            </a:r>
            <a:r>
              <a:rPr lang="ru-RU" dirty="0" err="1" smtClean="0"/>
              <a:t>хисапланырга</a:t>
            </a:r>
            <a:r>
              <a:rPr lang="ru-RU" dirty="0" smtClean="0"/>
              <a:t> </a:t>
            </a:r>
            <a:r>
              <a:rPr lang="ru-RU" dirty="0" err="1" smtClean="0"/>
              <a:t>тиеш</a:t>
            </a:r>
            <a:r>
              <a:rPr lang="ru-RU" dirty="0" smtClean="0"/>
              <a:t>.</a:t>
            </a:r>
            <a:br>
              <a:rPr lang="ru-RU" dirty="0" smtClean="0"/>
            </a:br>
            <a:r>
              <a:rPr lang="ru-RU" dirty="0" err="1" smtClean="0"/>
              <a:t>Бөтен хәзерге </a:t>
            </a:r>
            <a:r>
              <a:rPr lang="ru-RU" dirty="0" smtClean="0"/>
              <a:t>татар </a:t>
            </a:r>
            <a:r>
              <a:rPr lang="ru-RU" dirty="0" err="1" smtClean="0"/>
              <a:t>шагыйрьләре азмы-күпме Тукайның шәкертләре һәм рухани</a:t>
            </a:r>
            <a:r>
              <a:rPr lang="ru-RU" dirty="0" smtClean="0"/>
              <a:t> </a:t>
            </a:r>
            <a:r>
              <a:rPr lang="ru-RU" dirty="0" err="1" smtClean="0"/>
              <a:t>балалары</a:t>
            </a:r>
            <a:r>
              <a:rPr lang="ru-RU" dirty="0" smtClean="0"/>
              <a:t> </a:t>
            </a:r>
            <a:r>
              <a:rPr lang="ru-RU" dirty="0" err="1" smtClean="0"/>
              <a:t>булганы</a:t>
            </a:r>
            <a:r>
              <a:rPr lang="ru-RU" dirty="0" smtClean="0"/>
              <a:t> </a:t>
            </a:r>
            <a:r>
              <a:rPr lang="ru-RU" dirty="0" err="1" smtClean="0"/>
              <a:t>шикелле</a:t>
            </a:r>
            <a:r>
              <a:rPr lang="ru-RU" dirty="0" smtClean="0"/>
              <a:t>, </a:t>
            </a:r>
            <a:r>
              <a:rPr lang="ru-RU" dirty="0" err="1" smtClean="0"/>
              <a:t>елдан-ел</a:t>
            </a:r>
            <a:r>
              <a:rPr lang="ru-RU" dirty="0" smtClean="0"/>
              <a:t> </a:t>
            </a:r>
            <a:r>
              <a:rPr lang="ru-RU" dirty="0" err="1" smtClean="0"/>
              <a:t>үсеп килә торган</a:t>
            </a:r>
            <a:r>
              <a:rPr lang="ru-RU" dirty="0" smtClean="0"/>
              <a:t> </a:t>
            </a:r>
            <a:r>
              <a:rPr lang="ru-RU" dirty="0" err="1" smtClean="0"/>
              <a:t>татар</a:t>
            </a:r>
            <a:r>
              <a:rPr lang="ru-RU" dirty="0" smtClean="0"/>
              <a:t> </a:t>
            </a:r>
            <a:r>
              <a:rPr lang="ru-RU" dirty="0" err="1" smtClean="0"/>
              <a:t>балалары</a:t>
            </a:r>
            <a:r>
              <a:rPr lang="ru-RU" dirty="0" smtClean="0"/>
              <a:t> да </a:t>
            </a:r>
            <a:r>
              <a:rPr lang="ru-RU" dirty="0" err="1" smtClean="0"/>
              <a:t>аның шәкертләредер</a:t>
            </a:r>
            <a:r>
              <a:rPr lang="ru-RU" dirty="0" smtClean="0"/>
              <a:t>.</a:t>
            </a:r>
            <a:br>
              <a:rPr lang="ru-RU" dirty="0" smtClean="0"/>
            </a:br>
            <a:r>
              <a:rPr lang="ru-RU" dirty="0" smtClean="0"/>
              <a:t>Тукай - </a:t>
            </a:r>
            <a:r>
              <a:rPr lang="ru-RU" dirty="0" err="1" smtClean="0"/>
              <a:t>мөгаллим</a:t>
            </a:r>
            <a:r>
              <a:rPr lang="ru-RU" dirty="0" smtClean="0"/>
              <a:t>, Тукай - </a:t>
            </a:r>
            <a:r>
              <a:rPr lang="ru-RU" dirty="0" err="1" smtClean="0"/>
              <a:t>тәрбияче</a:t>
            </a:r>
            <a:r>
              <a:rPr lang="ru-RU" dirty="0" smtClean="0"/>
              <a:t>; </a:t>
            </a:r>
            <a:r>
              <a:rPr lang="ru-RU" dirty="0" err="1" smtClean="0"/>
              <a:t>ун</a:t>
            </a:r>
            <a:r>
              <a:rPr lang="ru-RU" dirty="0" smtClean="0"/>
              <a:t> </a:t>
            </a:r>
            <a:r>
              <a:rPr lang="ru-RU" dirty="0" err="1" smtClean="0"/>
              <a:t>елдан</a:t>
            </a:r>
            <a:r>
              <a:rPr lang="ru-RU" dirty="0" smtClean="0"/>
              <a:t> </a:t>
            </a:r>
            <a:r>
              <a:rPr lang="ru-RU" dirty="0" err="1" smtClean="0"/>
              <a:t>бирле</a:t>
            </a:r>
            <a:r>
              <a:rPr lang="ru-RU" dirty="0" smtClean="0"/>
              <a:t> </a:t>
            </a:r>
            <a:r>
              <a:rPr lang="ru-RU" dirty="0" err="1" smtClean="0"/>
              <a:t>һәрбер төрле яктан</a:t>
            </a:r>
            <a:r>
              <a:rPr lang="ru-RU" dirty="0" smtClean="0"/>
              <a:t> </a:t>
            </a:r>
            <a:r>
              <a:rPr lang="ru-RU" dirty="0" err="1" smtClean="0"/>
              <a:t>тәкъдир ителсә дә</a:t>
            </a:r>
            <a:r>
              <a:rPr lang="ru-RU" dirty="0" smtClean="0"/>
              <a:t>, </a:t>
            </a:r>
            <a:r>
              <a:rPr lang="ru-RU" dirty="0" err="1" smtClean="0"/>
              <a:t>әле моңар кадәр аның шушы</a:t>
            </a:r>
            <a:r>
              <a:rPr lang="ru-RU" dirty="0" smtClean="0"/>
              <a:t> </a:t>
            </a:r>
            <a:r>
              <a:rPr lang="ru-RU" dirty="0" err="1" smtClean="0"/>
              <a:t>җәһәтенә кирәгенчә игътибар</a:t>
            </a:r>
            <a:r>
              <a:rPr lang="ru-RU" dirty="0" smtClean="0"/>
              <a:t> </a:t>
            </a:r>
            <a:r>
              <a:rPr lang="ru-RU" dirty="0" err="1" smtClean="0"/>
              <a:t>ителгәне юк</a:t>
            </a:r>
            <a:r>
              <a:rPr lang="ru-RU" dirty="0" smtClean="0"/>
              <a:t> </a:t>
            </a:r>
            <a:r>
              <a:rPr lang="ru-RU" dirty="0" err="1" smtClean="0"/>
              <a:t>иде</a:t>
            </a:r>
            <a:r>
              <a:rPr lang="ru-RU" dirty="0" smtClean="0"/>
              <a:t> бугай.</a:t>
            </a:r>
            <a:br>
              <a:rPr lang="ru-RU" dirty="0" smtClean="0"/>
            </a:br>
            <a:r>
              <a:rPr lang="ru-RU" dirty="0" err="1" smtClean="0"/>
              <a:t>Дөрес, </a:t>
            </a:r>
            <a:r>
              <a:rPr lang="ru-RU" dirty="0" smtClean="0"/>
              <a:t>Тукай </a:t>
            </a:r>
            <a:r>
              <a:rPr lang="ru-RU" dirty="0" err="1" smtClean="0"/>
              <a:t>һичбер вакытта</a:t>
            </a:r>
            <a:r>
              <a:rPr lang="ru-RU" dirty="0" smtClean="0"/>
              <a:t> </a:t>
            </a:r>
            <a:r>
              <a:rPr lang="ru-RU" dirty="0" err="1" smtClean="0"/>
              <a:t>рәсми бер</a:t>
            </a:r>
            <a:r>
              <a:rPr lang="ru-RU" dirty="0" smtClean="0"/>
              <a:t> </a:t>
            </a:r>
            <a:r>
              <a:rPr lang="ru-RU" dirty="0" err="1" smtClean="0"/>
              <a:t>мөгаллим</a:t>
            </a:r>
            <a:r>
              <a:rPr lang="ru-RU" dirty="0" smtClean="0"/>
              <a:t>, </a:t>
            </a:r>
            <a:r>
              <a:rPr lang="ru-RU" dirty="0" err="1" smtClean="0"/>
              <a:t>бер</a:t>
            </a:r>
            <a:r>
              <a:rPr lang="ru-RU" dirty="0" smtClean="0"/>
              <a:t> </a:t>
            </a:r>
            <a:r>
              <a:rPr lang="ru-RU" dirty="0" err="1" smtClean="0"/>
              <a:t>мәктәпкә багланган</a:t>
            </a:r>
            <a:r>
              <a:rPr lang="ru-RU" dirty="0" smtClean="0"/>
              <a:t> </a:t>
            </a:r>
            <a:r>
              <a:rPr lang="ru-RU" dirty="0" err="1" smtClean="0"/>
              <a:t>балалар</a:t>
            </a:r>
            <a:r>
              <a:rPr lang="ru-RU" dirty="0" smtClean="0"/>
              <a:t> </a:t>
            </a:r>
            <a:r>
              <a:rPr lang="ru-RU" dirty="0" err="1" smtClean="0"/>
              <a:t>укытучы</a:t>
            </a:r>
            <a:r>
              <a:rPr lang="ru-RU" dirty="0" smtClean="0"/>
              <a:t> </a:t>
            </a:r>
            <a:r>
              <a:rPr lang="ru-RU" dirty="0" err="1" smtClean="0"/>
              <a:t>булмады</a:t>
            </a:r>
            <a:r>
              <a:rPr lang="ru-RU" dirty="0" smtClean="0"/>
              <a:t>. </a:t>
            </a:r>
            <a:r>
              <a:rPr lang="ru-RU" dirty="0" err="1" smtClean="0"/>
              <a:t>Ләкин алай</a:t>
            </a:r>
            <a:r>
              <a:rPr lang="ru-RU" dirty="0" smtClean="0"/>
              <a:t> да </a:t>
            </a:r>
            <a:r>
              <a:rPr lang="ru-RU" dirty="0" err="1" smtClean="0"/>
              <a:t>аны</a:t>
            </a:r>
            <a:r>
              <a:rPr lang="ru-RU" dirty="0" smtClean="0"/>
              <a:t> </a:t>
            </a:r>
            <a:r>
              <a:rPr lang="ru-RU" dirty="0" err="1" smtClean="0"/>
              <a:t>тәгълим-тәрбия эшеннән тәмамән </a:t>
            </a:r>
            <a:r>
              <a:rPr lang="ru-RU" dirty="0" smtClean="0"/>
              <a:t>(</a:t>
            </a:r>
            <a:r>
              <a:rPr lang="ru-RU" dirty="0" err="1" smtClean="0"/>
              <a:t>бөтенләй ук</a:t>
            </a:r>
            <a:r>
              <a:rPr lang="ru-RU" dirty="0" smtClean="0"/>
              <a:t>) </a:t>
            </a:r>
            <a:r>
              <a:rPr lang="ru-RU" dirty="0" err="1" smtClean="0"/>
              <a:t>читтә торган</a:t>
            </a:r>
            <a:r>
              <a:rPr lang="ru-RU" dirty="0" smtClean="0"/>
              <a:t> </a:t>
            </a:r>
            <a:r>
              <a:rPr lang="ru-RU" dirty="0" err="1" smtClean="0"/>
              <a:t>кеше</a:t>
            </a:r>
            <a:r>
              <a:rPr lang="ru-RU" dirty="0" smtClean="0"/>
              <a:t> </a:t>
            </a:r>
            <a:r>
              <a:rPr lang="ru-RU" dirty="0" err="1" smtClean="0"/>
              <a:t>дип</a:t>
            </a:r>
            <a:r>
              <a:rPr lang="ru-RU" dirty="0" smtClean="0"/>
              <a:t> </a:t>
            </a:r>
            <a:r>
              <a:rPr lang="ru-RU" dirty="0" err="1" smtClean="0"/>
              <a:t>карап</a:t>
            </a:r>
            <a:r>
              <a:rPr lang="ru-RU" dirty="0" smtClean="0"/>
              <a:t> </a:t>
            </a:r>
            <a:r>
              <a:rPr lang="ru-RU" dirty="0" err="1" smtClean="0"/>
              <a:t>булмый</a:t>
            </a:r>
            <a:r>
              <a:rPr lang="ru-RU" dirty="0" smtClean="0"/>
              <a:t>. </a:t>
            </a:r>
            <a:r>
              <a:rPr lang="ru-RU" dirty="0" err="1" smtClean="0"/>
              <a:t>Бу</a:t>
            </a:r>
            <a:r>
              <a:rPr lang="ru-RU" dirty="0" smtClean="0"/>
              <a:t> </a:t>
            </a:r>
            <a:r>
              <a:rPr lang="ru-RU" dirty="0" err="1" smtClean="0"/>
              <a:t>юлда</a:t>
            </a:r>
            <a:r>
              <a:rPr lang="ru-RU" dirty="0" smtClean="0"/>
              <a:t> </a:t>
            </a:r>
            <a:r>
              <a:rPr lang="ru-RU" dirty="0" err="1" smtClean="0"/>
              <a:t>аның шәхси практикасы</a:t>
            </a:r>
            <a:r>
              <a:rPr lang="ru-RU" dirty="0" smtClean="0"/>
              <a:t> да </a:t>
            </a:r>
            <a:r>
              <a:rPr lang="ru-RU" dirty="0" err="1" smtClean="0"/>
              <a:t>юк</a:t>
            </a:r>
            <a:r>
              <a:rPr lang="ru-RU" dirty="0" smtClean="0"/>
              <a:t> </a:t>
            </a:r>
            <a:r>
              <a:rPr lang="ru-RU" dirty="0" err="1" smtClean="0"/>
              <a:t>түгел иде</a:t>
            </a:r>
            <a:r>
              <a:rPr lang="ru-RU" dirty="0" smtClean="0"/>
              <a:t>; </a:t>
            </a:r>
            <a:r>
              <a:rPr lang="ru-RU" dirty="0" err="1" smtClean="0"/>
              <a:t>моны</a:t>
            </a:r>
            <a:r>
              <a:rPr lang="ru-RU" dirty="0" smtClean="0"/>
              <a:t> </a:t>
            </a:r>
            <a:r>
              <a:rPr lang="ru-RU" dirty="0" err="1" smtClean="0"/>
              <a:t>күрү өчен аның Җаекта мәдрәсәдә укыган</a:t>
            </a:r>
            <a:r>
              <a:rPr lang="ru-RU" dirty="0" smtClean="0"/>
              <a:t> </a:t>
            </a:r>
            <a:r>
              <a:rPr lang="ru-RU" dirty="0" err="1" smtClean="0"/>
              <a:t>чагында</a:t>
            </a:r>
            <a:r>
              <a:rPr lang="ru-RU" dirty="0" smtClean="0"/>
              <a:t> </a:t>
            </a:r>
            <a:r>
              <a:rPr lang="ru-RU" dirty="0" err="1" smtClean="0"/>
              <a:t>хосусый</a:t>
            </a:r>
            <a:r>
              <a:rPr lang="ru-RU" dirty="0" smtClean="0"/>
              <a:t> </a:t>
            </a:r>
            <a:r>
              <a:rPr lang="ru-RU" dirty="0" err="1" smtClean="0"/>
              <a:t>рәвештә сабак</a:t>
            </a:r>
            <a:r>
              <a:rPr lang="ru-RU" dirty="0" smtClean="0"/>
              <a:t> </a:t>
            </a:r>
            <a:r>
              <a:rPr lang="ru-RU" dirty="0" err="1" smtClean="0"/>
              <a:t>укытуларын</a:t>
            </a:r>
            <a:r>
              <a:rPr lang="ru-RU" dirty="0" smtClean="0"/>
              <a:t> </a:t>
            </a:r>
            <a:r>
              <a:rPr lang="ru-RU" dirty="0" err="1" smtClean="0"/>
              <a:t>искә төшерү җитә</a:t>
            </a:r>
            <a:r>
              <a:rPr lang="ru-RU" dirty="0" smtClean="0"/>
              <a:t>. Бер </a:t>
            </a:r>
            <a:r>
              <a:rPr lang="ru-RU" dirty="0" err="1" smtClean="0"/>
              <a:t>дәвердә хәтта бу</a:t>
            </a:r>
            <a:r>
              <a:rPr lang="ru-RU" dirty="0" smtClean="0"/>
              <a:t> </a:t>
            </a:r>
            <a:r>
              <a:rPr lang="ru-RU" dirty="0" err="1" smtClean="0"/>
              <a:t>аның бердәнбер туенып</a:t>
            </a:r>
            <a:r>
              <a:rPr lang="ru-RU" dirty="0" smtClean="0"/>
              <a:t> тора </a:t>
            </a:r>
            <a:r>
              <a:rPr lang="ru-RU" dirty="0" err="1" smtClean="0"/>
              <a:t>торган</a:t>
            </a:r>
            <a:r>
              <a:rPr lang="ru-RU" dirty="0" smtClean="0"/>
              <a:t> </a:t>
            </a:r>
            <a:r>
              <a:rPr lang="ru-RU" dirty="0" err="1" smtClean="0"/>
              <a:t>кәсебе дә булган</a:t>
            </a:r>
            <a:r>
              <a:rPr lang="ru-RU" dirty="0" smtClean="0"/>
              <a:t> </a:t>
            </a:r>
            <a:r>
              <a:rPr lang="ru-RU" dirty="0" err="1" smtClean="0"/>
              <a:t>иде</a:t>
            </a:r>
            <a:r>
              <a:rPr lang="ru-RU" dirty="0" smtClean="0"/>
              <a:t>.</a:t>
            </a:r>
            <a:br>
              <a:rPr lang="ru-RU" dirty="0" smtClean="0"/>
            </a:br>
            <a:r>
              <a:rPr lang="ru-RU" dirty="0" err="1" smtClean="0"/>
              <a:t>Ләкин Тукайга</a:t>
            </a:r>
            <a:r>
              <a:rPr lang="ru-RU" dirty="0" smtClean="0"/>
              <a:t> </a:t>
            </a:r>
            <a:r>
              <a:rPr lang="ru-RU" dirty="0" err="1" smtClean="0"/>
              <a:t>балалар</a:t>
            </a:r>
            <a:r>
              <a:rPr lang="ru-RU" dirty="0" smtClean="0"/>
              <a:t> </a:t>
            </a:r>
            <a:r>
              <a:rPr lang="ru-RU" dirty="0" err="1" smtClean="0"/>
              <a:t>әдәбиятының кирәклеген сиздергән, аны</a:t>
            </a:r>
            <a:r>
              <a:rPr lang="ru-RU" dirty="0" smtClean="0"/>
              <a:t> </a:t>
            </a:r>
            <a:r>
              <a:rPr lang="ru-RU" dirty="0" err="1" smtClean="0"/>
              <a:t>балалар</a:t>
            </a:r>
            <a:r>
              <a:rPr lang="ru-RU" dirty="0" smtClean="0"/>
              <a:t> </a:t>
            </a:r>
            <a:r>
              <a:rPr lang="ru-RU" dirty="0" err="1" smtClean="0"/>
              <a:t>өчен язарга</a:t>
            </a:r>
            <a:r>
              <a:rPr lang="ru-RU" dirty="0" smtClean="0"/>
              <a:t> </a:t>
            </a:r>
            <a:r>
              <a:rPr lang="ru-RU" dirty="0" err="1" smtClean="0"/>
              <a:t>мәҗбүр иткән нәрсә, шиксез</a:t>
            </a:r>
            <a:r>
              <a:rPr lang="ru-RU" dirty="0" smtClean="0"/>
              <a:t>, </a:t>
            </a:r>
            <a:r>
              <a:rPr lang="ru-RU" dirty="0" err="1" smtClean="0"/>
              <a:t>аның укыту</a:t>
            </a:r>
            <a:r>
              <a:rPr lang="ru-RU" dirty="0" smtClean="0"/>
              <a:t> </a:t>
            </a:r>
            <a:r>
              <a:rPr lang="ru-RU" dirty="0" err="1" smtClean="0"/>
              <a:t>практикасыннан</a:t>
            </a:r>
            <a:r>
              <a:rPr lang="ru-RU" dirty="0" smtClean="0"/>
              <a:t> да </a:t>
            </a:r>
            <a:r>
              <a:rPr lang="ru-RU" dirty="0" err="1" smtClean="0"/>
              <a:t>бигрәк</a:t>
            </a:r>
            <a:r>
              <a:rPr lang="ru-RU" dirty="0" smtClean="0"/>
              <a:t>, </a:t>
            </a:r>
            <a:r>
              <a:rPr lang="ru-RU" dirty="0" err="1" smtClean="0"/>
              <a:t>үзенең балалык</a:t>
            </a:r>
            <a:r>
              <a:rPr lang="ru-RU" dirty="0" smtClean="0"/>
              <a:t> </a:t>
            </a:r>
            <a:r>
              <a:rPr lang="ru-RU" dirty="0" err="1" smtClean="0"/>
              <a:t>вакытында</a:t>
            </a:r>
            <a:r>
              <a:rPr lang="ru-RU" dirty="0" smtClean="0"/>
              <a:t> </a:t>
            </a:r>
            <a:r>
              <a:rPr lang="ru-RU" dirty="0" err="1" smtClean="0"/>
              <a:t>алган</a:t>
            </a:r>
            <a:r>
              <a:rPr lang="ru-RU" dirty="0" smtClean="0"/>
              <a:t> </a:t>
            </a:r>
            <a:r>
              <a:rPr lang="ru-RU" dirty="0" err="1" smtClean="0"/>
              <a:t>шәхси тәҗрибәсе иде</a:t>
            </a:r>
            <a:r>
              <a:rPr lang="ru-RU" dirty="0" smtClean="0"/>
              <a:t>.</a:t>
            </a:r>
            <a:r>
              <a:rPr lang="ru-RU" sz="1600" dirty="0" smtClean="0"/>
              <a:t/>
            </a:r>
            <a:br>
              <a:rPr lang="ru-RU" sz="1600" dirty="0" smtClean="0"/>
            </a:br>
            <a:r>
              <a:rPr lang="ru-RU" sz="1200" dirty="0" smtClean="0"/>
              <a:t/>
            </a:r>
            <a:br>
              <a:rPr lang="ru-RU" sz="1200" dirty="0" smtClean="0"/>
            </a:br>
            <a:endParaRPr lang="ru-RU" dirty="0"/>
          </a:p>
        </p:txBody>
      </p:sp>
      <p:sp>
        <p:nvSpPr>
          <p:cNvPr id="3" name="Заголовок 2"/>
          <p:cNvSpPr>
            <a:spLocks noGrp="1"/>
          </p:cNvSpPr>
          <p:nvPr>
            <p:ph type="title"/>
          </p:nvPr>
        </p:nvSpPr>
        <p:spPr>
          <a:xfrm>
            <a:off x="457200" y="0"/>
            <a:ext cx="8229600" cy="548680"/>
          </a:xfrm>
        </p:spPr>
        <p:txBody>
          <a:bodyPr>
            <a:noAutofit/>
          </a:bodyPr>
          <a:lstStyle/>
          <a:p>
            <a:pPr algn="ctr"/>
            <a:r>
              <a:rPr lang="tt-RU" sz="4000" b="1" dirty="0" smtClean="0"/>
              <a:t>Тукай һәм балалар әдәбияты</a:t>
            </a:r>
            <a:endParaRPr lang="ru-RU" sz="4000" b="1" dirty="0"/>
          </a:p>
        </p:txBody>
      </p:sp>
      <p:sp>
        <p:nvSpPr>
          <p:cNvPr id="4" name="Содержимое 3"/>
          <p:cNvSpPr>
            <a:spLocks noGrp="1"/>
          </p:cNvSpPr>
          <p:nvPr>
            <p:ph idx="1"/>
          </p:nvPr>
        </p:nvSpPr>
        <p:spPr>
          <a:xfrm>
            <a:off x="457200" y="692696"/>
            <a:ext cx="8435280" cy="5904656"/>
          </a:xfrm>
        </p:spPr>
        <p:txBody>
          <a:bodyPr/>
          <a:lstStyle/>
          <a:p>
            <a:pPr>
              <a:buNone/>
            </a:pPr>
            <a:endParaRPr lang="ru-RU" dirty="0"/>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28596" y="6286520"/>
            <a:ext cx="8305800" cy="214314"/>
          </a:xfrm>
        </p:spPr>
        <p:txBody>
          <a:bodyPr>
            <a:noAutofit/>
          </a:bodyPr>
          <a:lstStyle/>
          <a:p>
            <a:r>
              <a:rPr lang="ru-RU" sz="1800" b="1" dirty="0" smtClean="0"/>
              <a:t>                                                              </a:t>
            </a:r>
            <a:r>
              <a:rPr lang="ru-RU" sz="1800" b="1" dirty="0" err="1" smtClean="0"/>
              <a:t>Бәти</a:t>
            </a:r>
            <a:r>
              <a:rPr lang="ru-RU" sz="1800" b="1" dirty="0" smtClean="0"/>
              <a:t/>
            </a:r>
            <a:br>
              <a:rPr lang="ru-RU" sz="1800" b="1" dirty="0" smtClean="0"/>
            </a:br>
            <a:r>
              <a:rPr lang="ru-RU" sz="1800" b="1" dirty="0" smtClean="0"/>
              <a:t>  </a:t>
            </a:r>
            <a:r>
              <a:rPr lang="ru-RU" sz="1800" dirty="0" smtClean="0"/>
              <a:t>Бер </a:t>
            </a:r>
            <a:r>
              <a:rPr lang="ru-RU" sz="1800" dirty="0" err="1" smtClean="0"/>
              <a:t>Кәҗә бәтие</a:t>
            </a:r>
            <a:r>
              <a:rPr lang="ru-RU" sz="1800" dirty="0" smtClean="0"/>
              <a:t>, </a:t>
            </a:r>
            <a:r>
              <a:rPr lang="ru-RU" sz="1800" dirty="0" err="1" smtClean="0"/>
              <a:t>балалыгы</a:t>
            </a:r>
            <a:r>
              <a:rPr lang="ru-RU" sz="1800" dirty="0" smtClean="0"/>
              <a:t> </a:t>
            </a:r>
            <a:r>
              <a:rPr lang="ru-RU" sz="1800" dirty="0" err="1" smtClean="0"/>
              <a:t>вә яшьлеге</a:t>
            </a:r>
            <a:r>
              <a:rPr lang="ru-RU" sz="1800" dirty="0" smtClean="0"/>
              <a:t> </a:t>
            </a:r>
            <a:r>
              <a:rPr lang="ru-RU" sz="1800" dirty="0" err="1" smtClean="0"/>
              <a:t>илә Бүре тиресен</a:t>
            </a:r>
            <a:r>
              <a:rPr lang="ru-RU" sz="1800" dirty="0" smtClean="0"/>
              <a:t> </a:t>
            </a:r>
            <a:r>
              <a:rPr lang="ru-RU" sz="1800" dirty="0" err="1" smtClean="0"/>
              <a:t>киеп</a:t>
            </a:r>
            <a:r>
              <a:rPr lang="ru-RU" sz="1800" dirty="0" smtClean="0"/>
              <a:t>, </a:t>
            </a:r>
            <a:r>
              <a:rPr lang="ru-RU" sz="1800" dirty="0" err="1" smtClean="0"/>
              <a:t>бакчага</a:t>
            </a:r>
            <a:r>
              <a:rPr lang="ru-RU" sz="1800" dirty="0" smtClean="0"/>
              <a:t> </a:t>
            </a:r>
            <a:r>
              <a:rPr lang="ru-RU" sz="1800" dirty="0" err="1" smtClean="0"/>
              <a:t>сәер итәргә китте</a:t>
            </a:r>
            <a:r>
              <a:rPr lang="ru-RU" sz="1800" dirty="0" smtClean="0"/>
              <a:t>.</a:t>
            </a:r>
            <a:br>
              <a:rPr lang="ru-RU" sz="1800" dirty="0" smtClean="0"/>
            </a:br>
            <a:r>
              <a:rPr lang="ru-RU" sz="1800" dirty="0" smtClean="0"/>
              <a:t>  </a:t>
            </a:r>
            <a:r>
              <a:rPr lang="ru-RU" sz="1800" dirty="0" err="1" smtClean="0"/>
              <a:t>Бу</a:t>
            </a:r>
            <a:r>
              <a:rPr lang="ru-RU" sz="1800" dirty="0" smtClean="0"/>
              <a:t>, </a:t>
            </a:r>
            <a:r>
              <a:rPr lang="ru-RU" sz="1800" dirty="0" err="1" smtClean="0"/>
              <a:t>шул</a:t>
            </a:r>
            <a:r>
              <a:rPr lang="ru-RU" sz="1800" dirty="0" smtClean="0"/>
              <a:t> </a:t>
            </a:r>
            <a:r>
              <a:rPr lang="ru-RU" sz="1800" dirty="0" err="1" smtClean="0"/>
              <a:t>кыяфәте илә бакчага</a:t>
            </a:r>
            <a:r>
              <a:rPr lang="ru-RU" sz="1800" dirty="0" smtClean="0"/>
              <a:t> </a:t>
            </a:r>
            <a:r>
              <a:rPr lang="ru-RU" sz="1800" dirty="0" err="1" smtClean="0"/>
              <a:t>кереп</a:t>
            </a:r>
            <a:r>
              <a:rPr lang="ru-RU" sz="1800" dirty="0" smtClean="0"/>
              <a:t>, </a:t>
            </a:r>
            <a:r>
              <a:rPr lang="ru-RU" sz="1800" dirty="0" err="1" smtClean="0"/>
              <a:t>яшел</a:t>
            </a:r>
            <a:r>
              <a:rPr lang="ru-RU" sz="1800" dirty="0" smtClean="0"/>
              <a:t> </a:t>
            </a:r>
            <a:r>
              <a:rPr lang="ru-RU" sz="1800" dirty="0" err="1" smtClean="0"/>
              <a:t>чирәмнәрдән татымакчы</a:t>
            </a:r>
            <a:r>
              <a:rPr lang="ru-RU" sz="1800" dirty="0" smtClean="0"/>
              <a:t> </a:t>
            </a:r>
            <a:r>
              <a:rPr lang="ru-RU" sz="1800" dirty="0" err="1" smtClean="0"/>
              <a:t>булып</a:t>
            </a:r>
            <a:r>
              <a:rPr lang="ru-RU" sz="1800" dirty="0" smtClean="0"/>
              <a:t>, </a:t>
            </a:r>
            <a:r>
              <a:rPr lang="ru-RU" sz="1800" dirty="0" err="1" smtClean="0"/>
              <a:t>авызын</a:t>
            </a:r>
            <a:r>
              <a:rPr lang="ru-RU" sz="1800" dirty="0" smtClean="0"/>
              <a:t> </a:t>
            </a:r>
            <a:r>
              <a:rPr lang="ru-RU" sz="1800" dirty="0" err="1" smtClean="0"/>
              <a:t>түбән таба</a:t>
            </a:r>
            <a:r>
              <a:rPr lang="ru-RU" sz="1800" dirty="0" smtClean="0"/>
              <a:t> </a:t>
            </a:r>
            <a:r>
              <a:rPr lang="ru-RU" sz="1800" dirty="0" err="1" smtClean="0"/>
              <a:t>сузган</a:t>
            </a:r>
            <a:r>
              <a:rPr lang="ru-RU" sz="1800" dirty="0" smtClean="0"/>
              <a:t> </a:t>
            </a:r>
            <a:r>
              <a:rPr lang="ru-RU" sz="1800" dirty="0" err="1" smtClean="0"/>
              <a:t>гына</a:t>
            </a:r>
            <a:r>
              <a:rPr lang="ru-RU" sz="1800" dirty="0" smtClean="0"/>
              <a:t> </a:t>
            </a:r>
            <a:r>
              <a:rPr lang="ru-RU" sz="1800" dirty="0" err="1" smtClean="0"/>
              <a:t>иде</a:t>
            </a:r>
            <a:r>
              <a:rPr lang="ru-RU" sz="1800" dirty="0" smtClean="0"/>
              <a:t>, </a:t>
            </a:r>
            <a:r>
              <a:rPr lang="ru-RU" sz="1800" dirty="0" err="1" smtClean="0"/>
              <a:t>шул</a:t>
            </a:r>
            <a:r>
              <a:rPr lang="ru-RU" sz="1800" dirty="0" smtClean="0"/>
              <a:t> </a:t>
            </a:r>
            <a:r>
              <a:rPr lang="ru-RU" sz="1800" dirty="0" err="1" smtClean="0"/>
              <a:t>вакыт</a:t>
            </a:r>
            <a:r>
              <a:rPr lang="ru-RU" sz="1800" dirty="0" smtClean="0"/>
              <a:t> </a:t>
            </a:r>
            <a:r>
              <a:rPr lang="ru-RU" sz="1800" dirty="0" err="1" smtClean="0"/>
              <a:t>моны</a:t>
            </a:r>
            <a:r>
              <a:rPr lang="ru-RU" sz="1800" dirty="0" smtClean="0"/>
              <a:t> </a:t>
            </a:r>
            <a:r>
              <a:rPr lang="ru-RU" sz="1800" dirty="0" err="1" smtClean="0"/>
              <a:t>ерактан</a:t>
            </a:r>
            <a:r>
              <a:rPr lang="ru-RU" sz="1800" dirty="0" smtClean="0"/>
              <a:t> </a:t>
            </a:r>
            <a:r>
              <a:rPr lang="ru-RU" sz="1800" dirty="0" err="1" smtClean="0"/>
              <a:t>күргән Этләр, Бүре дип</a:t>
            </a:r>
            <a:r>
              <a:rPr lang="ru-RU" sz="1800" dirty="0" smtClean="0"/>
              <a:t> </a:t>
            </a:r>
            <a:r>
              <a:rPr lang="ru-RU" sz="1800" dirty="0" err="1" smtClean="0"/>
              <a:t>белеп</a:t>
            </a:r>
            <a:r>
              <a:rPr lang="ru-RU" sz="1800" dirty="0" smtClean="0"/>
              <a:t>, </a:t>
            </a:r>
            <a:r>
              <a:rPr lang="ru-RU" sz="1800" dirty="0" err="1" smtClean="0"/>
              <a:t>барчасы</a:t>
            </a:r>
            <a:r>
              <a:rPr lang="ru-RU" sz="1800" dirty="0" smtClean="0"/>
              <a:t> </a:t>
            </a:r>
            <a:r>
              <a:rPr lang="ru-RU" sz="1800" dirty="0" err="1" smtClean="0"/>
              <a:t>бердән моның өстенә атылып</a:t>
            </a:r>
            <a:r>
              <a:rPr lang="ru-RU" sz="1800" dirty="0" smtClean="0"/>
              <a:t>, </a:t>
            </a:r>
            <a:r>
              <a:rPr lang="ru-RU" sz="1800" dirty="0" err="1" smtClean="0"/>
              <a:t>кайсы</a:t>
            </a:r>
            <a:r>
              <a:rPr lang="ru-RU" sz="1800" dirty="0" smtClean="0"/>
              <a:t> </a:t>
            </a:r>
            <a:r>
              <a:rPr lang="ru-RU" sz="1800" dirty="0" err="1" smtClean="0"/>
              <a:t>муеныннан</a:t>
            </a:r>
            <a:r>
              <a:rPr lang="ru-RU" sz="1800" dirty="0" smtClean="0"/>
              <a:t>, </a:t>
            </a:r>
            <a:r>
              <a:rPr lang="ru-RU" sz="1800" dirty="0" err="1" smtClean="0"/>
              <a:t>кайсы</a:t>
            </a:r>
            <a:r>
              <a:rPr lang="ru-RU" sz="1800" dirty="0" smtClean="0"/>
              <a:t> </a:t>
            </a:r>
            <a:r>
              <a:rPr lang="ru-RU" sz="1800" dirty="0" err="1" smtClean="0"/>
              <a:t>биленнән, кайсы</a:t>
            </a:r>
            <a:r>
              <a:rPr lang="ru-RU" sz="1800" dirty="0" smtClean="0"/>
              <a:t> </a:t>
            </a:r>
            <a:r>
              <a:rPr lang="ru-RU" sz="1800" dirty="0" err="1" smtClean="0"/>
              <a:t>ботыннан</a:t>
            </a:r>
            <a:r>
              <a:rPr lang="ru-RU" sz="1800" dirty="0" smtClean="0"/>
              <a:t> </a:t>
            </a:r>
            <a:r>
              <a:rPr lang="ru-RU" sz="1800" dirty="0" err="1" smtClean="0"/>
              <a:t>тешләп, бичараны</a:t>
            </a:r>
            <a:r>
              <a:rPr lang="ru-RU" sz="1800" dirty="0" smtClean="0"/>
              <a:t> </a:t>
            </a:r>
            <a:r>
              <a:rPr lang="ru-RU" sz="1800" dirty="0" err="1" smtClean="0"/>
              <a:t>аяктан</a:t>
            </a:r>
            <a:r>
              <a:rPr lang="ru-RU" sz="1800" dirty="0" smtClean="0"/>
              <a:t> да </a:t>
            </a:r>
            <a:r>
              <a:rPr lang="ru-RU" sz="1800" dirty="0" err="1" smtClean="0"/>
              <a:t>ектылар</a:t>
            </a:r>
            <a:r>
              <a:rPr lang="ru-RU" sz="1800" dirty="0" smtClean="0"/>
              <a:t>.</a:t>
            </a:r>
            <a:br>
              <a:rPr lang="ru-RU" sz="1800" dirty="0" smtClean="0"/>
            </a:br>
            <a:r>
              <a:rPr lang="ru-RU" sz="1800" dirty="0" smtClean="0"/>
              <a:t>  </a:t>
            </a:r>
            <a:r>
              <a:rPr lang="ru-RU" sz="1800" dirty="0" err="1" smtClean="0"/>
              <a:t>Мескен</a:t>
            </a:r>
            <a:r>
              <a:rPr lang="ru-RU" sz="1800" dirty="0" smtClean="0"/>
              <a:t> </a:t>
            </a:r>
            <a:r>
              <a:rPr lang="ru-RU" sz="1800" dirty="0" err="1" smtClean="0"/>
              <a:t>Бәтинең әҗәле җитмәгәненә каршы</a:t>
            </a:r>
            <a:r>
              <a:rPr lang="ru-RU" sz="1800" dirty="0" smtClean="0"/>
              <a:t>, </a:t>
            </a:r>
            <a:r>
              <a:rPr lang="ru-RU" sz="1800" dirty="0" err="1" smtClean="0"/>
              <a:t>бу</a:t>
            </a:r>
            <a:r>
              <a:rPr lang="ru-RU" sz="1800" dirty="0" smtClean="0"/>
              <a:t> </a:t>
            </a:r>
            <a:r>
              <a:rPr lang="ru-RU" sz="1800" dirty="0" err="1" smtClean="0"/>
              <a:t>хәлне Көтүчеләр күреп, Этләрне көч илә генә аерып</a:t>
            </a:r>
            <a:r>
              <a:rPr lang="ru-RU" sz="1800" dirty="0" smtClean="0"/>
              <a:t> </a:t>
            </a:r>
            <a:r>
              <a:rPr lang="ru-RU" sz="1800" dirty="0" err="1" smtClean="0"/>
              <a:t>алдылар</a:t>
            </a:r>
            <a:r>
              <a:rPr lang="ru-RU" sz="1800" dirty="0" smtClean="0"/>
              <a:t>.</a:t>
            </a:r>
            <a:br>
              <a:rPr lang="ru-RU" sz="1800" dirty="0" smtClean="0"/>
            </a:br>
            <a:r>
              <a:rPr lang="ru-RU" sz="1800" dirty="0" smtClean="0"/>
              <a:t>  </a:t>
            </a:r>
            <a:r>
              <a:rPr lang="ru-RU" sz="1800" dirty="0" err="1" smtClean="0"/>
              <a:t>Этләр тешенә эләкмәк уен</a:t>
            </a:r>
            <a:r>
              <a:rPr lang="ru-RU" sz="1800" dirty="0" smtClean="0"/>
              <a:t> </a:t>
            </a:r>
            <a:r>
              <a:rPr lang="ru-RU" sz="1800" dirty="0" err="1" smtClean="0"/>
              <a:t>түгел; бичара</a:t>
            </a:r>
            <a:r>
              <a:rPr lang="ru-RU" sz="1800" dirty="0" smtClean="0"/>
              <a:t> </a:t>
            </a:r>
            <a:r>
              <a:rPr lang="ru-RU" sz="1800" dirty="0" err="1" smtClean="0"/>
              <a:t>бәти үлемнән котылгач</a:t>
            </a:r>
            <a:r>
              <a:rPr lang="ru-RU" sz="1800" dirty="0" smtClean="0"/>
              <a:t>, </a:t>
            </a:r>
            <a:r>
              <a:rPr lang="ru-RU" sz="1800" dirty="0" err="1" smtClean="0"/>
              <a:t>көчкә-көчкә генә өстерәлеп, Сарыклар</a:t>
            </a:r>
            <a:r>
              <a:rPr lang="ru-RU" sz="1800" dirty="0" smtClean="0"/>
              <a:t> </a:t>
            </a:r>
            <a:r>
              <a:rPr lang="ru-RU" sz="1800" dirty="0" err="1" smtClean="0"/>
              <a:t>абзарына</a:t>
            </a:r>
            <a:r>
              <a:rPr lang="ru-RU" sz="1800" dirty="0" smtClean="0"/>
              <a:t> </a:t>
            </a:r>
            <a:r>
              <a:rPr lang="ru-RU" sz="1800" dirty="0" err="1" smtClean="0"/>
              <a:t>барып</a:t>
            </a:r>
            <a:r>
              <a:rPr lang="ru-RU" sz="1800" dirty="0" smtClean="0"/>
              <a:t> </a:t>
            </a:r>
            <a:r>
              <a:rPr lang="ru-RU" sz="1800" dirty="0" err="1" smtClean="0"/>
              <a:t>керә алды</a:t>
            </a:r>
            <a:r>
              <a:rPr lang="ru-RU" sz="1800" dirty="0" smtClean="0"/>
              <a:t> </a:t>
            </a:r>
            <a:r>
              <a:rPr lang="ru-RU" sz="1800" dirty="0" err="1" smtClean="0"/>
              <a:t>һәм гомер</a:t>
            </a:r>
            <a:r>
              <a:rPr lang="ru-RU" sz="1800" dirty="0" smtClean="0"/>
              <a:t> </a:t>
            </a:r>
            <a:r>
              <a:rPr lang="ru-RU" sz="1800" dirty="0" err="1" smtClean="0"/>
              <a:t>буена</a:t>
            </a:r>
            <a:r>
              <a:rPr lang="ru-RU" sz="1800" dirty="0" smtClean="0"/>
              <a:t> </a:t>
            </a:r>
            <a:r>
              <a:rPr lang="ru-RU" sz="1800" dirty="0" err="1" smtClean="0"/>
              <a:t>ыңгырашып, күңелсезләнеп йөрүчән вә ашаганы</a:t>
            </a:r>
            <a:r>
              <a:rPr lang="ru-RU" sz="1800" dirty="0" smtClean="0"/>
              <a:t> да </a:t>
            </a:r>
            <a:r>
              <a:rPr lang="ru-RU" sz="1800" dirty="0" err="1" smtClean="0"/>
              <a:t>сеңми торган</a:t>
            </a:r>
            <a:r>
              <a:rPr lang="ru-RU" sz="1800" dirty="0" smtClean="0"/>
              <a:t> </a:t>
            </a:r>
            <a:r>
              <a:rPr lang="ru-RU" sz="1800" dirty="0" err="1" smtClean="0"/>
              <a:t>зәгыйфь бер</a:t>
            </a:r>
            <a:r>
              <a:rPr lang="ru-RU" sz="1800" dirty="0" smtClean="0"/>
              <a:t> </a:t>
            </a:r>
            <a:r>
              <a:rPr lang="ru-RU" sz="1800" dirty="0" err="1" smtClean="0"/>
              <a:t>Сарык</a:t>
            </a:r>
            <a:r>
              <a:rPr lang="ru-RU" sz="1800" dirty="0" smtClean="0"/>
              <a:t> </a:t>
            </a:r>
            <a:r>
              <a:rPr lang="ru-RU" sz="1800" dirty="0" err="1" smtClean="0"/>
              <a:t>булып</a:t>
            </a:r>
            <a:r>
              <a:rPr lang="ru-RU" sz="1800" dirty="0" smtClean="0"/>
              <a:t> </a:t>
            </a:r>
            <a:r>
              <a:rPr lang="ru-RU" sz="1800" dirty="0" err="1" smtClean="0"/>
              <a:t>калды</a:t>
            </a:r>
            <a:r>
              <a:rPr lang="ru-RU" sz="1800" dirty="0" smtClean="0"/>
              <a:t>.</a:t>
            </a:r>
            <a:br>
              <a:rPr lang="ru-RU" sz="1800" dirty="0" smtClean="0"/>
            </a:br>
            <a:r>
              <a:rPr lang="ru-RU" sz="1800" dirty="0" smtClean="0"/>
              <a:t>  </a:t>
            </a:r>
            <a:r>
              <a:rPr lang="ru-RU" sz="1800" dirty="0" err="1" smtClean="0"/>
              <a:t>Әгәр дә Бәтинең башында</a:t>
            </a:r>
            <a:r>
              <a:rPr lang="ru-RU" sz="1800" dirty="0" smtClean="0"/>
              <a:t> </a:t>
            </a:r>
            <a:r>
              <a:rPr lang="ru-RU" sz="1800" dirty="0" err="1" smtClean="0"/>
              <a:t>гакылы</a:t>
            </a:r>
            <a:r>
              <a:rPr lang="ru-RU" sz="1800" dirty="0" smtClean="0"/>
              <a:t> </a:t>
            </a:r>
            <a:r>
              <a:rPr lang="ru-RU" sz="1800" dirty="0" err="1" smtClean="0"/>
              <a:t>булса</a:t>
            </a:r>
            <a:r>
              <a:rPr lang="ru-RU" sz="1800" dirty="0" smtClean="0"/>
              <a:t>, </a:t>
            </a:r>
            <a:r>
              <a:rPr lang="ru-RU" sz="1800" dirty="0" err="1" smtClean="0"/>
              <a:t>Бүре тиресен</a:t>
            </a:r>
            <a:r>
              <a:rPr lang="ru-RU" sz="1800" dirty="0" smtClean="0"/>
              <a:t> кию </a:t>
            </a:r>
            <a:r>
              <a:rPr lang="ru-RU" sz="1800" dirty="0" err="1" smtClean="0"/>
              <a:t>кайда</a:t>
            </a:r>
            <a:r>
              <a:rPr lang="ru-RU" sz="1800" dirty="0" smtClean="0"/>
              <a:t>, </a:t>
            </a:r>
            <a:r>
              <a:rPr lang="ru-RU" sz="1800" dirty="0" err="1" smtClean="0"/>
              <a:t>бәлки</a:t>
            </a:r>
            <a:r>
              <a:rPr lang="ru-RU" sz="1800" dirty="0" smtClean="0"/>
              <a:t>, </a:t>
            </a:r>
            <a:r>
              <a:rPr lang="ru-RU" sz="1800" dirty="0" err="1" smtClean="0"/>
              <a:t>Бүрегә охшауны</a:t>
            </a:r>
            <a:r>
              <a:rPr lang="ru-RU" sz="1800" dirty="0" smtClean="0"/>
              <a:t> </a:t>
            </a:r>
            <a:r>
              <a:rPr lang="ru-RU" sz="1800" dirty="0" err="1" smtClean="0"/>
              <a:t>уйларга</a:t>
            </a:r>
            <a:r>
              <a:rPr lang="ru-RU" sz="1800" dirty="0" smtClean="0"/>
              <a:t> да </a:t>
            </a:r>
            <a:r>
              <a:rPr lang="ru-RU" sz="1800" dirty="0" err="1" smtClean="0"/>
              <a:t>куркыр</a:t>
            </a:r>
            <a:r>
              <a:rPr lang="ru-RU" sz="1800" dirty="0" smtClean="0"/>
              <a:t> </a:t>
            </a:r>
            <a:r>
              <a:rPr lang="ru-RU" sz="1800" dirty="0" err="1" smtClean="0"/>
              <a:t>иде</a:t>
            </a:r>
            <a:r>
              <a:rPr lang="ru-RU" sz="1800" dirty="0" smtClean="0"/>
              <a:t>.</a:t>
            </a:r>
            <a:br>
              <a:rPr lang="ru-RU" sz="1800" dirty="0" smtClean="0"/>
            </a:br>
            <a:r>
              <a:rPr lang="ru-RU" sz="1800" dirty="0" smtClean="0"/>
              <a:t> </a:t>
            </a:r>
            <a:br>
              <a:rPr lang="ru-RU" sz="1800" dirty="0" smtClean="0"/>
            </a:br>
            <a:r>
              <a:rPr lang="ru-RU" sz="1800" b="1" dirty="0" smtClean="0"/>
              <a:t>***</a:t>
            </a:r>
            <a:r>
              <a:rPr lang="ru-RU" sz="1800" dirty="0" smtClean="0"/>
              <a:t/>
            </a:r>
            <a:br>
              <a:rPr lang="ru-RU" sz="1800" dirty="0" smtClean="0"/>
            </a:br>
            <a:r>
              <a:rPr lang="ru-RU" sz="1800" dirty="0" smtClean="0"/>
              <a:t>  </a:t>
            </a:r>
            <a:br>
              <a:rPr lang="ru-RU" sz="1800" dirty="0" smtClean="0"/>
            </a:br>
            <a:r>
              <a:rPr lang="ru-RU" sz="1800" dirty="0" err="1" smtClean="0"/>
              <a:t>Явызларга</a:t>
            </a:r>
            <a:r>
              <a:rPr lang="ru-RU" sz="1800" dirty="0" smtClean="0"/>
              <a:t> </a:t>
            </a:r>
            <a:r>
              <a:rPr lang="ru-RU" sz="1800" dirty="0" err="1" smtClean="0"/>
              <a:t>тыштан</a:t>
            </a:r>
            <a:r>
              <a:rPr lang="ru-RU" sz="1800" dirty="0" smtClean="0"/>
              <a:t> </a:t>
            </a:r>
            <a:r>
              <a:rPr lang="ru-RU" sz="1800" dirty="0" err="1" smtClean="0"/>
              <a:t>гына</a:t>
            </a:r>
            <a:r>
              <a:rPr lang="ru-RU" sz="1800" dirty="0" smtClean="0"/>
              <a:t> </a:t>
            </a:r>
            <a:r>
              <a:rPr lang="ru-RU" sz="1800" dirty="0" err="1" smtClean="0"/>
              <a:t>булса</a:t>
            </a:r>
            <a:r>
              <a:rPr lang="ru-RU" sz="1800" dirty="0" smtClean="0"/>
              <a:t> да </a:t>
            </a:r>
            <a:r>
              <a:rPr lang="ru-RU" sz="1800" dirty="0" err="1" smtClean="0"/>
              <a:t>охшарга</a:t>
            </a:r>
            <a:r>
              <a:rPr lang="ru-RU" sz="1800" dirty="0" smtClean="0"/>
              <a:t> </a:t>
            </a:r>
            <a:r>
              <a:rPr lang="ru-RU" sz="1800" dirty="0" err="1" smtClean="0"/>
              <a:t>ярамый</a:t>
            </a:r>
            <a:r>
              <a:rPr lang="ru-RU" sz="1800" dirty="0" smtClean="0"/>
              <a:t>.</a:t>
            </a:r>
            <a:br>
              <a:rPr lang="ru-RU" sz="1800" dirty="0" smtClean="0"/>
            </a:br>
            <a:r>
              <a:rPr lang="ru-RU" sz="1800" dirty="0" smtClean="0"/>
              <a:t> </a:t>
            </a:r>
            <a:br>
              <a:rPr lang="ru-RU" sz="1800" dirty="0" smtClean="0"/>
            </a:br>
            <a:r>
              <a:rPr lang="ru-RU" sz="2000" dirty="0" smtClean="0"/>
              <a:t>                                                                                                              </a:t>
            </a:r>
            <a:r>
              <a:rPr lang="ru-RU" sz="2000" dirty="0" err="1" smtClean="0"/>
              <a:t>Габдулла</a:t>
            </a:r>
            <a:r>
              <a:rPr lang="ru-RU" sz="2000" dirty="0" smtClean="0"/>
              <a:t> Тукай</a:t>
            </a:r>
            <a:r>
              <a:rPr lang="ru-RU" sz="1800" dirty="0" smtClean="0"/>
              <a:t/>
            </a:r>
            <a:br>
              <a:rPr lang="ru-RU" sz="1800" dirty="0" smtClean="0"/>
            </a:br>
            <a:endParaRPr lang="ru-RU" sz="1800" dirty="0"/>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260648"/>
            <a:ext cx="7848872" cy="864096"/>
          </a:xfrm>
        </p:spPr>
        <p:txBody>
          <a:bodyPr>
            <a:normAutofit fontScale="90000"/>
          </a:bodyPr>
          <a:lstStyle/>
          <a:p>
            <a:pPr algn="ctr"/>
            <a:r>
              <a:rPr lang="ru-RU" sz="4000" dirty="0" smtClean="0"/>
              <a:t>Л</a:t>
            </a:r>
            <a:r>
              <a:rPr lang="tt-RU" sz="4000" dirty="0" smtClean="0"/>
              <a:t>әбиб Лерон һәм балалар әдәбияты</a:t>
            </a:r>
            <a:endParaRPr lang="ru-RU" sz="4000" dirty="0"/>
          </a:p>
        </p:txBody>
      </p:sp>
      <p:sp>
        <p:nvSpPr>
          <p:cNvPr id="4" name="Содержимое 3"/>
          <p:cNvSpPr>
            <a:spLocks noGrp="1"/>
          </p:cNvSpPr>
          <p:nvPr>
            <p:ph idx="1"/>
          </p:nvPr>
        </p:nvSpPr>
        <p:spPr>
          <a:xfrm>
            <a:off x="395536" y="1412776"/>
            <a:ext cx="8496944" cy="4389120"/>
          </a:xfrm>
        </p:spPr>
        <p:txBody>
          <a:bodyPr>
            <a:normAutofit fontScale="40000" lnSpcReduction="20000"/>
          </a:bodyPr>
          <a:lstStyle/>
          <a:p>
            <a:pPr>
              <a:buNone/>
            </a:pP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Ләбиб Лерон</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әдәбиятның төрле жанрларында</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балалар</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өчен дә, өлкәннәр өчен дә бердәй </a:t>
            </a:r>
            <a:r>
              <a:rPr lang="ru-RU" sz="6000" dirty="0" smtClean="0">
                <a:latin typeface="Microsoft Sans Serif" pitchFamily="34" charset="0"/>
                <a:cs typeface="Microsoft Sans Serif" pitchFamily="34" charset="0"/>
              </a:rPr>
              <a:t>актив яза. </a:t>
            </a:r>
            <a:r>
              <a:rPr lang="ru-RU" sz="6000" dirty="0" err="1" smtClean="0">
                <a:latin typeface="Microsoft Sans Serif" pitchFamily="34" charset="0"/>
                <a:cs typeface="Microsoft Sans Serif" pitchFamily="34" charset="0"/>
              </a:rPr>
              <a:t>Ул</a:t>
            </a:r>
            <a:r>
              <a:rPr lang="ru-RU" sz="6000" dirty="0" smtClean="0">
                <a:latin typeface="Microsoft Sans Serif" pitchFamily="34" charset="0"/>
                <a:cs typeface="Microsoft Sans Serif" pitchFamily="34" charset="0"/>
              </a:rPr>
              <a:t> – </a:t>
            </a:r>
            <a:r>
              <a:rPr lang="ru-RU" sz="6000" dirty="0" err="1" smtClean="0">
                <a:latin typeface="Microsoft Sans Serif" pitchFamily="34" charset="0"/>
                <a:cs typeface="Microsoft Sans Serif" pitchFamily="34" charset="0"/>
              </a:rPr>
              <a:t>балалар</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өчен “Яңгырның </a:t>
            </a:r>
            <a:r>
              <a:rPr lang="ru-RU" sz="6000" dirty="0" smtClean="0">
                <a:latin typeface="Microsoft Sans Serif" pitchFamily="34" charset="0"/>
                <a:cs typeface="Microsoft Sans Serif" pitchFamily="34" charset="0"/>
              </a:rPr>
              <a:t>ял </a:t>
            </a:r>
            <a:r>
              <a:rPr lang="ru-RU" sz="6000" dirty="0" err="1" smtClean="0">
                <a:latin typeface="Microsoft Sans Serif" pitchFamily="34" charset="0"/>
                <a:cs typeface="Microsoft Sans Serif" pitchFamily="34" charset="0"/>
              </a:rPr>
              <a:t>көне</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дигән шигырьләр җыентыгы</a:t>
            </a:r>
            <a:r>
              <a:rPr lang="ru-RU" sz="6000" dirty="0" smtClean="0">
                <a:latin typeface="Microsoft Sans Serif" pitchFamily="34" charset="0"/>
                <a:cs typeface="Microsoft Sans Serif" pitchFamily="34" charset="0"/>
              </a:rPr>
              <a:t>, “Транзистор </a:t>
            </a:r>
            <a:r>
              <a:rPr lang="ru-RU" sz="6000" dirty="0" err="1" smtClean="0">
                <a:latin typeface="Microsoft Sans Serif" pitchFamily="34" charset="0"/>
                <a:cs typeface="Microsoft Sans Serif" pitchFamily="34" charset="0"/>
              </a:rPr>
              <a:t>үч </a:t>
            </a:r>
            <a:r>
              <a:rPr lang="ru-RU" sz="6000" dirty="0" smtClean="0">
                <a:latin typeface="Microsoft Sans Serif" pitchFamily="34" charset="0"/>
                <a:cs typeface="Microsoft Sans Serif" pitchFamily="34" charset="0"/>
              </a:rPr>
              <a:t>ала“ </a:t>
            </a:r>
            <a:r>
              <a:rPr lang="ru-RU" sz="6000" dirty="0" err="1" smtClean="0">
                <a:latin typeface="Microsoft Sans Serif" pitchFamily="34" charset="0"/>
                <a:cs typeface="Microsoft Sans Serif" pitchFamily="34" charset="0"/>
              </a:rPr>
              <a:t>дигән шаян</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хикәяләр</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Тәгәрмәчле </a:t>
            </a:r>
            <a:r>
              <a:rPr lang="ru-RU" sz="6000" dirty="0" smtClean="0">
                <a:latin typeface="Microsoft Sans Serif" pitchFamily="34" charset="0"/>
                <a:cs typeface="Microsoft Sans Serif" pitchFamily="34" charset="0"/>
              </a:rPr>
              <a:t>чана“ </a:t>
            </a:r>
            <a:r>
              <a:rPr lang="ru-RU" sz="6000" dirty="0" err="1" smtClean="0">
                <a:latin typeface="Microsoft Sans Serif" pitchFamily="34" charset="0"/>
                <a:cs typeface="Microsoft Sans Serif" pitchFamily="34" charset="0"/>
              </a:rPr>
              <a:t>дигән әкиятләр</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Таһир маҗаралары</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дигән комикслар</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Кояшны</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кочкан</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малай</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дигән шигырьләр</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әкиятләр</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мәзәкиятләр</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җырлар</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пьесалар</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Борчак</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шыттырам</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дигән әкиятләр</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комикслар</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һәм </a:t>
            </a:r>
            <a:r>
              <a:rPr lang="ru-RU" sz="6000" dirty="0" smtClean="0">
                <a:latin typeface="Microsoft Sans Serif" pitchFamily="34" charset="0"/>
                <a:cs typeface="Microsoft Sans Serif" pitchFamily="34" charset="0"/>
              </a:rPr>
              <a:t>“</a:t>
            </a:r>
            <a:r>
              <a:rPr lang="ru-RU" sz="6000" dirty="0" err="1" smtClean="0">
                <a:latin typeface="Microsoft Sans Serif" pitchFamily="34" charset="0"/>
                <a:cs typeface="Microsoft Sans Serif" pitchFamily="34" charset="0"/>
              </a:rPr>
              <a:t>Җил көймәсе</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дигән шигъри</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китаплар</a:t>
            </a:r>
            <a:r>
              <a:rPr lang="ru-RU" sz="6000" dirty="0" smtClean="0">
                <a:latin typeface="Microsoft Sans Serif" pitchFamily="34" charset="0"/>
                <a:cs typeface="Microsoft Sans Serif" pitchFamily="34" charset="0"/>
              </a:rPr>
              <a:t> авторы. </a:t>
            </a:r>
            <a:r>
              <a:rPr lang="ru-RU" sz="6000" dirty="0" err="1" smtClean="0">
                <a:latin typeface="Microsoft Sans Serif" pitchFamily="34" charset="0"/>
                <a:cs typeface="Microsoft Sans Serif" pitchFamily="34" charset="0"/>
              </a:rPr>
              <a:t>Аның “Чәпәләй белән Тәпәләй“, “Аңгыра сарык</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җүләре“ дигән пьесалары</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Әлмәт </a:t>
            </a:r>
            <a:r>
              <a:rPr lang="ru-RU" sz="6000" dirty="0" smtClean="0">
                <a:latin typeface="Microsoft Sans Serif" pitchFamily="34" charset="0"/>
                <a:cs typeface="Microsoft Sans Serif" pitchFamily="34" charset="0"/>
              </a:rPr>
              <a:t>театры </a:t>
            </a:r>
            <a:r>
              <a:rPr lang="ru-RU" sz="6000" dirty="0" err="1" smtClean="0">
                <a:latin typeface="Microsoft Sans Serif" pitchFamily="34" charset="0"/>
                <a:cs typeface="Microsoft Sans Serif" pitchFamily="34" charset="0"/>
              </a:rPr>
              <a:t>сәхнәсендә куела</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ә </a:t>
            </a:r>
            <a:r>
              <a:rPr lang="ru-RU" sz="6000" dirty="0" smtClean="0">
                <a:latin typeface="Microsoft Sans Serif" pitchFamily="34" charset="0"/>
                <a:cs typeface="Microsoft Sans Serif" pitchFamily="34" charset="0"/>
              </a:rPr>
              <a:t>“</a:t>
            </a:r>
            <a:r>
              <a:rPr lang="ru-RU" sz="6000" dirty="0" err="1" smtClean="0">
                <a:latin typeface="Microsoft Sans Serif" pitchFamily="34" charset="0"/>
                <a:cs typeface="Microsoft Sans Serif" pitchFamily="34" charset="0"/>
              </a:rPr>
              <a:t>Урмандагы</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тамаша</a:t>
            </a:r>
            <a:r>
              <a:rPr lang="ru-RU" sz="6000" dirty="0" smtClean="0">
                <a:latin typeface="Microsoft Sans Serif" pitchFamily="34" charset="0"/>
                <a:cs typeface="Microsoft Sans Serif" pitchFamily="34" charset="0"/>
              </a:rPr>
              <a:t>”, “Без </a:t>
            </a:r>
            <a:r>
              <a:rPr lang="ru-RU" sz="6000" dirty="0" err="1" smtClean="0">
                <a:latin typeface="Microsoft Sans Serif" pitchFamily="34" charset="0"/>
                <a:cs typeface="Microsoft Sans Serif" pitchFamily="34" charset="0"/>
              </a:rPr>
              <a:t>барабыз</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бәйрәмгә</a:t>
            </a:r>
            <a:r>
              <a:rPr lang="ru-RU" sz="6000" dirty="0" smtClean="0">
                <a:latin typeface="Microsoft Sans Serif" pitchFamily="34" charset="0"/>
                <a:cs typeface="Microsoft Sans Serif" pitchFamily="34" charset="0"/>
              </a:rPr>
              <a:t>“ </a:t>
            </a:r>
            <a:r>
              <a:rPr lang="ru-RU" sz="6000" dirty="0" err="1" smtClean="0">
                <a:latin typeface="Microsoft Sans Serif" pitchFamily="34" charset="0"/>
                <a:cs typeface="Microsoft Sans Serif" pitchFamily="34" charset="0"/>
              </a:rPr>
              <a:t>пьесалары</a:t>
            </a:r>
            <a:r>
              <a:rPr lang="ru-RU" sz="6000" dirty="0" smtClean="0">
                <a:latin typeface="Microsoft Sans Serif" pitchFamily="34" charset="0"/>
                <a:cs typeface="Microsoft Sans Serif" pitchFamily="34" charset="0"/>
              </a:rPr>
              <a:t> Татарстан </a:t>
            </a:r>
            <a:r>
              <a:rPr lang="ru-RU" sz="6000" dirty="0" err="1" smtClean="0">
                <a:latin typeface="Microsoft Sans Serif" pitchFamily="34" charset="0"/>
                <a:cs typeface="Microsoft Sans Serif" pitchFamily="34" charset="0"/>
              </a:rPr>
              <a:t>телевидениесеннән күрсәтелә</a:t>
            </a:r>
            <a:endParaRPr lang="ru-RU" sz="6000" dirty="0" smtClean="0">
              <a:latin typeface="Microsoft Sans Serif" pitchFamily="34" charset="0"/>
              <a:cs typeface="Microsoft Sans Serif" pitchFamily="34" charset="0"/>
            </a:endParaRPr>
          </a:p>
          <a:p>
            <a:r>
              <a:rPr lang="ru-RU" sz="6000" dirty="0" smtClean="0"/>
              <a:t> </a:t>
            </a:r>
          </a:p>
          <a:p>
            <a:endParaRPr lang="ru-RU" dirty="0"/>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836712"/>
            <a:ext cx="7851648" cy="936104"/>
          </a:xfrm>
        </p:spPr>
        <p:txBody>
          <a:bodyPr/>
          <a:lstStyle/>
          <a:p>
            <a:pPr algn="ctr"/>
            <a:r>
              <a:rPr lang="tt-RU" dirty="0" smtClean="0"/>
              <a:t>Йомгаклау</a:t>
            </a:r>
            <a:endParaRPr lang="ru-RU" dirty="0"/>
          </a:p>
        </p:txBody>
      </p:sp>
      <p:sp>
        <p:nvSpPr>
          <p:cNvPr id="3" name="Подзаголовок 2"/>
          <p:cNvSpPr>
            <a:spLocks noGrp="1"/>
          </p:cNvSpPr>
          <p:nvPr>
            <p:ph type="subTitle" idx="1"/>
          </p:nvPr>
        </p:nvSpPr>
        <p:spPr>
          <a:xfrm>
            <a:off x="533400" y="2132856"/>
            <a:ext cx="7854696" cy="2848280"/>
          </a:xfrm>
        </p:spPr>
        <p:txBody>
          <a:bodyPr>
            <a:normAutofit lnSpcReduction="10000"/>
          </a:bodyPr>
          <a:lstStyle/>
          <a:p>
            <a:pPr algn="l"/>
            <a:r>
              <a:rPr lang="tt-RU" dirty="0" smtClean="0"/>
              <a:t>Бу әдипләрнең әсәрләре салават күпередәй  төрле төсле  бизәк чагыштыруларга, нәзберек сынландыруларга,урынлы кулланылган эпитетларга бай. Әлбәттә, үз халкының тарихы, теле, мәдәнияты,гореф – гадәтләре, әхлак кагыйдәләре турында мәгълүмат алып үскән яшь буынның киләчәге өметле дип уйлый мин.</a:t>
            </a:r>
            <a:endParaRPr lang="ru-RU" dirty="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23528" y="188640"/>
            <a:ext cx="8229600" cy="1143000"/>
          </a:xfrm>
        </p:spPr>
        <p:txBody>
          <a:bodyPr/>
          <a:lstStyle/>
          <a:p>
            <a:pPr algn="ctr"/>
            <a:r>
              <a:rPr lang="tt-RU" dirty="0" smtClean="0"/>
              <a:t>“Суверен держава”</a:t>
            </a:r>
            <a:endParaRPr lang="ru-RU" dirty="0"/>
          </a:p>
        </p:txBody>
      </p:sp>
      <p:sp>
        <p:nvSpPr>
          <p:cNvPr id="6" name="Содержимое 5"/>
          <p:cNvSpPr>
            <a:spLocks noGrp="1"/>
          </p:cNvSpPr>
          <p:nvPr>
            <p:ph sz="half" idx="1"/>
          </p:nvPr>
        </p:nvSpPr>
        <p:spPr>
          <a:xfrm>
            <a:off x="611560" y="1628800"/>
            <a:ext cx="7200800" cy="3168352"/>
          </a:xfrm>
        </p:spPr>
        <p:txBody>
          <a:bodyPr>
            <a:normAutofit/>
          </a:bodyPr>
          <a:lstStyle/>
          <a:p>
            <a:pPr>
              <a:buNone/>
            </a:pPr>
            <a:r>
              <a:rPr lang="tt-RU" dirty="0" smtClean="0"/>
              <a:t>     Татар балалар  әдәбияты – зур  традицияле, күренекле әдипләре, татар әдәбиятының алтын хәзинәсенә кергән әсәрләре булган бай әдәбият.</a:t>
            </a:r>
            <a:endParaRPr lang="ru-RU" dirty="0"/>
          </a:p>
        </p:txBody>
      </p:sp>
      <p:sp>
        <p:nvSpPr>
          <p:cNvPr id="7" name="Содержимое 6"/>
          <p:cNvSpPr>
            <a:spLocks noGrp="1"/>
          </p:cNvSpPr>
          <p:nvPr>
            <p:ph sz="half" idx="2"/>
          </p:nvPr>
        </p:nvSpPr>
        <p:spPr>
          <a:xfrm>
            <a:off x="3347864" y="3573016"/>
            <a:ext cx="4758680" cy="4434840"/>
          </a:xfrm>
        </p:spPr>
        <p:txBody>
          <a:bodyPr>
            <a:normAutofit/>
          </a:bodyPr>
          <a:lstStyle/>
          <a:p>
            <a:pPr>
              <a:buNone/>
            </a:pPr>
            <a:r>
              <a:rPr lang="tt-RU" dirty="0" smtClean="0"/>
              <a:t>    Күренекле язучы </a:t>
            </a:r>
          </a:p>
          <a:p>
            <a:pPr>
              <a:buNone/>
            </a:pPr>
            <a:r>
              <a:rPr lang="tt-RU" dirty="0" smtClean="0"/>
              <a:t>    М. Горький да балалар әдәбиятын зур бер “суверен держава” дип атаган.</a:t>
            </a:r>
          </a:p>
          <a:p>
            <a:pPr>
              <a:buNone/>
            </a:pPr>
            <a:endParaRPr lang="tt-RU" dirty="0" smtClean="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395536" y="980728"/>
            <a:ext cx="8229600" cy="5040560"/>
          </a:xfrm>
        </p:spPr>
        <p:txBody>
          <a:bodyPr>
            <a:normAutofit/>
          </a:bodyPr>
          <a:lstStyle/>
          <a:p>
            <a:pPr>
              <a:buNone/>
            </a:pPr>
            <a:r>
              <a:rPr lang="ru-RU" dirty="0" smtClean="0"/>
              <a:t>     </a:t>
            </a:r>
            <a:r>
              <a:rPr lang="ru-RU" dirty="0" err="1" smtClean="0"/>
              <a:t>Әдәбиятыбызның мөстәкыйль бер</a:t>
            </a:r>
            <a:r>
              <a:rPr lang="ru-RU" dirty="0" smtClean="0"/>
              <a:t> </a:t>
            </a:r>
            <a:r>
              <a:rPr lang="ru-RU" dirty="0" err="1" smtClean="0"/>
              <a:t>тармагы</a:t>
            </a:r>
            <a:r>
              <a:rPr lang="ru-RU" dirty="0" smtClean="0"/>
              <a:t> </a:t>
            </a:r>
            <a:r>
              <a:rPr lang="ru-RU" dirty="0" err="1" smtClean="0"/>
              <a:t>булган</a:t>
            </a:r>
            <a:r>
              <a:rPr lang="ru-RU" dirty="0" smtClean="0"/>
              <a:t> татар </a:t>
            </a:r>
            <a:r>
              <a:rPr lang="ru-RU" dirty="0" err="1" smtClean="0"/>
              <a:t>балалар</a:t>
            </a:r>
            <a:r>
              <a:rPr lang="ru-RU" dirty="0" smtClean="0"/>
              <a:t> </a:t>
            </a:r>
            <a:r>
              <a:rPr lang="ru-RU" dirty="0" err="1" smtClean="0"/>
              <a:t>әдәбияты </a:t>
            </a:r>
            <a:r>
              <a:rPr lang="ru-RU" dirty="0" smtClean="0"/>
              <a:t>XIX </a:t>
            </a:r>
            <a:r>
              <a:rPr lang="ru-RU" dirty="0" err="1" smtClean="0"/>
              <a:t>йөзнең икенче</a:t>
            </a:r>
            <a:r>
              <a:rPr lang="ru-RU" dirty="0" smtClean="0"/>
              <a:t> </a:t>
            </a:r>
            <a:r>
              <a:rPr lang="ru-RU" dirty="0" err="1" smtClean="0"/>
              <a:t>яртысында</a:t>
            </a:r>
            <a:r>
              <a:rPr lang="ru-RU" dirty="0" smtClean="0"/>
              <a:t> </a:t>
            </a:r>
            <a:r>
              <a:rPr lang="ru-RU" dirty="0" err="1" smtClean="0"/>
              <a:t>формалашып</a:t>
            </a:r>
            <a:r>
              <a:rPr lang="ru-RU" dirty="0" smtClean="0"/>
              <a:t>, ХХ </a:t>
            </a:r>
            <a:r>
              <a:rPr lang="ru-RU" dirty="0" err="1" smtClean="0"/>
              <a:t>йөз башында</a:t>
            </a:r>
            <a:r>
              <a:rPr lang="ru-RU" dirty="0" smtClean="0"/>
              <a:t> </a:t>
            </a:r>
            <a:r>
              <a:rPr lang="ru-RU" dirty="0" err="1" smtClean="0"/>
              <a:t>зур</a:t>
            </a:r>
            <a:r>
              <a:rPr lang="ru-RU" dirty="0" smtClean="0"/>
              <a:t> </a:t>
            </a:r>
            <a:r>
              <a:rPr lang="ru-RU" dirty="0" err="1" smtClean="0"/>
              <a:t>үсеш чоры</a:t>
            </a:r>
            <a:r>
              <a:rPr lang="ru-RU" dirty="0" smtClean="0"/>
              <a:t> </a:t>
            </a:r>
            <a:r>
              <a:rPr lang="ru-RU" dirty="0" err="1" smtClean="0"/>
              <a:t>кичерә</a:t>
            </a:r>
            <a:r>
              <a:rPr lang="ru-RU" dirty="0" smtClean="0"/>
              <a:t>. </a:t>
            </a:r>
            <a:r>
              <a:rPr lang="ru-RU" dirty="0" err="1" smtClean="0"/>
              <a:t>Әлеге юнәлештә Дәрдмәнд, Сәгыйть Рәмиев, Мәҗит Гафури</a:t>
            </a:r>
            <a:r>
              <a:rPr lang="ru-RU" dirty="0" smtClean="0"/>
              <a:t>, </a:t>
            </a:r>
            <a:r>
              <a:rPr lang="ru-RU" dirty="0" err="1" smtClean="0"/>
              <a:t>Нәкый Исәнбәт һ.б.</a:t>
            </a:r>
            <a:r>
              <a:rPr lang="ru-RU" dirty="0" smtClean="0"/>
              <a:t> </a:t>
            </a:r>
            <a:r>
              <a:rPr lang="ru-RU" dirty="0" err="1" smtClean="0"/>
              <a:t>күп кенә әдипләр көч куялар</a:t>
            </a:r>
            <a:r>
              <a:rPr lang="ru-RU" dirty="0" smtClean="0"/>
              <a:t>. </a:t>
            </a:r>
            <a:r>
              <a:rPr lang="ru-RU" dirty="0" err="1" smtClean="0"/>
              <a:t>Шулай</a:t>
            </a:r>
            <a:r>
              <a:rPr lang="ru-RU" dirty="0" smtClean="0"/>
              <a:t> да, татар </a:t>
            </a:r>
            <a:r>
              <a:rPr lang="ru-RU" dirty="0" err="1" smtClean="0"/>
              <a:t>балалары</a:t>
            </a:r>
            <a:r>
              <a:rPr lang="ru-RU" dirty="0" smtClean="0"/>
              <a:t> </a:t>
            </a:r>
            <a:r>
              <a:rPr lang="ru-RU" dirty="0" err="1" smtClean="0"/>
              <a:t>поэзиясенең чын</a:t>
            </a:r>
            <a:r>
              <a:rPr lang="ru-RU" dirty="0" smtClean="0"/>
              <a:t> </a:t>
            </a:r>
            <a:r>
              <a:rPr lang="ru-RU" dirty="0" err="1" smtClean="0"/>
              <a:t>мәгънәсендә профессиональ</a:t>
            </a:r>
            <a:r>
              <a:rPr lang="ru-RU" dirty="0" smtClean="0"/>
              <a:t> </a:t>
            </a:r>
            <a:r>
              <a:rPr lang="ru-RU" dirty="0" err="1" smtClean="0"/>
              <a:t>үсеш алуы</a:t>
            </a:r>
            <a:r>
              <a:rPr lang="ru-RU" dirty="0" smtClean="0"/>
              <a:t>, </a:t>
            </a:r>
            <a:r>
              <a:rPr lang="ru-RU" dirty="0" err="1" smtClean="0"/>
              <a:t>иң беренче</a:t>
            </a:r>
            <a:r>
              <a:rPr lang="ru-RU" dirty="0" smtClean="0"/>
              <a:t> </a:t>
            </a:r>
            <a:r>
              <a:rPr lang="ru-RU" dirty="0" err="1" smtClean="0"/>
              <a:t>чиратта</a:t>
            </a:r>
            <a:r>
              <a:rPr lang="ru-RU" dirty="0" smtClean="0"/>
              <a:t>, </a:t>
            </a:r>
            <a:r>
              <a:rPr lang="ru-RU" dirty="0" err="1" smtClean="0"/>
              <a:t>халкыбызның сөекле шагыйре</a:t>
            </a:r>
            <a:r>
              <a:rPr lang="ru-RU" dirty="0" smtClean="0"/>
              <a:t> </a:t>
            </a:r>
            <a:r>
              <a:rPr lang="ru-RU" dirty="0" err="1" smtClean="0"/>
              <a:t>Габдулла</a:t>
            </a:r>
            <a:r>
              <a:rPr lang="ru-RU" dirty="0" smtClean="0"/>
              <a:t> Тукай </a:t>
            </a:r>
            <a:r>
              <a:rPr lang="ru-RU" dirty="0" err="1" smtClean="0"/>
              <a:t>исеме</a:t>
            </a:r>
            <a:r>
              <a:rPr lang="ru-RU" dirty="0" smtClean="0"/>
              <a:t> </a:t>
            </a:r>
            <a:r>
              <a:rPr lang="ru-RU" dirty="0" err="1" smtClean="0"/>
              <a:t>белән бәйле</a:t>
            </a:r>
            <a:r>
              <a:rPr lang="ru-RU" dirty="0" smtClean="0"/>
              <a:t>. </a:t>
            </a:r>
            <a:r>
              <a:rPr lang="ru-RU" dirty="0" err="1" smtClean="0"/>
              <a:t>Ул</a:t>
            </a:r>
            <a:r>
              <a:rPr lang="ru-RU" dirty="0" smtClean="0"/>
              <a:t> </a:t>
            </a:r>
            <a:r>
              <a:rPr lang="ru-RU" dirty="0" err="1" smtClean="0"/>
              <a:t>балалар</a:t>
            </a:r>
            <a:r>
              <a:rPr lang="ru-RU" dirty="0" smtClean="0"/>
              <a:t> </a:t>
            </a:r>
            <a:r>
              <a:rPr lang="ru-RU" dirty="0" err="1" smtClean="0"/>
              <a:t>әдәбиятын бүгенге көндә дә актуальлеген</a:t>
            </a:r>
            <a:r>
              <a:rPr lang="ru-RU" dirty="0" smtClean="0"/>
              <a:t> </a:t>
            </a:r>
            <a:r>
              <a:rPr lang="ru-RU" dirty="0" err="1" smtClean="0"/>
              <a:t>югалтмаган</a:t>
            </a:r>
            <a:r>
              <a:rPr lang="ru-RU" dirty="0" smtClean="0"/>
              <a:t> </a:t>
            </a:r>
            <a:r>
              <a:rPr lang="ru-RU" dirty="0" err="1" smtClean="0"/>
              <a:t>темалар</a:t>
            </a:r>
            <a:r>
              <a:rPr lang="ru-RU" dirty="0" smtClean="0"/>
              <a:t> </a:t>
            </a:r>
            <a:r>
              <a:rPr lang="ru-RU" dirty="0" err="1" smtClean="0"/>
              <a:t>белән баета</a:t>
            </a:r>
            <a:r>
              <a:rPr lang="ru-RU" dirty="0" smtClean="0"/>
              <a:t>, башка </a:t>
            </a:r>
            <a:r>
              <a:rPr lang="ru-RU" dirty="0" err="1" smtClean="0"/>
              <a:t>күп кенә әдипләргә юнәлеш бирә</a:t>
            </a:r>
            <a:r>
              <a:rPr lang="ru-RU" dirty="0" smtClean="0"/>
              <a:t>. </a:t>
            </a:r>
            <a:endParaRPr lang="ru-RU" dirty="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7311756" cy="1143000"/>
          </a:xfrm>
        </p:spPr>
        <p:txBody>
          <a:bodyPr>
            <a:normAutofit fontScale="90000"/>
          </a:bodyPr>
          <a:lstStyle/>
          <a:p>
            <a:pPr algn="ctr"/>
            <a:r>
              <a:rPr lang="ru-RU" dirty="0" smtClean="0"/>
              <a:t>  </a:t>
            </a:r>
            <a:r>
              <a:rPr lang="en-US" dirty="0" smtClean="0"/>
              <a:t>XX </a:t>
            </a:r>
            <a:r>
              <a:rPr lang="ru-RU" dirty="0" err="1" smtClean="0"/>
              <a:t>гасыр</a:t>
            </a:r>
            <a:r>
              <a:rPr lang="ru-RU" dirty="0" smtClean="0"/>
              <a:t> </a:t>
            </a:r>
            <a:r>
              <a:rPr lang="ru-RU" dirty="0" err="1" smtClean="0"/>
              <a:t>башы</a:t>
            </a:r>
            <a:r>
              <a:rPr lang="ru-RU" dirty="0" smtClean="0"/>
              <a:t>             </a:t>
            </a:r>
            <a:r>
              <a:rPr lang="ru-RU" dirty="0" err="1" smtClean="0"/>
              <a:t>язучылары</a:t>
            </a:r>
            <a:endParaRPr lang="ru-RU" dirty="0"/>
          </a:p>
        </p:txBody>
      </p:sp>
      <p:sp>
        <p:nvSpPr>
          <p:cNvPr id="3" name="Содержимое 2"/>
          <p:cNvSpPr>
            <a:spLocks noGrp="1"/>
          </p:cNvSpPr>
          <p:nvPr>
            <p:ph sz="half" idx="1"/>
          </p:nvPr>
        </p:nvSpPr>
        <p:spPr/>
        <p:txBody>
          <a:bodyPr>
            <a:normAutofit/>
          </a:bodyPr>
          <a:lstStyle/>
          <a:p>
            <a:r>
              <a:rPr lang="ru-RU" sz="2800" dirty="0" err="1" smtClean="0"/>
              <a:t>Дәрдемәнд</a:t>
            </a:r>
            <a:endParaRPr lang="ru-RU" sz="2800" dirty="0" smtClean="0"/>
          </a:p>
          <a:p>
            <a:r>
              <a:rPr lang="ru-RU" sz="2800" dirty="0" err="1" smtClean="0"/>
              <a:t>Гаяз</a:t>
            </a:r>
            <a:r>
              <a:rPr lang="ru-RU" sz="2800" dirty="0" smtClean="0"/>
              <a:t> </a:t>
            </a:r>
            <a:r>
              <a:rPr lang="ru-RU" sz="2800" dirty="0" err="1" smtClean="0"/>
              <a:t>Исхакый</a:t>
            </a:r>
            <a:endParaRPr lang="ru-RU" sz="2800" dirty="0" smtClean="0"/>
          </a:p>
          <a:p>
            <a:r>
              <a:rPr lang="ru-RU" sz="2800" dirty="0" err="1" smtClean="0"/>
              <a:t>Габдулла</a:t>
            </a:r>
            <a:r>
              <a:rPr lang="ru-RU" sz="2800" dirty="0" smtClean="0"/>
              <a:t> Тукай </a:t>
            </a:r>
          </a:p>
          <a:p>
            <a:r>
              <a:rPr lang="ru-RU" sz="2800" dirty="0" err="1" smtClean="0"/>
              <a:t>Фатих</a:t>
            </a:r>
            <a:r>
              <a:rPr lang="ru-RU" sz="2800" dirty="0" smtClean="0"/>
              <a:t> </a:t>
            </a:r>
            <a:r>
              <a:rPr lang="ru-RU" sz="2800" dirty="0" err="1" smtClean="0"/>
              <a:t>Әмирхан</a:t>
            </a:r>
            <a:endParaRPr lang="ru-RU" sz="2800" dirty="0" smtClean="0"/>
          </a:p>
          <a:p>
            <a:r>
              <a:rPr lang="ru-RU" sz="2800" dirty="0" err="1" smtClean="0"/>
              <a:t>Мәҗит Гафури</a:t>
            </a:r>
            <a:endParaRPr lang="ru-RU" sz="2800" dirty="0" smtClean="0"/>
          </a:p>
          <a:p>
            <a:r>
              <a:rPr lang="ru-RU" sz="2800" dirty="0" err="1" smtClean="0"/>
              <a:t>Галимҗан Ибраһимов</a:t>
            </a:r>
            <a:endParaRPr lang="ru-RU" sz="2800" dirty="0" smtClean="0"/>
          </a:p>
          <a:p>
            <a:endParaRPr lang="ru-RU" sz="2400" dirty="0"/>
          </a:p>
        </p:txBody>
      </p:sp>
      <p:sp>
        <p:nvSpPr>
          <p:cNvPr id="7" name="Содержимое 6"/>
          <p:cNvSpPr>
            <a:spLocks noGrp="1"/>
          </p:cNvSpPr>
          <p:nvPr>
            <p:ph sz="half" idx="2"/>
          </p:nvPr>
        </p:nvSpPr>
        <p:spPr/>
        <p:txBody>
          <a:bodyPr/>
          <a:lstStyle/>
          <a:p>
            <a:r>
              <a:rPr lang="ru-RU" dirty="0" err="1" smtClean="0"/>
              <a:t>Һади Такташ</a:t>
            </a:r>
            <a:endParaRPr lang="ru-RU" dirty="0" smtClean="0"/>
          </a:p>
          <a:p>
            <a:r>
              <a:rPr lang="ru-RU" dirty="0" err="1" smtClean="0"/>
              <a:t>Муса</a:t>
            </a:r>
            <a:r>
              <a:rPr lang="ru-RU" dirty="0" smtClean="0"/>
              <a:t> </a:t>
            </a:r>
            <a:r>
              <a:rPr lang="tt-RU" dirty="0" err="1" smtClean="0"/>
              <a:t>Җ</a:t>
            </a:r>
            <a:r>
              <a:rPr lang="ru-RU" dirty="0" err="1" smtClean="0"/>
              <a:t>әлил</a:t>
            </a:r>
            <a:endParaRPr lang="ru-RU" dirty="0" smtClean="0"/>
          </a:p>
          <a:p>
            <a:r>
              <a:rPr lang="ru-RU" dirty="0" smtClean="0"/>
              <a:t>Абдулла </a:t>
            </a:r>
            <a:r>
              <a:rPr lang="ru-RU" dirty="0" err="1" smtClean="0"/>
              <a:t>Алиш</a:t>
            </a:r>
            <a:endParaRPr lang="ru-RU" dirty="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428604"/>
            <a:ext cx="8229600" cy="840156"/>
          </a:xfrm>
        </p:spPr>
        <p:txBody>
          <a:bodyPr/>
          <a:lstStyle/>
          <a:p>
            <a:r>
              <a:rPr lang="ru-RU" dirty="0" smtClean="0"/>
              <a:t>           1940-2000 </a:t>
            </a:r>
            <a:r>
              <a:rPr lang="ru-RU" dirty="0" err="1" smtClean="0"/>
              <a:t>еллар</a:t>
            </a:r>
            <a:endParaRPr lang="ru-RU" dirty="0"/>
          </a:p>
        </p:txBody>
      </p:sp>
      <p:sp>
        <p:nvSpPr>
          <p:cNvPr id="3" name="Содержимое 2"/>
          <p:cNvSpPr>
            <a:spLocks noGrp="1"/>
          </p:cNvSpPr>
          <p:nvPr>
            <p:ph sz="half" idx="1"/>
          </p:nvPr>
        </p:nvSpPr>
        <p:spPr>
          <a:xfrm>
            <a:off x="899592" y="1340768"/>
            <a:ext cx="4038600" cy="5014157"/>
          </a:xfrm>
        </p:spPr>
        <p:txBody>
          <a:bodyPr>
            <a:normAutofit/>
          </a:bodyPr>
          <a:lstStyle/>
          <a:p>
            <a:r>
              <a:rPr lang="ru-RU" sz="2200" dirty="0" err="1" smtClean="0"/>
              <a:t>Фатих</a:t>
            </a:r>
            <a:r>
              <a:rPr lang="ru-RU" sz="2200" dirty="0" smtClean="0"/>
              <a:t> </a:t>
            </a:r>
            <a:r>
              <a:rPr lang="ru-RU" sz="2200" dirty="0" err="1" smtClean="0"/>
              <a:t>Кәрим</a:t>
            </a:r>
            <a:r>
              <a:rPr lang="ru-RU" sz="2200" dirty="0" smtClean="0"/>
              <a:t> </a:t>
            </a:r>
          </a:p>
          <a:p>
            <a:r>
              <a:rPr lang="ru-RU" sz="2200" dirty="0" err="1" smtClean="0"/>
              <a:t>Әхмәт Фәйзи</a:t>
            </a:r>
            <a:endParaRPr lang="ru-RU" sz="2200" dirty="0" smtClean="0"/>
          </a:p>
          <a:p>
            <a:r>
              <a:rPr lang="ru-RU" sz="2200" dirty="0" err="1" smtClean="0"/>
              <a:t>Идрис</a:t>
            </a:r>
            <a:r>
              <a:rPr lang="ru-RU" sz="2200" dirty="0" smtClean="0"/>
              <a:t> </a:t>
            </a:r>
            <a:r>
              <a:rPr lang="ru-RU" sz="2200" dirty="0" err="1" smtClean="0"/>
              <a:t>Туктар</a:t>
            </a:r>
            <a:endParaRPr lang="ru-RU" sz="2200" dirty="0" smtClean="0"/>
          </a:p>
          <a:p>
            <a:r>
              <a:rPr lang="ru-RU" sz="2200" dirty="0" err="1" smtClean="0"/>
              <a:t>Госман</a:t>
            </a:r>
            <a:r>
              <a:rPr lang="ru-RU" sz="2200" dirty="0" smtClean="0"/>
              <a:t> </a:t>
            </a:r>
            <a:r>
              <a:rPr lang="ru-RU" sz="2200" dirty="0" err="1" smtClean="0"/>
              <a:t>Бакир</a:t>
            </a:r>
            <a:endParaRPr lang="ru-RU" sz="2200" dirty="0" smtClean="0"/>
          </a:p>
          <a:p>
            <a:r>
              <a:rPr lang="ru-RU" sz="2200" dirty="0" err="1" smtClean="0"/>
              <a:t>Бари</a:t>
            </a:r>
            <a:r>
              <a:rPr lang="ru-RU" sz="2200" dirty="0" smtClean="0"/>
              <a:t> </a:t>
            </a:r>
            <a:r>
              <a:rPr lang="ru-RU" sz="2200" dirty="0" err="1" smtClean="0"/>
              <a:t>Рәхмәт</a:t>
            </a:r>
            <a:endParaRPr lang="ru-RU" sz="2200" dirty="0" smtClean="0"/>
          </a:p>
          <a:p>
            <a:r>
              <a:rPr lang="ru-RU" sz="2200" dirty="0" err="1" smtClean="0"/>
              <a:t>Шәйхи Маннур</a:t>
            </a:r>
            <a:endParaRPr lang="ru-RU" sz="2200" dirty="0" smtClean="0"/>
          </a:p>
          <a:p>
            <a:r>
              <a:rPr lang="tt-RU" sz="2200" dirty="0" smtClean="0"/>
              <a:t>Солтан Шәмси</a:t>
            </a:r>
          </a:p>
          <a:p>
            <a:r>
              <a:rPr lang="tt-RU" sz="2200" dirty="0" smtClean="0"/>
              <a:t>Бари Рәхмәт</a:t>
            </a:r>
          </a:p>
          <a:p>
            <a:endParaRPr lang="ru-RU" sz="2000" dirty="0"/>
          </a:p>
        </p:txBody>
      </p:sp>
      <p:sp>
        <p:nvSpPr>
          <p:cNvPr id="5" name="Содержимое 4"/>
          <p:cNvSpPr>
            <a:spLocks noGrp="1"/>
          </p:cNvSpPr>
          <p:nvPr>
            <p:ph sz="half" idx="2"/>
          </p:nvPr>
        </p:nvSpPr>
        <p:spPr>
          <a:xfrm>
            <a:off x="4067944" y="1340768"/>
            <a:ext cx="4896544" cy="5256584"/>
          </a:xfrm>
        </p:spPr>
        <p:txBody>
          <a:bodyPr>
            <a:noAutofit/>
          </a:bodyPr>
          <a:lstStyle/>
          <a:p>
            <a:r>
              <a:rPr lang="ru-RU" sz="2000" dirty="0" err="1" smtClean="0"/>
              <a:t>Гариф</a:t>
            </a:r>
            <a:r>
              <a:rPr lang="ru-RU" sz="2000" dirty="0" smtClean="0"/>
              <a:t> </a:t>
            </a:r>
            <a:r>
              <a:rPr lang="ru-RU" sz="2000" dirty="0" err="1" smtClean="0"/>
              <a:t>Галиев</a:t>
            </a:r>
            <a:endParaRPr lang="ru-RU" sz="2000" dirty="0" smtClean="0"/>
          </a:p>
          <a:p>
            <a:r>
              <a:rPr lang="ru-RU" sz="2000" dirty="0" err="1" smtClean="0"/>
              <a:t>Шәүкәт Галиев</a:t>
            </a:r>
            <a:endParaRPr lang="ru-RU" sz="2000" dirty="0" smtClean="0"/>
          </a:p>
          <a:p>
            <a:r>
              <a:rPr lang="tt-RU" sz="2000" dirty="0" smtClean="0"/>
              <a:t>Фәнис Яруллин</a:t>
            </a:r>
            <a:endParaRPr lang="ru-RU" sz="2000" dirty="0" smtClean="0"/>
          </a:p>
          <a:p>
            <a:r>
              <a:rPr lang="ru-RU" sz="2000" dirty="0" err="1" smtClean="0"/>
              <a:t>Туфан</a:t>
            </a:r>
            <a:r>
              <a:rPr lang="ru-RU" sz="2000" dirty="0" smtClean="0"/>
              <a:t> </a:t>
            </a:r>
            <a:r>
              <a:rPr lang="ru-RU" sz="2000" dirty="0" err="1" smtClean="0"/>
              <a:t>Миңнуллин</a:t>
            </a:r>
            <a:endParaRPr lang="ru-RU" sz="2000" dirty="0" smtClean="0"/>
          </a:p>
          <a:p>
            <a:r>
              <a:rPr lang="ru-RU" sz="2000" dirty="0" err="1" smtClean="0"/>
              <a:t>Рөстәм Мингалим</a:t>
            </a:r>
            <a:endParaRPr lang="ru-RU" sz="2000" dirty="0" smtClean="0"/>
          </a:p>
          <a:p>
            <a:r>
              <a:rPr lang="tt-RU" sz="2000" dirty="0" smtClean="0"/>
              <a:t>Рабит Батулла</a:t>
            </a:r>
          </a:p>
          <a:p>
            <a:r>
              <a:rPr lang="tt-RU" sz="2000" dirty="0" smtClean="0"/>
              <a:t>Ринат Мөхәммәдиев</a:t>
            </a:r>
          </a:p>
          <a:p>
            <a:r>
              <a:rPr lang="tt-RU" sz="2000" dirty="0" smtClean="0"/>
              <a:t>Рафис Корбан</a:t>
            </a:r>
          </a:p>
          <a:p>
            <a:r>
              <a:rPr lang="tt-RU" sz="2000" dirty="0" smtClean="0"/>
              <a:t>Ләбиб Лерон</a:t>
            </a:r>
          </a:p>
          <a:p>
            <a:r>
              <a:rPr lang="tt-RU" sz="2000" dirty="0" smtClean="0"/>
              <a:t>Галимҗан Гыйльманов</a:t>
            </a:r>
          </a:p>
          <a:p>
            <a:r>
              <a:rPr lang="tt-RU" sz="2000" dirty="0" smtClean="0"/>
              <a:t>Җәүдәт Дәрземан</a:t>
            </a:r>
          </a:p>
          <a:p>
            <a:r>
              <a:rPr lang="tt-RU" sz="2000" dirty="0" smtClean="0"/>
              <a:t>Мөхәммәт Мәһдиев</a:t>
            </a:r>
          </a:p>
          <a:p>
            <a:r>
              <a:rPr lang="tt-RU" sz="2000" dirty="0" smtClean="0"/>
              <a:t>Роберт Миңнуллин</a:t>
            </a:r>
          </a:p>
          <a:p>
            <a:endParaRPr lang="ru-RU" sz="2000" dirty="0"/>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548680"/>
            <a:ext cx="8229600" cy="1143000"/>
          </a:xfrm>
        </p:spPr>
        <p:txBody>
          <a:bodyPr>
            <a:noAutofit/>
          </a:bodyPr>
          <a:lstStyle/>
          <a:p>
            <a:pPr algn="ctr"/>
            <a:r>
              <a:rPr lang="ru-RU" sz="3200" dirty="0" smtClean="0"/>
              <a:t/>
            </a:r>
            <a:br>
              <a:rPr lang="ru-RU" sz="3200" dirty="0" smtClean="0"/>
            </a:br>
            <a:r>
              <a:rPr lang="ru-RU" sz="3200" dirty="0" smtClean="0"/>
              <a:t/>
            </a:r>
            <a:br>
              <a:rPr lang="ru-RU" sz="3200" dirty="0" smtClean="0"/>
            </a:br>
            <a:r>
              <a:rPr lang="ru-RU" sz="2800" dirty="0" smtClean="0"/>
              <a:t>Татар </a:t>
            </a:r>
            <a:r>
              <a:rPr lang="ru-RU" sz="2800" dirty="0" err="1" smtClean="0"/>
              <a:t>балалар</a:t>
            </a:r>
            <a:r>
              <a:rPr lang="ru-RU" sz="2800" dirty="0" smtClean="0"/>
              <a:t> </a:t>
            </a:r>
            <a:r>
              <a:rPr lang="ru-RU" sz="2800" dirty="0" err="1" smtClean="0"/>
              <a:t>әдәбиятында  хатын</a:t>
            </a:r>
            <a:r>
              <a:rPr lang="ru-RU" sz="2800" dirty="0" smtClean="0"/>
              <a:t> – </a:t>
            </a:r>
            <a:r>
              <a:rPr lang="ru-RU" sz="2800" dirty="0" err="1" smtClean="0"/>
              <a:t>кызлар</a:t>
            </a:r>
            <a:r>
              <a:rPr lang="ru-RU" sz="2800" dirty="0" smtClean="0"/>
              <a:t> </a:t>
            </a:r>
            <a:r>
              <a:rPr lang="ru-RU" sz="2800" dirty="0" err="1" smtClean="0"/>
              <a:t>иҗаты</a:t>
            </a:r>
            <a:r>
              <a:rPr lang="ru-RU" sz="2800" dirty="0" smtClean="0"/>
              <a:t/>
            </a:r>
            <a:br>
              <a:rPr lang="ru-RU" sz="2800" dirty="0" smtClean="0"/>
            </a:br>
            <a:endParaRPr lang="ru-RU" sz="2800" dirty="0"/>
          </a:p>
        </p:txBody>
      </p:sp>
      <p:sp>
        <p:nvSpPr>
          <p:cNvPr id="3" name="Содержимое 2"/>
          <p:cNvSpPr>
            <a:spLocks noGrp="1"/>
          </p:cNvSpPr>
          <p:nvPr>
            <p:ph idx="1"/>
          </p:nvPr>
        </p:nvSpPr>
        <p:spPr>
          <a:xfrm>
            <a:off x="395536" y="1700808"/>
            <a:ext cx="8229600" cy="4176464"/>
          </a:xfrm>
        </p:spPr>
        <p:txBody>
          <a:bodyPr/>
          <a:lstStyle/>
          <a:p>
            <a:r>
              <a:rPr lang="ru-RU" dirty="0" smtClean="0"/>
              <a:t>Д</a:t>
            </a:r>
            <a:r>
              <a:rPr lang="tt-RU" dirty="0" smtClean="0"/>
              <a:t>өрҗия Аппакова</a:t>
            </a:r>
          </a:p>
          <a:p>
            <a:r>
              <a:rPr lang="tt-RU" dirty="0" smtClean="0"/>
              <a:t>Зәкия Туфайлова</a:t>
            </a:r>
          </a:p>
          <a:p>
            <a:r>
              <a:rPr lang="tt-RU" dirty="0" smtClean="0"/>
              <a:t>Әминә Бикчәнтәева</a:t>
            </a:r>
          </a:p>
          <a:p>
            <a:r>
              <a:rPr lang="tt-RU" dirty="0" smtClean="0"/>
              <a:t>Ләбибә Ихсанова</a:t>
            </a:r>
          </a:p>
          <a:p>
            <a:r>
              <a:rPr lang="tt-RU" dirty="0" smtClean="0"/>
              <a:t>Энҗе Мөэминова</a:t>
            </a:r>
          </a:p>
          <a:p>
            <a:r>
              <a:rPr lang="tt-RU" dirty="0" smtClean="0"/>
              <a:t>Роза Хафизова</a:t>
            </a:r>
          </a:p>
          <a:p>
            <a:r>
              <a:rPr lang="tt-RU" dirty="0" smtClean="0"/>
              <a:t>Резеда Валиева</a:t>
            </a:r>
          </a:p>
          <a:p>
            <a:r>
              <a:rPr lang="tt-RU" dirty="0" smtClean="0"/>
              <a:t>Мәрзия Фәйзуллина</a:t>
            </a:r>
            <a:endParaRPr lang="ru-RU" dirty="0"/>
          </a:p>
        </p:txBody>
      </p:sp>
      <p:pic>
        <p:nvPicPr>
          <p:cNvPr id="4" name="Picture 2" descr="http://miras.belem.ru/system/files/portrait/roza_hafiz_foto.jpg?1249637289"/>
          <p:cNvPicPr>
            <a:picLocks noChangeAspect="1" noChangeArrowheads="1"/>
          </p:cNvPicPr>
          <p:nvPr/>
        </p:nvPicPr>
        <p:blipFill>
          <a:blip r:embed="rId2" cstate="print"/>
          <a:srcRect/>
          <a:stretch>
            <a:fillRect/>
          </a:stretch>
        </p:blipFill>
        <p:spPr bwMode="auto">
          <a:xfrm>
            <a:off x="4067944" y="1340768"/>
            <a:ext cx="1944216" cy="3012926"/>
          </a:xfrm>
          <a:prstGeom prst="rect">
            <a:avLst/>
          </a:prstGeom>
          <a:noFill/>
        </p:spPr>
      </p:pic>
      <p:pic>
        <p:nvPicPr>
          <p:cNvPr id="5" name="Picture 4" descr="http://miras.belem.ru/system/files/portrait/suleimanova.jpg?1242712936"/>
          <p:cNvPicPr>
            <a:picLocks noChangeAspect="1" noChangeArrowheads="1"/>
          </p:cNvPicPr>
          <p:nvPr/>
        </p:nvPicPr>
        <p:blipFill>
          <a:blip r:embed="rId3" cstate="print"/>
          <a:srcRect/>
          <a:stretch>
            <a:fillRect/>
          </a:stretch>
        </p:blipFill>
        <p:spPr bwMode="auto">
          <a:xfrm>
            <a:off x="6300192" y="1268760"/>
            <a:ext cx="2160240" cy="3024336"/>
          </a:xfrm>
          <a:prstGeom prst="rect">
            <a:avLst/>
          </a:prstGeom>
          <a:noFill/>
        </p:spPr>
      </p:pic>
      <p:pic>
        <p:nvPicPr>
          <p:cNvPr id="6" name="Picture 6" descr="http://miras.belem.ru/system/files/endge_moeminova.jpg?1281079513"/>
          <p:cNvPicPr>
            <a:picLocks noChangeAspect="1" noChangeArrowheads="1"/>
          </p:cNvPicPr>
          <p:nvPr/>
        </p:nvPicPr>
        <p:blipFill>
          <a:blip r:embed="rId4" cstate="print"/>
          <a:srcRect/>
          <a:stretch>
            <a:fillRect/>
          </a:stretch>
        </p:blipFill>
        <p:spPr bwMode="auto">
          <a:xfrm>
            <a:off x="6516216" y="4725144"/>
            <a:ext cx="1440160" cy="1872208"/>
          </a:xfrm>
          <a:prstGeom prst="rect">
            <a:avLst/>
          </a:prstGeom>
          <a:noFill/>
        </p:spPr>
      </p:pic>
      <p:sp>
        <p:nvSpPr>
          <p:cNvPr id="7" name="Прямоугольник 6"/>
          <p:cNvSpPr/>
          <p:nvPr/>
        </p:nvSpPr>
        <p:spPr>
          <a:xfrm>
            <a:off x="4211960" y="4509120"/>
            <a:ext cx="1715662" cy="369332"/>
          </a:xfrm>
          <a:prstGeom prst="rect">
            <a:avLst/>
          </a:prstGeom>
        </p:spPr>
        <p:txBody>
          <a:bodyPr wrap="none">
            <a:spAutoFit/>
          </a:bodyPr>
          <a:lstStyle/>
          <a:p>
            <a:r>
              <a:rPr lang="tt-RU" i="1" dirty="0" smtClean="0"/>
              <a:t>Роза Хафизова</a:t>
            </a:r>
            <a:endParaRPr lang="ru-RU" i="1" dirty="0"/>
          </a:p>
        </p:txBody>
      </p:sp>
      <p:sp>
        <p:nvSpPr>
          <p:cNvPr id="8" name="Прямоугольник 7"/>
          <p:cNvSpPr/>
          <p:nvPr/>
        </p:nvSpPr>
        <p:spPr>
          <a:xfrm>
            <a:off x="6516216" y="4293096"/>
            <a:ext cx="2000035" cy="369332"/>
          </a:xfrm>
          <a:prstGeom prst="rect">
            <a:avLst/>
          </a:prstGeom>
        </p:spPr>
        <p:txBody>
          <a:bodyPr wrap="none">
            <a:spAutoFit/>
          </a:bodyPr>
          <a:lstStyle/>
          <a:p>
            <a:r>
              <a:rPr lang="tt-RU" i="1" dirty="0" smtClean="0"/>
              <a:t>Ләбибә Ихсанова</a:t>
            </a:r>
            <a:endParaRPr lang="ru-RU" i="1" dirty="0"/>
          </a:p>
        </p:txBody>
      </p:sp>
      <p:sp>
        <p:nvSpPr>
          <p:cNvPr id="9" name="Прямоугольник 8"/>
          <p:cNvSpPr/>
          <p:nvPr/>
        </p:nvSpPr>
        <p:spPr>
          <a:xfrm>
            <a:off x="4355976" y="5877272"/>
            <a:ext cx="2000035" cy="369332"/>
          </a:xfrm>
          <a:prstGeom prst="rect">
            <a:avLst/>
          </a:prstGeom>
        </p:spPr>
        <p:txBody>
          <a:bodyPr wrap="none">
            <a:spAutoFit/>
          </a:bodyPr>
          <a:lstStyle/>
          <a:p>
            <a:r>
              <a:rPr lang="tt-RU" i="1" dirty="0" smtClean="0"/>
              <a:t>Ләбибә Ихсанова</a:t>
            </a:r>
            <a:endParaRPr lang="ru-RU" i="1" dirty="0"/>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Заголовок 12"/>
          <p:cNvSpPr>
            <a:spLocks noGrp="1"/>
          </p:cNvSpPr>
          <p:nvPr>
            <p:ph type="title"/>
          </p:nvPr>
        </p:nvSpPr>
        <p:spPr>
          <a:xfrm>
            <a:off x="4823520" y="1340768"/>
            <a:ext cx="4320480" cy="2520280"/>
          </a:xfrm>
        </p:spPr>
        <p:txBody>
          <a:bodyPr>
            <a:normAutofit/>
          </a:bodyPr>
          <a:lstStyle/>
          <a:p>
            <a:r>
              <a:rPr lang="ru-RU" sz="2400" dirty="0" smtClean="0"/>
              <a:t>               </a:t>
            </a:r>
            <a:r>
              <a:rPr lang="ru-RU" sz="2800" dirty="0" smtClean="0"/>
              <a:t>И </a:t>
            </a:r>
            <a:r>
              <a:rPr lang="ru-RU" sz="2800" dirty="0" err="1" smtClean="0"/>
              <a:t>китап</a:t>
            </a:r>
            <a:r>
              <a:rPr lang="ru-RU" sz="2800" dirty="0" smtClean="0"/>
              <a:t>! </a:t>
            </a:r>
            <a:br>
              <a:rPr lang="ru-RU" sz="2800" dirty="0" smtClean="0"/>
            </a:br>
            <a:r>
              <a:rPr lang="ru-RU" sz="2800" i="1" dirty="0" err="1" smtClean="0"/>
              <a:t>Ап-ачык</a:t>
            </a:r>
            <a:r>
              <a:rPr lang="ru-RU" sz="2800" i="1" dirty="0" smtClean="0"/>
              <a:t> тор </a:t>
            </a:r>
            <a:r>
              <a:rPr lang="ru-RU" sz="2800" i="1" dirty="0" err="1" smtClean="0"/>
              <a:t>һәрвакытта</a:t>
            </a:r>
            <a:r>
              <a:rPr lang="ru-RU" sz="2800" i="1" dirty="0" smtClean="0"/>
              <a:t/>
            </a:r>
            <a:br>
              <a:rPr lang="ru-RU" sz="2800" i="1" dirty="0" smtClean="0"/>
            </a:br>
            <a:r>
              <a:rPr lang="ru-RU" sz="2800" i="1" dirty="0" smtClean="0"/>
              <a:t>И </a:t>
            </a:r>
            <a:r>
              <a:rPr lang="ru-RU" sz="2800" i="1" dirty="0" err="1" smtClean="0"/>
              <a:t>китап</a:t>
            </a:r>
            <a:r>
              <a:rPr lang="ru-RU" sz="2800" i="1" dirty="0" smtClean="0"/>
              <a:t>, </a:t>
            </a:r>
            <a:r>
              <a:rPr lang="ru-RU" sz="2800" i="1" dirty="0" err="1" smtClean="0"/>
              <a:t>багам</a:t>
            </a:r>
            <a:r>
              <a:rPr lang="ru-RU" sz="2800" i="1" dirty="0" smtClean="0"/>
              <a:t> </a:t>
            </a:r>
            <a:r>
              <a:rPr lang="ru-RU" sz="2800" i="1" dirty="0" err="1" smtClean="0"/>
              <a:t>сиңа</a:t>
            </a:r>
            <a:r>
              <a:rPr lang="ru-RU" sz="2800" i="1" dirty="0" smtClean="0"/>
              <a:t>.</a:t>
            </a:r>
            <a:br>
              <a:rPr lang="ru-RU" sz="2800" i="1" dirty="0" smtClean="0"/>
            </a:br>
            <a:r>
              <a:rPr lang="ru-RU" sz="2800" i="1" dirty="0" err="1" smtClean="0"/>
              <a:t>Чын</a:t>
            </a:r>
            <a:r>
              <a:rPr lang="ru-RU" sz="2800" i="1" dirty="0" smtClean="0"/>
              <a:t>, </a:t>
            </a:r>
            <a:r>
              <a:rPr lang="ru-RU" sz="2800" i="1" dirty="0" err="1" smtClean="0"/>
              <a:t>асыл</a:t>
            </a:r>
            <a:r>
              <a:rPr lang="ru-RU" sz="2800" i="1" dirty="0" smtClean="0"/>
              <a:t> </a:t>
            </a:r>
            <a:r>
              <a:rPr lang="ru-RU" sz="2800" i="1" dirty="0" err="1" smtClean="0"/>
              <a:t>нигезле</a:t>
            </a:r>
            <a:r>
              <a:rPr lang="ru-RU" sz="2800" i="1" dirty="0" smtClean="0"/>
              <a:t>  </a:t>
            </a:r>
            <a:r>
              <a:rPr lang="ru-RU" sz="2800" i="1" dirty="0" err="1" smtClean="0"/>
              <a:t>җирдән</a:t>
            </a:r>
            <a:r>
              <a:rPr lang="ru-RU" sz="2800" i="1" dirty="0" smtClean="0"/>
              <a:t/>
            </a:r>
            <a:br>
              <a:rPr lang="ru-RU" sz="2800" i="1" dirty="0" smtClean="0"/>
            </a:br>
            <a:r>
              <a:rPr lang="ru-RU" sz="2800" i="1" dirty="0" smtClean="0"/>
              <a:t>Куп </a:t>
            </a:r>
            <a:r>
              <a:rPr lang="ru-RU" sz="2800" i="1" dirty="0" err="1" smtClean="0"/>
              <a:t>белемнәр бир</a:t>
            </a:r>
            <a:r>
              <a:rPr lang="ru-RU" sz="2800" i="1" dirty="0" smtClean="0"/>
              <a:t> </a:t>
            </a:r>
            <a:r>
              <a:rPr lang="ru-RU" sz="2800" i="1" dirty="0" err="1" smtClean="0"/>
              <a:t>миңа</a:t>
            </a:r>
            <a:r>
              <a:rPr lang="ru-RU" sz="2800" i="1" dirty="0" smtClean="0"/>
              <a:t>!   </a:t>
            </a:r>
            <a:endParaRPr lang="ru-RU" sz="2800" i="1" dirty="0"/>
          </a:p>
        </p:txBody>
      </p:sp>
      <p:pic>
        <p:nvPicPr>
          <p:cNvPr id="5" name="Рисунок 4" descr="0a08b63f9d7ed8b145a7f83b17a3e7c2.jpg"/>
          <p:cNvPicPr>
            <a:picLocks noChangeAspect="1"/>
          </p:cNvPicPr>
          <p:nvPr/>
        </p:nvPicPr>
        <p:blipFill>
          <a:blip r:embed="rId2" cstate="print"/>
          <a:stretch>
            <a:fillRect/>
          </a:stretch>
        </p:blipFill>
        <p:spPr>
          <a:xfrm>
            <a:off x="214282" y="1500174"/>
            <a:ext cx="4501734" cy="3429000"/>
          </a:xfrm>
          <a:prstGeom prst="rect">
            <a:avLst/>
          </a:prstGeom>
        </p:spPr>
      </p:pic>
      <p:sp>
        <p:nvSpPr>
          <p:cNvPr id="4" name="TextBox 3"/>
          <p:cNvSpPr txBox="1"/>
          <p:nvPr/>
        </p:nvSpPr>
        <p:spPr>
          <a:xfrm>
            <a:off x="5940152" y="4221088"/>
            <a:ext cx="2880320" cy="461665"/>
          </a:xfrm>
          <a:prstGeom prst="rect">
            <a:avLst/>
          </a:prstGeom>
          <a:noFill/>
        </p:spPr>
        <p:txBody>
          <a:bodyPr wrap="square" rtlCol="0">
            <a:spAutoFit/>
          </a:bodyPr>
          <a:lstStyle/>
          <a:p>
            <a:r>
              <a:rPr lang="tt-RU" sz="2400" i="1" dirty="0" smtClean="0">
                <a:solidFill>
                  <a:schemeClr val="tx2">
                    <a:lumMod val="75000"/>
                  </a:schemeClr>
                </a:solidFill>
              </a:rPr>
              <a:t>Шаехзадә Бабич</a:t>
            </a:r>
            <a:endParaRPr lang="ru-RU" sz="2400" i="1" dirty="0">
              <a:solidFill>
                <a:schemeClr val="tx2">
                  <a:lumMod val="75000"/>
                </a:schemeClr>
              </a:solidFill>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1071546"/>
            <a:ext cx="8229600" cy="774720"/>
          </a:xfrm>
        </p:spPr>
        <p:txBody>
          <a:bodyPr>
            <a:noAutofit/>
          </a:bodyPr>
          <a:lstStyle/>
          <a:p>
            <a:r>
              <a:rPr lang="ru-RU" dirty="0" err="1" smtClean="0"/>
              <a:t>Дәрдемәнд</a:t>
            </a:r>
            <a:r>
              <a:rPr lang="ru-RU" sz="4000" dirty="0" smtClean="0"/>
              <a:t>(1859-1921)</a:t>
            </a:r>
            <a:r>
              <a:rPr lang="ru-RU" dirty="0" smtClean="0"/>
              <a:t/>
            </a:r>
            <a:br>
              <a:rPr lang="ru-RU" dirty="0" smtClean="0"/>
            </a:br>
            <a:endParaRPr lang="ru-RU" dirty="0"/>
          </a:p>
        </p:txBody>
      </p:sp>
      <p:pic>
        <p:nvPicPr>
          <p:cNvPr id="4" name="Содержимое 3" descr="загруженное.jpg"/>
          <p:cNvPicPr>
            <a:picLocks noGrp="1" noChangeAspect="1"/>
          </p:cNvPicPr>
          <p:nvPr>
            <p:ph idx="1"/>
          </p:nvPr>
        </p:nvPicPr>
        <p:blipFill>
          <a:blip r:embed="rId2" cstate="print"/>
          <a:stretch>
            <a:fillRect/>
          </a:stretch>
        </p:blipFill>
        <p:spPr>
          <a:xfrm>
            <a:off x="500034" y="1428736"/>
            <a:ext cx="7858180" cy="4786345"/>
          </a:xfrm>
        </p:spPr>
      </p:pic>
      <p:sp>
        <p:nvSpPr>
          <p:cNvPr id="7" name="TextBox 6"/>
          <p:cNvSpPr txBox="1"/>
          <p:nvPr/>
        </p:nvSpPr>
        <p:spPr>
          <a:xfrm>
            <a:off x="4572000" y="1628800"/>
            <a:ext cx="2786082" cy="3970318"/>
          </a:xfrm>
          <a:prstGeom prst="rect">
            <a:avLst/>
          </a:prstGeom>
          <a:noFill/>
        </p:spPr>
        <p:txBody>
          <a:bodyPr wrap="square" rtlCol="0">
            <a:spAutoFit/>
          </a:bodyPr>
          <a:lstStyle/>
          <a:p>
            <a:r>
              <a:rPr lang="ru-RU" i="1" dirty="0" err="1" smtClean="0"/>
              <a:t>Бәллү………………………………</a:t>
            </a:r>
            <a:endParaRPr lang="ru-RU" i="1" dirty="0" smtClean="0"/>
          </a:p>
          <a:p>
            <a:r>
              <a:rPr lang="ru-RU" i="1" dirty="0" err="1" smtClean="0"/>
              <a:t>Балалар</a:t>
            </a:r>
            <a:r>
              <a:rPr lang="ru-RU" i="1" dirty="0" smtClean="0"/>
              <a:t>, </a:t>
            </a:r>
            <a:r>
              <a:rPr lang="ru-RU" i="1" dirty="0" err="1" smtClean="0"/>
              <a:t>әйдә мәктәпкә</a:t>
            </a:r>
            <a:endParaRPr lang="ru-RU" i="1" dirty="0" smtClean="0"/>
          </a:p>
          <a:p>
            <a:r>
              <a:rPr lang="ru-RU" i="1" dirty="0" smtClean="0"/>
              <a:t>Кил, </a:t>
            </a:r>
            <a:r>
              <a:rPr lang="ru-RU" i="1" dirty="0" err="1" smtClean="0"/>
              <a:t>өйрән… </a:t>
            </a:r>
            <a:r>
              <a:rPr lang="ru-RU" i="1" dirty="0" smtClean="0"/>
              <a:t>………………….</a:t>
            </a:r>
          </a:p>
          <a:p>
            <a:r>
              <a:rPr lang="ru-RU" i="1" dirty="0" err="1" smtClean="0"/>
              <a:t>Атам-анам</a:t>
            </a:r>
            <a:r>
              <a:rPr lang="ru-RU" i="1" dirty="0" smtClean="0"/>
              <a:t> </a:t>
            </a:r>
            <a:r>
              <a:rPr lang="ru-RU" i="1" dirty="0" err="1" smtClean="0"/>
              <a:t>йорты</a:t>
            </a:r>
            <a:r>
              <a:rPr lang="ru-RU" i="1" dirty="0" smtClean="0"/>
              <a:t> </a:t>
            </a:r>
            <a:r>
              <a:rPr lang="ru-RU" i="1" dirty="0" err="1" smtClean="0"/>
              <a:t>өчен</a:t>
            </a:r>
            <a:endParaRPr lang="ru-RU" i="1" dirty="0" smtClean="0"/>
          </a:p>
          <a:p>
            <a:r>
              <a:rPr lang="ru-RU" i="1" dirty="0" err="1" smtClean="0"/>
              <a:t>Мәче………………………………</a:t>
            </a:r>
            <a:endParaRPr lang="ru-RU" i="1" dirty="0" smtClean="0"/>
          </a:p>
          <a:p>
            <a:r>
              <a:rPr lang="ru-RU" i="1" dirty="0" err="1" smtClean="0"/>
              <a:t>Кояш</a:t>
            </a:r>
            <a:r>
              <a:rPr lang="ru-RU" i="1" dirty="0" smtClean="0"/>
              <a:t> </a:t>
            </a:r>
            <a:r>
              <a:rPr lang="ru-RU" i="1" dirty="0" err="1" smtClean="0"/>
              <a:t>нурлары</a:t>
            </a:r>
            <a:r>
              <a:rPr lang="ru-RU" i="1" dirty="0" smtClean="0"/>
              <a:t>……………….</a:t>
            </a:r>
          </a:p>
          <a:p>
            <a:r>
              <a:rPr lang="ru-RU" i="1" dirty="0" err="1" smtClean="0"/>
              <a:t>Богъдай</a:t>
            </a:r>
            <a:r>
              <a:rPr lang="ru-RU" i="1" dirty="0" smtClean="0"/>
              <a:t>………………………….</a:t>
            </a:r>
          </a:p>
          <a:p>
            <a:r>
              <a:rPr lang="ru-RU" i="1" dirty="0" smtClean="0"/>
              <a:t>Бер </a:t>
            </a:r>
            <a:r>
              <a:rPr lang="ru-RU" i="1" dirty="0" err="1" smtClean="0"/>
              <a:t>хәзинә</a:t>
            </a:r>
            <a:r>
              <a:rPr lang="ru-RU" i="1" dirty="0" smtClean="0"/>
              <a:t>……………………..</a:t>
            </a:r>
          </a:p>
          <a:p>
            <a:r>
              <a:rPr lang="ru-RU" i="1" dirty="0" err="1" smtClean="0"/>
              <a:t>Сукачы</a:t>
            </a:r>
            <a:r>
              <a:rPr lang="ru-RU" i="1" dirty="0" smtClean="0"/>
              <a:t> </a:t>
            </a:r>
            <a:r>
              <a:rPr lang="ru-RU" i="1" dirty="0" err="1" smtClean="0"/>
              <a:t>белән падишаһ…</a:t>
            </a:r>
            <a:endParaRPr lang="ru-RU" i="1" dirty="0" smtClean="0"/>
          </a:p>
          <a:p>
            <a:r>
              <a:rPr lang="ru-RU" i="1" dirty="0" err="1" smtClean="0"/>
              <a:t>Видагъ</a:t>
            </a:r>
            <a:r>
              <a:rPr lang="ru-RU" i="1" dirty="0" smtClean="0"/>
              <a:t>……………………………</a:t>
            </a:r>
          </a:p>
          <a:p>
            <a:r>
              <a:rPr lang="ru-RU" i="1" dirty="0" err="1" smtClean="0"/>
              <a:t>Тугел</a:t>
            </a:r>
            <a:r>
              <a:rPr lang="ru-RU" i="1" dirty="0" smtClean="0"/>
              <a:t> лаек………………………</a:t>
            </a:r>
          </a:p>
          <a:p>
            <a:r>
              <a:rPr lang="ru-RU" i="1" dirty="0" err="1" smtClean="0"/>
              <a:t>Илд</a:t>
            </a:r>
            <a:r>
              <a:rPr lang="ru-RU" dirty="0" err="1" smtClean="0"/>
              <a:t>ә………………………………</a:t>
            </a:r>
            <a:endParaRPr lang="ru-RU" dirty="0" smtClean="0"/>
          </a:p>
          <a:p>
            <a:r>
              <a:rPr lang="ru-RU" i="1" dirty="0" err="1" smtClean="0"/>
              <a:t>Чыкты</a:t>
            </a:r>
            <a:r>
              <a:rPr lang="ru-RU" i="1" dirty="0" smtClean="0"/>
              <a:t> </a:t>
            </a:r>
            <a:r>
              <a:rPr lang="ru-RU" i="1" dirty="0" err="1" smtClean="0"/>
              <a:t>кояш</a:t>
            </a:r>
            <a:r>
              <a:rPr lang="ru-RU" i="1" dirty="0" smtClean="0"/>
              <a:t>…………………</a:t>
            </a:r>
          </a:p>
          <a:p>
            <a:endParaRPr lang="ru-RU" i="1" dirty="0"/>
          </a:p>
        </p:txBody>
      </p:sp>
      <p:pic>
        <p:nvPicPr>
          <p:cNvPr id="8" name="Рисунок 7" descr="images223.jpg"/>
          <p:cNvPicPr>
            <a:picLocks noChangeAspect="1"/>
          </p:cNvPicPr>
          <p:nvPr/>
        </p:nvPicPr>
        <p:blipFill>
          <a:blip r:embed="rId3" cstate="print"/>
          <a:stretch>
            <a:fillRect/>
          </a:stretch>
        </p:blipFill>
        <p:spPr>
          <a:xfrm>
            <a:off x="1285852" y="1714488"/>
            <a:ext cx="3000396" cy="4357718"/>
          </a:xfrm>
          <a:prstGeom prst="rect">
            <a:avLst/>
          </a:prstGeom>
          <a:ln>
            <a:noFill/>
          </a:ln>
          <a:effectLst>
            <a:softEdge rad="112500"/>
          </a:effectLst>
        </p:spPr>
      </p:pic>
    </p:spTree>
  </p:cSld>
  <p:clrMapOvr>
    <a:masterClrMapping/>
  </p:clrMapOvr>
  <p:transition spd="med">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1142976" y="285728"/>
            <a:ext cx="8229600" cy="1143000"/>
          </a:xfrm>
        </p:spPr>
        <p:txBody>
          <a:bodyPr/>
          <a:lstStyle/>
          <a:p>
            <a:r>
              <a:rPr lang="ru-RU" dirty="0" err="1" smtClean="0"/>
              <a:t>Габдулла</a:t>
            </a:r>
            <a:r>
              <a:rPr lang="ru-RU" dirty="0" smtClean="0"/>
              <a:t> Тукай</a:t>
            </a:r>
            <a:r>
              <a:rPr lang="ru-RU" sz="4000" dirty="0" smtClean="0"/>
              <a:t>(1886-1913)</a:t>
            </a:r>
            <a:endParaRPr lang="ru-RU" sz="4000" dirty="0"/>
          </a:p>
        </p:txBody>
      </p:sp>
      <p:pic>
        <p:nvPicPr>
          <p:cNvPr id="7" name="Содержимое 6" descr="загруженное.jpg"/>
          <p:cNvPicPr>
            <a:picLocks noGrp="1" noChangeAspect="1"/>
          </p:cNvPicPr>
          <p:nvPr>
            <p:ph sz="half" idx="1"/>
          </p:nvPr>
        </p:nvPicPr>
        <p:blipFill>
          <a:blip r:embed="rId2" cstate="print"/>
          <a:stretch>
            <a:fillRect/>
          </a:stretch>
        </p:blipFill>
        <p:spPr>
          <a:xfrm>
            <a:off x="571472" y="1500174"/>
            <a:ext cx="8215370" cy="4857784"/>
          </a:xfrm>
        </p:spPr>
      </p:pic>
      <p:sp>
        <p:nvSpPr>
          <p:cNvPr id="6" name="Содержимое 5"/>
          <p:cNvSpPr>
            <a:spLocks noGrp="1"/>
          </p:cNvSpPr>
          <p:nvPr>
            <p:ph sz="half" idx="2"/>
          </p:nvPr>
        </p:nvSpPr>
        <p:spPr>
          <a:xfrm>
            <a:off x="4786314" y="1643051"/>
            <a:ext cx="3714776" cy="4000527"/>
          </a:xfrm>
        </p:spPr>
        <p:txBody>
          <a:bodyPr>
            <a:normAutofit fontScale="92500" lnSpcReduction="10000"/>
          </a:bodyPr>
          <a:lstStyle/>
          <a:p>
            <a:pPr>
              <a:buNone/>
            </a:pPr>
            <a:r>
              <a:rPr lang="ru-RU" sz="1900" i="1" dirty="0" err="1" smtClean="0"/>
              <a:t>Туган</a:t>
            </a:r>
            <a:r>
              <a:rPr lang="ru-RU" sz="1900" i="1" dirty="0" smtClean="0"/>
              <a:t> тел………………………………</a:t>
            </a:r>
          </a:p>
          <a:p>
            <a:pPr>
              <a:buNone/>
            </a:pPr>
            <a:r>
              <a:rPr lang="ru-RU" sz="1900" i="1" dirty="0" err="1" smtClean="0"/>
              <a:t>Кызыклы</a:t>
            </a:r>
            <a:r>
              <a:rPr lang="ru-RU" sz="1900" i="1" dirty="0" smtClean="0"/>
              <a:t> </a:t>
            </a:r>
            <a:r>
              <a:rPr lang="ru-RU" sz="1900" i="1" dirty="0" err="1" smtClean="0"/>
              <a:t>шәкерт…………………</a:t>
            </a:r>
            <a:endParaRPr lang="ru-RU" sz="1900" i="1" dirty="0" smtClean="0"/>
          </a:p>
          <a:p>
            <a:pPr>
              <a:buNone/>
            </a:pPr>
            <a:r>
              <a:rPr lang="ru-RU" sz="1900" i="1" dirty="0" err="1" smtClean="0"/>
              <a:t>Бәйрәм бүген!...........................</a:t>
            </a:r>
            <a:endParaRPr lang="ru-RU" sz="1900" i="1" dirty="0" smtClean="0"/>
          </a:p>
          <a:p>
            <a:pPr>
              <a:buNone/>
            </a:pPr>
            <a:r>
              <a:rPr lang="ru-RU" sz="1900" i="1" dirty="0" err="1" smtClean="0"/>
              <a:t>Шаян</a:t>
            </a:r>
            <a:r>
              <a:rPr lang="ru-RU" sz="1900" i="1" dirty="0" smtClean="0"/>
              <a:t> </a:t>
            </a:r>
            <a:r>
              <a:rPr lang="ru-RU" sz="1900" i="1" dirty="0" err="1" smtClean="0"/>
              <a:t>песи</a:t>
            </a:r>
            <a:r>
              <a:rPr lang="ru-RU" sz="1900" i="1" dirty="0" smtClean="0"/>
              <a:t>……………………………..</a:t>
            </a:r>
          </a:p>
          <a:p>
            <a:pPr>
              <a:buNone/>
            </a:pPr>
            <a:r>
              <a:rPr lang="ru-RU" sz="1900" i="1" dirty="0" err="1" smtClean="0"/>
              <a:t>Ак</a:t>
            </a:r>
            <a:r>
              <a:rPr lang="ru-RU" sz="1900" i="1" dirty="0" smtClean="0"/>
              <a:t> </a:t>
            </a:r>
            <a:r>
              <a:rPr lang="ru-RU" sz="1900" i="1" dirty="0" err="1" smtClean="0"/>
              <a:t>бабай</a:t>
            </a:r>
            <a:r>
              <a:rPr lang="ru-RU" sz="1900" i="1" dirty="0" smtClean="0"/>
              <a:t>………………………………..</a:t>
            </a:r>
          </a:p>
          <a:p>
            <a:pPr>
              <a:buNone/>
            </a:pPr>
            <a:r>
              <a:rPr lang="ru-RU" sz="1900" i="1" dirty="0" err="1" smtClean="0"/>
              <a:t>Бичара</a:t>
            </a:r>
            <a:r>
              <a:rPr lang="ru-RU" sz="1900" i="1" dirty="0" smtClean="0"/>
              <a:t> </a:t>
            </a:r>
            <a:r>
              <a:rPr lang="ru-RU" sz="1900" i="1" dirty="0" err="1" smtClean="0"/>
              <a:t>куян</a:t>
            </a:r>
            <a:r>
              <a:rPr lang="ru-RU" sz="1900" i="1" dirty="0" smtClean="0"/>
              <a:t>…………………………..</a:t>
            </a:r>
          </a:p>
          <a:p>
            <a:pPr>
              <a:buNone/>
            </a:pPr>
            <a:r>
              <a:rPr lang="ru-RU" sz="1900" i="1" dirty="0" smtClean="0"/>
              <a:t>Бала </a:t>
            </a:r>
            <a:r>
              <a:rPr lang="ru-RU" sz="1900" i="1" dirty="0" err="1" smtClean="0"/>
              <a:t>белән кубәләк</a:t>
            </a:r>
            <a:r>
              <a:rPr lang="ru-RU" sz="1900" i="1" dirty="0" smtClean="0"/>
              <a:t>……………….</a:t>
            </a:r>
          </a:p>
          <a:p>
            <a:pPr>
              <a:buNone/>
            </a:pPr>
            <a:r>
              <a:rPr lang="ru-RU" sz="1900" i="1" dirty="0" smtClean="0"/>
              <a:t>Су </a:t>
            </a:r>
            <a:r>
              <a:rPr lang="ru-RU" sz="1900" i="1" dirty="0" err="1" smtClean="0"/>
              <a:t>анасы</a:t>
            </a:r>
            <a:r>
              <a:rPr lang="ru-RU" sz="1900" i="1" dirty="0" smtClean="0"/>
              <a:t>…………………………………</a:t>
            </a:r>
          </a:p>
          <a:p>
            <a:pPr>
              <a:buNone/>
            </a:pPr>
            <a:r>
              <a:rPr lang="ru-RU" sz="1900" i="1" dirty="0" smtClean="0"/>
              <a:t>Ике бала…………………………………</a:t>
            </a:r>
          </a:p>
          <a:p>
            <a:pPr>
              <a:buNone/>
            </a:pPr>
            <a:r>
              <a:rPr lang="ru-RU" sz="1900" i="1" dirty="0" err="1" smtClean="0"/>
              <a:t>Әтәч илэ</a:t>
            </a:r>
            <a:r>
              <a:rPr lang="ru-RU" sz="1900" i="1" dirty="0" smtClean="0"/>
              <a:t> </a:t>
            </a:r>
            <a:r>
              <a:rPr lang="ru-RU" sz="1900" i="1" dirty="0" err="1" smtClean="0"/>
              <a:t>куке</a:t>
            </a:r>
            <a:r>
              <a:rPr lang="ru-RU" sz="1900" i="1" dirty="0" smtClean="0"/>
              <a:t>……………………….</a:t>
            </a:r>
          </a:p>
          <a:p>
            <a:pPr>
              <a:buNone/>
            </a:pPr>
            <a:r>
              <a:rPr lang="ru-RU" sz="1900" i="1" dirty="0" err="1" smtClean="0"/>
              <a:t>Әтәч илэ</a:t>
            </a:r>
            <a:r>
              <a:rPr lang="ru-RU" sz="1900" i="1" dirty="0" smtClean="0"/>
              <a:t> </a:t>
            </a:r>
            <a:r>
              <a:rPr lang="ru-RU" sz="1900" i="1" dirty="0" err="1" smtClean="0"/>
              <a:t>энҗе бөртеге </a:t>
            </a:r>
            <a:r>
              <a:rPr lang="ru-RU" sz="1900" i="1" dirty="0" smtClean="0"/>
              <a:t>………</a:t>
            </a:r>
          </a:p>
          <a:p>
            <a:pPr>
              <a:buNone/>
            </a:pPr>
            <a:r>
              <a:rPr lang="ru-RU" sz="1900" i="1" dirty="0" err="1" smtClean="0"/>
              <a:t>Кояш</a:t>
            </a:r>
            <a:r>
              <a:rPr lang="ru-RU" sz="1900" i="1" dirty="0" smtClean="0"/>
              <a:t> ………………………………………</a:t>
            </a:r>
          </a:p>
          <a:p>
            <a:pPr>
              <a:buNone/>
            </a:pPr>
            <a:r>
              <a:rPr lang="ru-RU" sz="1900" i="1" dirty="0" err="1" smtClean="0"/>
              <a:t>Елның дурт</a:t>
            </a:r>
            <a:r>
              <a:rPr lang="ru-RU" sz="1900" i="1" dirty="0" smtClean="0"/>
              <a:t> </a:t>
            </a:r>
            <a:r>
              <a:rPr lang="ru-RU" sz="1900" i="1" dirty="0" err="1" smtClean="0"/>
              <a:t>фасылы</a:t>
            </a:r>
            <a:r>
              <a:rPr lang="ru-RU" sz="1900" i="1" dirty="0" smtClean="0"/>
              <a:t>……………..</a:t>
            </a:r>
          </a:p>
          <a:p>
            <a:pPr>
              <a:buNone/>
            </a:pPr>
            <a:endParaRPr lang="ru-RU" sz="1800" dirty="0" smtClean="0"/>
          </a:p>
          <a:p>
            <a:pPr>
              <a:buNone/>
            </a:pPr>
            <a:endParaRPr lang="ru-RU" sz="1800" dirty="0"/>
          </a:p>
        </p:txBody>
      </p:sp>
      <p:pic>
        <p:nvPicPr>
          <p:cNvPr id="8" name="Рисунок 7" descr="images (3).jpg"/>
          <p:cNvPicPr>
            <a:picLocks noChangeAspect="1"/>
          </p:cNvPicPr>
          <p:nvPr/>
        </p:nvPicPr>
        <p:blipFill>
          <a:blip r:embed="rId3" cstate="print"/>
          <a:stretch>
            <a:fillRect/>
          </a:stretch>
        </p:blipFill>
        <p:spPr>
          <a:xfrm>
            <a:off x="1428728" y="1785926"/>
            <a:ext cx="3071834" cy="4286280"/>
          </a:xfrm>
          <a:prstGeom prst="rect">
            <a:avLst/>
          </a:prstGeom>
          <a:ln>
            <a:noFill/>
          </a:ln>
          <a:effectLst>
            <a:softEdge rad="112500"/>
          </a:effectLst>
        </p:spPr>
      </p:pic>
    </p:spTree>
  </p:cSld>
  <p:clrMapOvr>
    <a:masterClrMapping/>
  </p:clrMapOvr>
  <p:transition spd="med">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588</TotalTime>
  <Words>673</Words>
  <Application>Microsoft Office PowerPoint</Application>
  <PresentationFormat>Экран (4:3)</PresentationFormat>
  <Paragraphs>146</Paragraphs>
  <Slides>18</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Поток</vt:lpstr>
      <vt:lpstr>Балалар әдәбияты</vt:lpstr>
      <vt:lpstr>“Суверен держава”</vt:lpstr>
      <vt:lpstr>Слайд 3</vt:lpstr>
      <vt:lpstr>  XX гасыр башы             язучылары</vt:lpstr>
      <vt:lpstr>           1940-2000 еллар</vt:lpstr>
      <vt:lpstr>  Татар балалар әдәбиятында  хатын – кызлар иҗаты </vt:lpstr>
      <vt:lpstr>               И китап!  Ап-ачык тор һәрвакытта И китап, багам сиңа. Чын, асыл нигезле  җирдән Куп белемнәр бир миңа!   </vt:lpstr>
      <vt:lpstr>Дәрдемәнд(1859-1921) </vt:lpstr>
      <vt:lpstr>Габдулла Тукай(1886-1913)</vt:lpstr>
      <vt:lpstr>Мәҗит Гафури(1880-1934)</vt:lpstr>
      <vt:lpstr>Муса җәлил(1906-1944)   </vt:lpstr>
      <vt:lpstr>XXI йөз башы балалар әдәбияты</vt:lpstr>
      <vt:lpstr>Рабит Батулла һәм Разил Вәлиев</vt:lpstr>
      <vt:lpstr>Галимҗан Гыйльманов</vt:lpstr>
      <vt:lpstr>Тукай һәм балалар әдәбияты</vt:lpstr>
      <vt:lpstr>                                                              Бәти   Бер Кәҗә бәтие, балалыгы вә яшьлеге илә Бүре тиресен киеп, бакчага сәер итәргә китте.   Бу, шул кыяфәте илә бакчага кереп, яшел чирәмнәрдән татымакчы булып, авызын түбән таба сузган гына иде, шул вакыт моны ерактан күргән Этләр, Бүре дип белеп, барчасы бердән моның өстенә атылып, кайсы муеныннан, кайсы биленнән, кайсы ботыннан тешләп, бичараны аяктан да ектылар.   Мескен Бәтинең әҗәле җитмәгәненә каршы, бу хәлне Көтүчеләр күреп, Этләрне көч илә генә аерып алдылар.   Этләр тешенә эләкмәк уен түгел; бичара бәти үлемнән котылгач, көчкә-көчкә генә өстерәлеп, Сарыклар абзарына барып керә алды һәм гомер буена ыңгырашып, күңелсезләнеп йөрүчән вә ашаганы да сеңми торган зәгыйфь бер Сарык булып калды.   Әгәр дә Бәтинең башында гакылы булса, Бүре тиресен кию кайда, бәлки, Бүрегә охшауны уйларга да куркыр иде.   ***    Явызларга тыштан гына булса да охшарга ярамый.                                                                                                                 Габдулла Тукай </vt:lpstr>
      <vt:lpstr>Ләбиб Лерон һәм балалар әдәбияты</vt:lpstr>
      <vt:lpstr>Йомгаклау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Балалар әдәбияты</dc:title>
  <dc:creator>123</dc:creator>
  <cp:lastModifiedBy>Гульзира</cp:lastModifiedBy>
  <cp:revision>71</cp:revision>
  <dcterms:created xsi:type="dcterms:W3CDTF">2012-02-12T10:01:56Z</dcterms:created>
  <dcterms:modified xsi:type="dcterms:W3CDTF">2014-03-17T10:53:35Z</dcterms:modified>
</cp:coreProperties>
</file>