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0" r:id="rId4"/>
    <p:sldId id="271" r:id="rId5"/>
    <p:sldId id="262" r:id="rId6"/>
    <p:sldId id="263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6B"/>
    <a:srgbClr val="7ED6E8"/>
    <a:srgbClr val="3399FF"/>
    <a:srgbClr val="E97D97"/>
    <a:srgbClr val="C1C2A4"/>
    <a:srgbClr val="E0E581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93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93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3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94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94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94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54FCD1-F666-4BEC-B1BC-2A1BF60B6A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F958-D5EC-457C-8F86-C76760845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4B02-4045-474D-8ABE-55BC06CB44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E6F409-8302-4F81-A67B-2929CE45B9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F29473-CD7E-419C-B534-FD9DC1A6B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B382-10FD-4DB4-919A-F62B4DED8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5809F-8179-450F-A3C3-76BFB9156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8A442-2709-48E5-995E-1EDEAA0A8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01D2-BBB9-4CA2-A93C-DEF5F8D03A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B96A6-94B2-461C-8029-97D55C73C2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53AC-9F36-4CE0-B17C-15F3B41838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D40A2-2FE9-44EA-80DF-1DD3D8E1A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9F6F4-B260-463A-90FB-9FA2B104A1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83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83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83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3D5481D-2B40-4A8F-8DD8-F9863917C9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192588" y="2513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>
          <a:xfrm>
            <a:off x="917575" y="333375"/>
            <a:ext cx="8226425" cy="4235450"/>
          </a:xfrm>
        </p:spPr>
        <p:txBody>
          <a:bodyPr/>
          <a:lstStyle/>
          <a:p>
            <a:r>
              <a:rPr lang="ru-RU" sz="3800" b="1"/>
              <a:t/>
            </a:r>
            <a:br>
              <a:rPr lang="ru-RU" sz="3800" b="1"/>
            </a:br>
            <a:r>
              <a:rPr lang="ru-RU" sz="3800" b="1"/>
              <a:t/>
            </a:r>
            <a:br>
              <a:rPr lang="ru-RU" sz="3800" b="1"/>
            </a:br>
            <a:r>
              <a:rPr lang="ru-RU" sz="3800" b="1"/>
              <a:t>Брак … есть правовая нравственная любовь.</a:t>
            </a:r>
            <a:br>
              <a:rPr lang="ru-RU" sz="3800" b="1"/>
            </a:br>
            <a:r>
              <a:rPr lang="ru-RU" sz="3800" b="1"/>
              <a:t>Никто не принуждается к заключению брака,</a:t>
            </a:r>
            <a:br>
              <a:rPr lang="ru-RU" sz="3800" b="1"/>
            </a:br>
            <a:r>
              <a:rPr lang="ru-RU" sz="3800" b="1"/>
              <a:t>но всякий должен быть принуждён подчиняться законам брака, раз он вступил в брак.</a:t>
            </a:r>
            <a:br>
              <a:rPr lang="ru-RU" sz="3800" b="1"/>
            </a:br>
            <a:r>
              <a:rPr lang="ru-RU" sz="3800" b="1"/>
              <a:t/>
            </a:r>
            <a:br>
              <a:rPr lang="ru-RU" sz="3800" b="1"/>
            </a:br>
            <a:r>
              <a:rPr lang="ru-RU" sz="3400" b="1" i="1"/>
              <a:t>К. Маркс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7775575" cy="177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Что такое семья?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11188" y="692150"/>
            <a:ext cx="111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брак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059113" y="765175"/>
            <a:ext cx="185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родство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775325" y="466725"/>
            <a:ext cx="2930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усыновление</a:t>
            </a:r>
          </a:p>
          <a:p>
            <a:pPr algn="ctr"/>
            <a:r>
              <a:rPr lang="ru-RU" sz="3200" b="1"/>
              <a:t>удочерение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 flipV="1">
            <a:off x="1476375" y="1341438"/>
            <a:ext cx="9350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4067175" y="13414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5724525" y="1557338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400425" y="4240213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u="sng"/>
              <a:t>Характеризуется: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47675" y="5124450"/>
            <a:ext cx="200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Общность</a:t>
            </a:r>
          </a:p>
          <a:p>
            <a:pPr algn="ctr"/>
            <a:r>
              <a:rPr lang="ru-RU" sz="2800" b="1"/>
              <a:t> жизни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492500" y="5157788"/>
            <a:ext cx="1908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Единые </a:t>
            </a:r>
          </a:p>
          <a:p>
            <a:r>
              <a:rPr lang="ru-RU" sz="2800" b="1"/>
              <a:t>интересы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227763" y="5229225"/>
            <a:ext cx="2374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Забота </a:t>
            </a:r>
          </a:p>
          <a:p>
            <a:r>
              <a:rPr lang="ru-RU" sz="2800" b="1"/>
              <a:t>друг о друге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124075" y="4652963"/>
            <a:ext cx="12239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4356100" y="4724400"/>
            <a:ext cx="714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5867400" y="4724400"/>
            <a:ext cx="8651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0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/>
      <p:bldP spid="52231" grpId="0"/>
      <p:bldP spid="52232" grpId="0"/>
      <p:bldP spid="52233" grpId="0" animBg="1"/>
      <p:bldP spid="52234" grpId="0" animBg="1"/>
      <p:bldP spid="52235" grpId="0" animBg="1"/>
      <p:bldP spid="52236" grpId="0"/>
      <p:bldP spid="52237" grpId="0"/>
      <p:bldP spid="52238" grpId="0"/>
      <p:bldP spid="52239" grpId="0"/>
      <p:bldP spid="52240" grpId="0" animBg="1"/>
      <p:bldP spid="52241" grpId="0" animBg="1"/>
      <p:bldP spid="522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Функции семьи: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0025" y="1847850"/>
            <a:ext cx="6529388" cy="2757488"/>
          </a:xfrm>
        </p:spPr>
        <p:txBody>
          <a:bodyPr/>
          <a:lstStyle/>
          <a:p>
            <a:r>
              <a:rPr lang="ru-RU" sz="3600" b="1" i="1"/>
              <a:t>Хозяйственная ячейка.</a:t>
            </a:r>
          </a:p>
          <a:p>
            <a:r>
              <a:rPr lang="ru-RU" sz="3600" b="1" i="1"/>
              <a:t>Рождение и воспитание детей.</a:t>
            </a:r>
          </a:p>
          <a:p>
            <a:r>
              <a:rPr lang="ru-RU" sz="3600" b="1" i="1"/>
              <a:t>Наследство.</a:t>
            </a:r>
          </a:p>
          <a:p>
            <a:r>
              <a:rPr lang="ru-RU" sz="3600" b="1" i="1"/>
              <a:t>Межпоколенная ( дети, родители и родители родителей)</a:t>
            </a:r>
          </a:p>
          <a:p>
            <a:pPr>
              <a:buFont typeface="Wingdings" pitchFamily="2" charset="2"/>
              <a:buNone/>
            </a:pPr>
            <a:endParaRPr lang="ru-RU" sz="36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557338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Хозяйственная функция.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Малочисленность семьи.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Одно -, двухдетные семьи.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Вне зависимости от социальной, национальной, религиозной, региональной принадлежности.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 Свобода заключения и расторжения брака.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Равноправие мужчин и женщин в браке.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Преобладание гражданских и светских браков.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Отстранение от церкви.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Book Antiqua" pitchFamily="18" charset="0"/>
              </a:rPr>
              <a:t>Создание и поддержание психологического комфорта для каждого члена семьи.</a:t>
            </a:r>
          </a:p>
        </p:txBody>
      </p:sp>
      <p:sp>
        <p:nvSpPr>
          <p:cNvPr id="82947" name="WordArt 3"/>
          <p:cNvSpPr>
            <a:spLocks noChangeArrowheads="1" noChangeShapeType="1" noTextEdit="1"/>
          </p:cNvSpPr>
          <p:nvPr/>
        </p:nvSpPr>
        <p:spPr bwMode="auto">
          <a:xfrm>
            <a:off x="1116013" y="0"/>
            <a:ext cx="7489825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Особенности современной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10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10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10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10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6985000" cy="352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Обязательно ли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регистрировать брак?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Формула семьи</a:t>
            </a:r>
            <a:r>
              <a:rPr lang="ru-RU"/>
              <a:t>:</a:t>
            </a: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827088" y="1844675"/>
            <a:ext cx="3457575" cy="2663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i="1"/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4932363" y="1844675"/>
            <a:ext cx="3527425" cy="28797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/>
              <a:t>Обязатель-</a:t>
            </a:r>
          </a:p>
          <a:p>
            <a:pPr algn="ctr"/>
            <a:r>
              <a:rPr lang="ru-RU" sz="3200" b="1" i="1"/>
              <a:t>ства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835150" y="2536825"/>
            <a:ext cx="180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Любовь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995738" y="45085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u="sng"/>
              <a:t>БЕЗ</a:t>
            </a: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1403350" y="4941888"/>
            <a:ext cx="2376488" cy="1295400"/>
          </a:xfrm>
          <a:prstGeom prst="upArrowCallout">
            <a:avLst>
              <a:gd name="adj1" fmla="val 45864"/>
              <a:gd name="adj2" fmla="val 45864"/>
              <a:gd name="adj3" fmla="val 16667"/>
              <a:gd name="adj4" fmla="val 66667"/>
            </a:avLst>
          </a:prstGeom>
          <a:gradFill rotWithShape="1">
            <a:gsLst>
              <a:gs pos="0">
                <a:srgbClr val="E0E581">
                  <a:gamma/>
                  <a:shade val="46275"/>
                  <a:invGamma/>
                </a:srgbClr>
              </a:gs>
              <a:gs pos="50000">
                <a:srgbClr val="E0E581"/>
              </a:gs>
              <a:gs pos="100000">
                <a:srgbClr val="E0E58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Сделка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5435600" y="4941888"/>
            <a:ext cx="2663825" cy="1368425"/>
          </a:xfrm>
          <a:prstGeom prst="upArrowCallout">
            <a:avLst>
              <a:gd name="adj1" fmla="val 48666"/>
              <a:gd name="adj2" fmla="val 48666"/>
              <a:gd name="adj3" fmla="val 16667"/>
              <a:gd name="adj4" fmla="val 66667"/>
            </a:avLst>
          </a:prstGeom>
          <a:gradFill rotWithShape="1">
            <a:gsLst>
              <a:gs pos="0">
                <a:srgbClr val="E0E581">
                  <a:gamma/>
                  <a:shade val="46275"/>
                  <a:invGamma/>
                </a:srgbClr>
              </a:gs>
              <a:gs pos="50000">
                <a:srgbClr val="E0E581"/>
              </a:gs>
              <a:gs pos="100000">
                <a:srgbClr val="E0E58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Любовный </a:t>
            </a:r>
          </a:p>
          <a:p>
            <a:pPr algn="ctr"/>
            <a:r>
              <a:rPr lang="ru-RU" sz="3200" b="1"/>
              <a:t>эпизод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5" grpId="0" animBg="1"/>
      <p:bldP spid="63500" grpId="0"/>
      <p:bldP spid="63501" grpId="0"/>
      <p:bldP spid="63503" grpId="0" animBg="1"/>
      <p:bldP spid="635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33115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Супружество -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187450" y="1916113"/>
            <a:ext cx="734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не увеселительная прогулка, это:</a:t>
            </a:r>
          </a:p>
        </p:txBody>
      </p:sp>
      <p:sp>
        <p:nvSpPr>
          <p:cNvPr id="77831" name="WordArt 7"/>
          <p:cNvSpPr>
            <a:spLocks noChangeArrowheads="1" noChangeShapeType="1" noTextEdit="1"/>
          </p:cNvSpPr>
          <p:nvPr/>
        </p:nvSpPr>
        <p:spPr bwMode="auto">
          <a:xfrm>
            <a:off x="3348038" y="3429000"/>
            <a:ext cx="18732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труд</a:t>
            </a:r>
          </a:p>
        </p:txBody>
      </p:sp>
      <p:sp>
        <p:nvSpPr>
          <p:cNvPr id="77833" name="WordArt 9"/>
          <p:cNvSpPr>
            <a:spLocks noChangeArrowheads="1" noChangeShapeType="1" noTextEdit="1"/>
          </p:cNvSpPr>
          <p:nvPr/>
        </p:nvSpPr>
        <p:spPr bwMode="auto">
          <a:xfrm>
            <a:off x="2555875" y="4652963"/>
            <a:ext cx="3384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терпение</a:t>
            </a: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1258888" y="3716338"/>
            <a:ext cx="936625" cy="1584325"/>
          </a:xfrm>
          <a:prstGeom prst="curvedRightArrow">
            <a:avLst>
              <a:gd name="adj1" fmla="val 33831"/>
              <a:gd name="adj2" fmla="val 67661"/>
              <a:gd name="adj3" fmla="val 3333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auto">
          <a:xfrm>
            <a:off x="6156325" y="3644900"/>
            <a:ext cx="1152525" cy="1728788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/>
      <p:bldP spid="77833" grpId="0" animBg="1"/>
      <p:bldP spid="77834" grpId="0" animBg="1"/>
      <p:bldP spid="778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звёзд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547813" y="1484313"/>
            <a:ext cx="5511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</a:rPr>
              <a:t>Чтобы лучше, </a:t>
            </a:r>
          </a:p>
          <a:p>
            <a:pPr algn="ctr"/>
            <a:r>
              <a:rPr lang="ru-RU" sz="4400" b="1">
                <a:solidFill>
                  <a:schemeClr val="bg1"/>
                </a:solidFill>
              </a:rPr>
              <a:t>теплее жилось </a:t>
            </a:r>
          </a:p>
          <a:p>
            <a:pPr algn="ctr"/>
            <a:r>
              <a:rPr lang="ru-RU" sz="4400" b="1">
                <a:solidFill>
                  <a:schemeClr val="bg1"/>
                </a:solidFill>
              </a:rPr>
              <a:t>на Земле, нужно, </a:t>
            </a:r>
          </a:p>
          <a:p>
            <a:pPr algn="ctr"/>
            <a:r>
              <a:rPr lang="ru-RU" sz="4400" b="1">
                <a:solidFill>
                  <a:schemeClr val="bg1"/>
                </a:solidFill>
              </a:rPr>
              <a:t>прежде всего,</a:t>
            </a:r>
          </a:p>
          <a:p>
            <a:pPr algn="ctr"/>
            <a:r>
              <a:rPr lang="ru-RU" sz="4400" b="1">
                <a:solidFill>
                  <a:schemeClr val="bg1"/>
                </a:solidFill>
              </a:rPr>
              <a:t>научиться любить.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142</Words>
  <Application>Microsoft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Слои</vt:lpstr>
      <vt:lpstr>  Брак … есть правовая нравственная любовь. Никто не принуждается к заключению брака, но всякий должен быть принуждён подчиняться законам брака, раз он вступил в брак.  К. Маркс</vt:lpstr>
      <vt:lpstr>Слайд 2</vt:lpstr>
      <vt:lpstr>Функции семьи:</vt:lpstr>
      <vt:lpstr>Слайд 4</vt:lpstr>
      <vt:lpstr>Слайд 5</vt:lpstr>
      <vt:lpstr>Формула семьи: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Брак … есть правовая нравственная любовь. Никто не принуждается к заключению брака, но всякий должен быть принуждён подчиняться законам брака, раз он вступил в брак.  К. Маркс</dc:title>
  <dc:creator>Oem</dc:creator>
  <cp:lastModifiedBy>User</cp:lastModifiedBy>
  <cp:revision>7</cp:revision>
  <dcterms:created xsi:type="dcterms:W3CDTF">2006-11-15T06:31:06Z</dcterms:created>
  <dcterms:modified xsi:type="dcterms:W3CDTF">2014-02-04T22:49:32Z</dcterms:modified>
</cp:coreProperties>
</file>