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6" r:id="rId2"/>
    <p:sldId id="314" r:id="rId3"/>
    <p:sldId id="339" r:id="rId4"/>
    <p:sldId id="341" r:id="rId5"/>
    <p:sldId id="334" r:id="rId6"/>
    <p:sldId id="325" r:id="rId7"/>
    <p:sldId id="326" r:id="rId8"/>
    <p:sldId id="330" r:id="rId9"/>
    <p:sldId id="329" r:id="rId10"/>
    <p:sldId id="315" r:id="rId11"/>
    <p:sldId id="307" r:id="rId12"/>
    <p:sldId id="350" r:id="rId13"/>
    <p:sldId id="312" r:id="rId14"/>
    <p:sldId id="343" r:id="rId15"/>
    <p:sldId id="349" r:id="rId16"/>
    <p:sldId id="338" r:id="rId17"/>
    <p:sldId id="344" r:id="rId18"/>
    <p:sldId id="347" r:id="rId19"/>
    <p:sldId id="345" r:id="rId20"/>
    <p:sldId id="346" r:id="rId21"/>
    <p:sldId id="310" r:id="rId22"/>
    <p:sldId id="300" r:id="rId23"/>
    <p:sldId id="336" r:id="rId24"/>
    <p:sldId id="348" r:id="rId25"/>
    <p:sldId id="322" r:id="rId26"/>
    <p:sldId id="323" r:id="rId27"/>
    <p:sldId id="352" r:id="rId28"/>
    <p:sldId id="321" r:id="rId29"/>
    <p:sldId id="353" r:id="rId30"/>
    <p:sldId id="354" r:id="rId31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  <a:srgbClr val="6751ED"/>
    <a:srgbClr val="04CDFC"/>
    <a:srgbClr val="00CCFF"/>
    <a:srgbClr val="66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94660"/>
  </p:normalViewPr>
  <p:slideViewPr>
    <p:cSldViewPr>
      <p:cViewPr>
        <p:scale>
          <a:sx n="70" d="100"/>
          <a:sy n="70" d="100"/>
        </p:scale>
        <p:origin x="-103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E3E7B8-3576-4136-9307-6CC2142656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3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4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11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13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21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22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11F922-F3E0-4E03-9D17-091A984F8618}" type="slidenum">
              <a:rPr lang="bg-BG" smtClean="0"/>
              <a:pPr/>
              <a:t>24</a:t>
            </a:fld>
            <a:endParaRPr 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60350"/>
            <a:ext cx="2108200" cy="11572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175375" cy="115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2413000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6225" y="260350"/>
            <a:ext cx="2413000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60350"/>
            <a:ext cx="4978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microinvest.su/RU/%D0%9F%D1%80%D0%BE%D0%B3%D1%80%D0%B0%D0%BC%D0%BC%D0%B0-%D0%B0%D0%B2%D1%82%D0%BE%D0%BC%D0%B0%D1%82%D0%B8%D0%B7%D0%B0%D1%86%D0%B8%D1%8F-%D1%80%D0%B5%D1%81%D1%82%D0%BE%D1%80%D0%B0%D0%BD%D0%B0-%D0%BA%D0%B0%D1%84%D0%B5-%D0%B1%D0%B0%D1%80%D0%B0-%D0%A1%D0%BA%D0%BB%D0%B0%D0%B4-Pro-Ligh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microinvest.su/Home/Inde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9;&#1088;&#1086;&#1082;%20-%20&#1056;&#1045;&#1057;&#1058;&#1054;&#1056;&#1040;&#1053;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5" y="785794"/>
            <a:ext cx="6525938" cy="4589379"/>
          </a:xfrm>
          <a:prstGeom prst="roundRect">
            <a:avLst>
              <a:gd name="adj" fmla="val 16667"/>
            </a:avLst>
          </a:prstGeom>
          <a:ln>
            <a:solidFill>
              <a:srgbClr val="0033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Microinvest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сертифицирована в рамках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ISO 9001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483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«Колледж кулинарного мастерства»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949280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Преподаватель: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Гольдина Т.М.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273225"/>
            <a:ext cx="194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меню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Microinvest eMenuP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5" y="836712"/>
            <a:ext cx="617150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3501008"/>
            <a:ext cx="7094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Интерактивное электронное меню, полностью заменяющее свой бумажный аналог. С помощью фотографий и описаний электронного меню клиенты могут самостоятельно рассматривать, выбирать блюда, напитки и делать заказ.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croinvest Склад Pro Ligh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85860"/>
            <a:ext cx="7446356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42913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 для автоматизации рабочего места кассира (официанта) и попадает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категорую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т.е. продукт для обслуживания конкретного клиента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Microinvest</a:t>
            </a:r>
            <a:r>
              <a:rPr lang="ru-RU" b="1" dirty="0" smtClean="0">
                <a:solidFill>
                  <a:srgbClr val="C00000"/>
                </a:solidFill>
              </a:rPr>
              <a:t> Склад </a:t>
            </a:r>
            <a:r>
              <a:rPr lang="ru-RU" b="1" dirty="0" err="1" smtClean="0">
                <a:solidFill>
                  <a:srgbClr val="C00000"/>
                </a:solidFill>
              </a:rPr>
              <a:t>Pro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Light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валюта</a:t>
            </a:r>
            <a:endParaRPr lang="ru-RU" b="1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ОТКР.УРОК. РЕСТОРАН\скринш\валюта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85860"/>
            <a:ext cx="7431087" cy="531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официанта-кассира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285860"/>
            <a:ext cx="4857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Открытие заказа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Сохранение заказа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Операции с заказом   (разделение, перенос на другой стол 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Распечатка заказа на принтерах кухни и бара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 скидки по дисконтной карте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Выписка счетов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Оплата заказов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3206160" cy="21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17032"/>
            <a:ext cx="315531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Управляющие кнопки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4" name="Picture 6" descr="C:\Users\user\Desktop\ОТКР.УРОК. РЕСТОРАН\скринш\кнопки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5143504" cy="5400675"/>
          </a:xfrm>
          <a:prstGeom prst="rect">
            <a:avLst/>
          </a:prstGeom>
          <a:noFill/>
        </p:spPr>
      </p:pic>
      <p:pic>
        <p:nvPicPr>
          <p:cNvPr id="78855" name="Picture 7" descr="C:\Users\user\Desktop\ОТКР.УРОК. РЕСТОРАН\скринш\кнопки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285860"/>
            <a:ext cx="485775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прав пользователей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ОТКР.УРОК. РЕСТОРАН\скринш\пользователи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000108"/>
            <a:ext cx="4669672" cy="3214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3386" y="2786058"/>
            <a:ext cx="7630614" cy="407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Резервирование столов</a:t>
            </a:r>
            <a:b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01734"/>
            <a:ext cx="7786742" cy="565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Интуитивно-понятный интерфейс</a:t>
            </a:r>
            <a:br>
              <a:rPr lang="ru-RU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заказов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43050"/>
            <a:ext cx="9163075" cy="46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скидки по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дисконтной карте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643050"/>
            <a:ext cx="7581492" cy="482591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с клиентом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0919" y="1214422"/>
            <a:ext cx="9184919" cy="53959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7143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оплаты: наличными, картой, по счету, ваучером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en-US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Microinvest</a:t>
            </a: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используют</a:t>
            </a:r>
            <a:r>
              <a:rPr lang="ru-RU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Рестораны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Столовые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Фаст-фуды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Бильярдные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Боулинг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Ночные клубы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Супермаркеты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857628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357694"/>
            <a:ext cx="60007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Продовольственные магазины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Непродовольственные магазины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Салоны красоты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Фитнес клубы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Спортивные центры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571612"/>
            <a:ext cx="550072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Отчеты пользователей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142984"/>
            <a:ext cx="5357850" cy="5357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taur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94208"/>
            <a:ext cx="2500330" cy="3263792"/>
          </a:xfrm>
          <a:prstGeom prst="rect">
            <a:avLst/>
          </a:prstGeom>
          <a:noFill/>
        </p:spPr>
      </p:pic>
      <p:pic>
        <p:nvPicPr>
          <p:cNvPr id="8196" name="Picture 4" descr="Pager 300x300 Кнопка вызова официанта – удобная функция удобной программы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357694"/>
            <a:ext cx="2357454" cy="2357454"/>
          </a:xfrm>
          <a:prstGeom prst="rect">
            <a:avLst/>
          </a:prstGeom>
          <a:noFill/>
        </p:spPr>
      </p:pic>
      <p:pic>
        <p:nvPicPr>
          <p:cNvPr id="8198" name="Picture 6" descr="Main Pager 300x300 Кнопка вызова официанта – удобная функция удобной программы!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143380"/>
            <a:ext cx="2500306" cy="25003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 вызова официанта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Клиенты Вашего ресторана, ночного клуба, кафе отныне не будут растеряно искать официантов по всему залу, чтобы сделать заказ или попросить счет, а обслуживающий персонал станет более ответственно подходить к своим обязанностям, ведь благодаря новому функционалу </a:t>
            </a:r>
            <a:r>
              <a:rPr lang="ru-RU" sz="2400" b="1" i="1" dirty="0" err="1" smtClean="0">
                <a:hlinkClick r:id="rId7"/>
              </a:rPr>
              <a:t>Microinvest</a:t>
            </a:r>
            <a:r>
              <a:rPr lang="ru-RU" sz="2400" b="1" dirty="0" smtClean="0">
                <a:hlinkClick r:id="rId7"/>
              </a:rPr>
              <a:t> Склад </a:t>
            </a:r>
            <a:r>
              <a:rPr lang="ru-RU" sz="2400" b="1" dirty="0" err="1" smtClean="0">
                <a:hlinkClick r:id="rId7"/>
              </a:rPr>
              <a:t>Pro</a:t>
            </a:r>
            <a:r>
              <a:rPr lang="ru-RU" sz="2400" b="1" dirty="0" smtClean="0">
                <a:hlinkClick r:id="rId7"/>
              </a:rPr>
              <a:t> </a:t>
            </a:r>
            <a:r>
              <a:rPr lang="ru-RU" sz="2400" b="1" dirty="0" err="1" smtClean="0">
                <a:hlinkClick r:id="rId7"/>
              </a:rPr>
              <a:t>Light</a:t>
            </a:r>
            <a:r>
              <a:rPr lang="ru-RU" sz="2400" dirty="0" smtClean="0"/>
              <a:t> можно поминутно отслеживать скорость реагирования на вызов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76" y="1857364"/>
            <a:ext cx="909552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endParaRPr lang="ru-RU" b="1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6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отчет или документ может быть экспортирован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357298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рецептами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585788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2600" y="4214818"/>
            <a:ext cx="6701400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технико-технологических 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калькуляционных карт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63076"/>
            <a:ext cx="9144001" cy="529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radingsoft.ru/uploads/products/29/skladPro1_resto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1852"/>
            <a:ext cx="7358114" cy="593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 операции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radingsoft.ru/uploads/products/29/skladPro6_resto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928670"/>
            <a:ext cx="7143800" cy="576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документов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28975"/>
            <a:ext cx="5734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user\Desktop\ОТКР.УРОК. РЕСТОРАН\скринш\все отчеты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204" y="1285860"/>
            <a:ext cx="4125796" cy="42148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Отчеты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85926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Богатый набор отчетов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ТКР.УРОК. РЕСТОРАН\скринш\свод.отчет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21550"/>
            <a:ext cx="9144000" cy="539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8756791" cy="4681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этикеток со </a:t>
            </a:r>
            <a:r>
              <a:rPr lang="ru-RU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штрих-кодами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получают: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Управляющий рестораном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директор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по закупкам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производством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Маркетолог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поддержки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зала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Официант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Кассир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службы доставки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службы доставки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500174"/>
            <a:ext cx="31432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icroinvest.net/pub/Banner11_Microinside.ru_728x90_(gif).gif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786058"/>
            <a:ext cx="5940425" cy="734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285860"/>
            <a:ext cx="9216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в работе !!!</a:t>
            </a:r>
            <a:endParaRPr lang="ru-RU" sz="4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-конечная звезда 4">
            <a:hlinkClick r:id="rId4" action="ppaction://hlinkpres?slideindex=5&amp;slidetitle=Производственные ситуации:"/>
          </p:cNvPr>
          <p:cNvSpPr/>
          <p:nvPr/>
        </p:nvSpPr>
        <p:spPr>
          <a:xfrm>
            <a:off x="8229600" y="57150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988841"/>
            <a:ext cx="85011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Официантские станции, кассовые станции, POS-терминалы, фискальные регистраторы, стандартные принтеры печати, принтеры печати </a:t>
            </a:r>
            <a:r>
              <a:rPr lang="ru-RU" sz="2800" dirty="0" err="1" smtClean="0"/>
              <a:t>штрихкодов</a:t>
            </a:r>
            <a:r>
              <a:rPr lang="ru-RU" sz="2800" dirty="0" smtClean="0"/>
              <a:t>, весы, сканеры, устройства проверки цены, фискальные принтеры, кухонные принтеры, весы, POS-терминалы пластиковых карт, клиентские дисплеи</a:t>
            </a:r>
            <a:r>
              <a:rPr lang="en-US" sz="2800" dirty="0" smtClean="0"/>
              <a:t>,</a:t>
            </a:r>
            <a:r>
              <a:rPr lang="ru-RU" sz="2800" dirty="0" smtClean="0"/>
              <a:t> считыватели магнитных карт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Подключаемое торговое оборудование:</a:t>
            </a:r>
            <a:endParaRPr lang="ru-RU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cked Calls 300x300 Кнопка вызова официанта – удобная функция удобной программы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4143404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Microinvest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3"/>
            <a:ext cx="87868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Целостная система для управления и контроля торговых процессов, используется для: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285992"/>
            <a:ext cx="421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800" dirty="0" smtClean="0"/>
              <a:t>автоматизации товарного учета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429000"/>
            <a:ext cx="414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автоматизации управления бизнес-процессами в торговом предприятии (ресторане) 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Microinvest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Nutrition Calculator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tradingsoft.ru/uploads/products/35/Logo_List_Nutri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143116"/>
            <a:ext cx="3071834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600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Вводятся все необходимые параметры: </a:t>
            </a:r>
            <a:br>
              <a:rPr lang="ru-RU" sz="2800" dirty="0" smtClean="0"/>
            </a:br>
            <a:r>
              <a:rPr lang="ru-RU" sz="2800" dirty="0" smtClean="0"/>
              <a:t>-энергетическая ценность продуктов</a:t>
            </a:r>
            <a:br>
              <a:rPr lang="ru-RU" sz="2800" dirty="0" smtClean="0"/>
            </a:br>
            <a:r>
              <a:rPr lang="ru-RU" sz="2800" dirty="0" smtClean="0"/>
              <a:t>-содержание белков, жиров и углеводов по каждому продукту</a:t>
            </a:r>
            <a:br>
              <a:rPr lang="ru-RU" sz="2800" dirty="0" smtClean="0"/>
            </a:br>
            <a:r>
              <a:rPr lang="ru-RU" sz="2800" dirty="0" smtClean="0"/>
              <a:t>-процент потерь при холодной обработке,</a:t>
            </a:r>
            <a:br>
              <a:rPr lang="ru-RU" sz="2800" dirty="0" smtClean="0"/>
            </a:br>
            <a:r>
              <a:rPr lang="ru-RU" sz="2800" dirty="0" smtClean="0"/>
              <a:t>-процент потерь при горячей обработке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837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печати калькуляционной и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технологической карт рецептов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Microinvest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Order Assistant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0" name="Picture 2" descr="http://tradingsoft.ru/uploads/products/32/Logo_List_OrderAssista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3143240" cy="3143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Оптимизирует работу повара в ресторане при принятии и выполнении заказов, полученного от официанта.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8501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Возможности продукта:</a:t>
            </a:r>
          </a:p>
          <a:p>
            <a:pPr lvl="6">
              <a:buFont typeface="Wingdings" pitchFamily="2" charset="2"/>
              <a:buChar char="ü"/>
            </a:pPr>
            <a:r>
              <a:rPr lang="ru-RU" sz="2000" dirty="0" smtClean="0"/>
              <a:t>Отображение поступивших заказов на монитор, а не на принтер;</a:t>
            </a:r>
          </a:p>
          <a:p>
            <a:pPr lvl="6">
              <a:buFont typeface="Wingdings" pitchFamily="2" charset="2"/>
              <a:buChar char="ü"/>
            </a:pPr>
            <a:r>
              <a:rPr lang="ru-RU" sz="2000" dirty="0" smtClean="0"/>
              <a:t>Работа в режиме реального времени;</a:t>
            </a:r>
          </a:p>
          <a:p>
            <a:pPr lvl="6">
              <a:buFont typeface="Wingdings" pitchFamily="2" charset="2"/>
              <a:buChar char="ü"/>
            </a:pPr>
            <a:r>
              <a:rPr lang="ru-RU" sz="2000" dirty="0" smtClean="0"/>
              <a:t>Отображение времени поступления заказа;</a:t>
            </a:r>
          </a:p>
          <a:p>
            <a:pPr lvl="6">
              <a:buFont typeface="Wingdings" pitchFamily="2" charset="2"/>
              <a:buChar char="ü"/>
            </a:pPr>
            <a:r>
              <a:rPr lang="ru-RU" sz="2000" dirty="0" smtClean="0"/>
              <a:t>Возможность видеть содержание заказа;</a:t>
            </a:r>
          </a:p>
          <a:p>
            <a:pPr lvl="6" algn="just">
              <a:buFont typeface="Wingdings" pitchFamily="2" charset="2"/>
              <a:buChar char="ü"/>
            </a:pPr>
            <a:r>
              <a:rPr lang="ru-RU" sz="2000" dirty="0" smtClean="0"/>
              <a:t>Распределение заказов по официанту, принявшему заказ;</a:t>
            </a:r>
          </a:p>
          <a:p>
            <a:pPr lvl="6">
              <a:buFont typeface="Wingdings" pitchFamily="2" charset="2"/>
              <a:buChar char="ü"/>
            </a:pPr>
            <a:r>
              <a:rPr lang="ru-RU" sz="2000" dirty="0" smtClean="0"/>
              <a:t>Распределение заказов по столам, сделавшим заказ;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Система оповещения срочности заказа для повара;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Возможность перемещаться по списку поступивших заказов;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Возможность удаления заказа из общего списка;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Сохранение содержания заказа после его удаления из общего списка.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Microinvest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Cyber Cafe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http://tradingsoft.ru/uploads/products/33/Logo_List_CyberCa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64"/>
            <a:ext cx="1914498" cy="19144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85723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продукт нового поколения, ориентированный на заведения общественного питания, бары и рестораны, которые желают предлагать инновационное, быстрое, интерактивное и, главное, исключительно интересное обслуживание своим клиентам.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14620"/>
            <a:ext cx="55721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возможность всем, кто использует ноутбуки и мобильные устройства, которые поддерживают или имеют доступ к </a:t>
            </a:r>
            <a:r>
              <a:rPr lang="ru-RU" sz="2400" dirty="0" err="1" smtClean="0"/>
              <a:t>Wi-Fi</a:t>
            </a:r>
            <a:r>
              <a:rPr lang="ru-RU" sz="2400" dirty="0" smtClean="0"/>
              <a:t> сети, сделать свой заказ без помощи официанта. Таким образом, они выбирают, заказывают и платят прямо со своего стола, а обслуживающий персонал всего лишь выполняет их желания.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4516" name="Picture 4" descr="http://tradingsoft.ru/uploads/products/33/ccStep2_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106590"/>
            <a:ext cx="3571868" cy="330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Microinvest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Коктейль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 descr="http://microinvest.by/uploads/products/30/1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2071702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14356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внедрении системы заведение обеспечивается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сигналом, и заказы, принятые официантами, оформляются в реальном времени по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сети.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75009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продукта: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Передача заказов на расстоянии в реальном</a:t>
            </a:r>
          </a:p>
          <a:p>
            <a:r>
              <a:rPr lang="ru-RU" sz="2000" dirty="0" smtClean="0"/>
              <a:t> времени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Легкий в использовании и с быстрый интерфейс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Наличие прав доступа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Группирование товаров в 9 категориях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Богатый набор </a:t>
            </a:r>
            <a:r>
              <a:rPr lang="ru-RU" sz="2000" dirty="0" err="1" smtClean="0"/>
              <a:t>предварително</a:t>
            </a:r>
            <a:r>
              <a:rPr lang="ru-RU" sz="2000" dirty="0" smtClean="0"/>
              <a:t> заданных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категорий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Возможность разделить заказ перед оплатой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Переоформление заказа от одного стола на другой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Быстрый поиск товаров из разнообразного меню</a:t>
            </a:r>
          </a:p>
        </p:txBody>
      </p:sp>
      <p:pic>
        <p:nvPicPr>
          <p:cNvPr id="65540" name="Picture 4" descr="http://microinvest.by/uploads/products/30/_%D1%80%D0%B5%D1%81%D1%82%D0%BE%D1%80%D0%B0%D0%BD%D1%8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643182"/>
            <a:ext cx="242886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496</Words>
  <Application>Microsoft Office PowerPoint</Application>
  <PresentationFormat>Экран (4:3)</PresentationFormat>
  <Paragraphs>119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Default Design</vt:lpstr>
      <vt:lpstr>Слайд 1</vt:lpstr>
      <vt:lpstr>Продукты Microinvest используют:  </vt:lpstr>
      <vt:lpstr>Информацию получают:</vt:lpstr>
      <vt:lpstr>Слайд 4</vt:lpstr>
      <vt:lpstr>Microinvest Склад Pro</vt:lpstr>
      <vt:lpstr>Microinvest Nutrition Calculator</vt:lpstr>
      <vt:lpstr>Microinvest Order Assistant</vt:lpstr>
      <vt:lpstr>Microinvest Cyber Cafe</vt:lpstr>
      <vt:lpstr>Microinvest Коктейль Mobile</vt:lpstr>
      <vt:lpstr>Электронное меню</vt:lpstr>
      <vt:lpstr>Microinvest Склад Pro Light   </vt:lpstr>
      <vt:lpstr>Используемая валюта</vt:lpstr>
      <vt:lpstr>Операции официанта-кассира</vt:lpstr>
      <vt:lpstr>Управляющие кнопки</vt:lpstr>
      <vt:lpstr>Определение прав пользователей</vt:lpstr>
      <vt:lpstr>Резервирование столов </vt:lpstr>
      <vt:lpstr>Интуитивно-понятный интерфейс Журнал заказов</vt:lpstr>
      <vt:lpstr>Назначение скидки по дисконтной карте </vt:lpstr>
      <vt:lpstr>Расчеты с клиентом</vt:lpstr>
      <vt:lpstr>Отчеты пользователей</vt:lpstr>
      <vt:lpstr>Кнопка вызова официанта</vt:lpstr>
      <vt:lpstr>Документы</vt:lpstr>
      <vt:lpstr>Работа с рецептами</vt:lpstr>
      <vt:lpstr>Создание технико-технологических  и калькуляционных карт </vt:lpstr>
      <vt:lpstr>Торговые операции</vt:lpstr>
      <vt:lpstr>Печать документов</vt:lpstr>
      <vt:lpstr>Отчеты</vt:lpstr>
      <vt:lpstr>Слайд 28</vt:lpstr>
      <vt:lpstr>Печать этикеток со штрих-кодами</vt:lpstr>
      <vt:lpstr>Слайд 30</vt:lpstr>
    </vt:vector>
  </TitlesOfParts>
  <Company>Microinvest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vili</dc:creator>
  <cp:lastModifiedBy>АДминистратор</cp:lastModifiedBy>
  <cp:revision>151</cp:revision>
  <dcterms:created xsi:type="dcterms:W3CDTF">2010-06-18T12:15:51Z</dcterms:created>
  <dcterms:modified xsi:type="dcterms:W3CDTF">2014-12-22T12:56:31Z</dcterms:modified>
</cp:coreProperties>
</file>