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72" r:id="rId2"/>
    <p:sldId id="263" r:id="rId3"/>
    <p:sldId id="264" r:id="rId4"/>
    <p:sldId id="266" r:id="rId5"/>
    <p:sldId id="257" r:id="rId6"/>
    <p:sldId id="267" r:id="rId7"/>
    <p:sldId id="268" r:id="rId8"/>
    <p:sldId id="260" r:id="rId9"/>
    <p:sldId id="258" r:id="rId10"/>
    <p:sldId id="259" r:id="rId11"/>
    <p:sldId id="271" r:id="rId12"/>
    <p:sldId id="262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6" d="100"/>
          <a:sy n="76" d="100"/>
        </p:scale>
        <p:origin x="-120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8944D-AB31-44BF-A58B-4D99E297E38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6AC31-AE8E-4438-9DBF-B7AD0888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11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6AC31-AE8E-4438-9DBF-B7AD08889D4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t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6AC31-AE8E-4438-9DBF-B7AD08889D4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1932D-C549-4884-BD27-B386A942FFA7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870A8-5D63-4576-8B11-6B060A6370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1932D-C549-4884-BD27-B386A942FFA7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870A8-5D63-4576-8B11-6B060A637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1932D-C549-4884-BD27-B386A942FFA7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870A8-5D63-4576-8B11-6B060A637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1932D-C549-4884-BD27-B386A942FFA7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870A8-5D63-4576-8B11-6B060A637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1932D-C549-4884-BD27-B386A942FFA7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870A8-5D63-4576-8B11-6B060A6370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1932D-C549-4884-BD27-B386A942FFA7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870A8-5D63-4576-8B11-6B060A637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1932D-C549-4884-BD27-B386A942FFA7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870A8-5D63-4576-8B11-6B060A6370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1932D-C549-4884-BD27-B386A942FFA7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870A8-5D63-4576-8B11-6B060A637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1932D-C549-4884-BD27-B386A942FFA7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870A8-5D63-4576-8B11-6B060A637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1932D-C549-4884-BD27-B386A942FFA7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870A8-5D63-4576-8B11-6B060A637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FB1932D-C549-4884-BD27-B386A942FFA7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A1870A8-5D63-4576-8B11-6B060A637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B1932D-C549-4884-BD27-B386A942FFA7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A1870A8-5D63-4576-8B11-6B060A637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B%D1%83%D0%B3%D0%B0" TargetMode="External"/><Relationship Id="rId2" Type="http://schemas.openxmlformats.org/officeDocument/2006/relationships/hyperlink" Target="http://images.yandex.ru/yandsearch?text=%D0%BF%D0%B0%D1%81%D0%B5%D0%BA%D0%B0%20%D0%B2%D0%B8%D0%B4%D0%B5%D0%BE&amp;pos=24&amp;rpt=simage&amp;img_url=http://dombee.info/uploads/monthly_02_2011/post-3-1298374684_thumb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mages.yandex.ru/yandsearch?text=%D0%BF%D1%87%D0%B5%D0%BB%D1%8B%20%D1%84%D0%BE%D1%82%D0%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149080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t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tt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tt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Эшләде :Бикмучева Гөлсинур Әнәс кызы, татар теле һәм татар әдәбияты укытучысы  </a:t>
            </a:r>
            <a:endParaRPr lang="tt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t-RU" b="1" i="1" spc="0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Умартачылык</a:t>
            </a:r>
            <a:endParaRPr lang="tt-RU" b="1" i="1" spc="0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4680520" cy="312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501008"/>
            <a:ext cx="8136904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t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Димәк , бал алу өчен , </a:t>
            </a:r>
          </a:p>
          <a:p>
            <a:pPr algn="ctr"/>
            <a:r>
              <a:rPr lang="tt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чәчәкләрне , үсемлекләрне , урманнарны сакларга кирәк.</a:t>
            </a:r>
            <a:endParaRPr lang="ru-RU" sz="24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2304256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340768"/>
            <a:ext cx="2304256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157192"/>
            <a:ext cx="2543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085184"/>
            <a:ext cx="252028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144169"/>
            <a:ext cx="77048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61950" algn="l"/>
              </a:tabLst>
            </a:pPr>
            <a:r>
              <a:rPr lang="tt-RU" sz="2800" b="1" i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Ярмарка меда в Казани</a:t>
            </a:r>
            <a:endParaRPr lang="ru-RU" sz="2800" b="1" i="1" dirty="0" smtClean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361950" algn="l"/>
              </a:tabLst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tt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ярмарке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приняли </a:t>
            </a:r>
            <a:r>
              <a:rPr lang="ru-RU" b="1" i="1" dirty="0" smtClean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tt-RU" dirty="0" smtClean="0"/>
              <a:t>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50 лучших пчеловодов России, которые представили более 100 видов меда из Ростовской области, Республики Марий Эл, Удмуртской Республики, Краснодарского края, Дальнего Востока, Северной Осетии, Татарстана.  </a:t>
            </a:r>
            <a:endParaRPr lang="tt-RU" dirty="0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46425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 cstate="print"/>
          <a:srcRect b="21739"/>
          <a:stretch>
            <a:fillRect/>
          </a:stretch>
        </p:blipFill>
        <p:spPr bwMode="auto">
          <a:xfrm>
            <a:off x="611560" y="3717032"/>
            <a:ext cx="444049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21750" y="323339"/>
            <a:ext cx="2580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әрҗемә итегез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Прополис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мед с прополисом,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цветочная пыльца, 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пчелиный воск,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перга, 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маточное молочко, медовые напитки и др.</a:t>
            </a:r>
          </a:p>
        </p:txBody>
      </p:sp>
      <p:pic>
        <p:nvPicPr>
          <p:cNvPr id="107522" name="Picture 2" descr="http://ledi-beregini.ru/wp-content/uploads/2012/11/Simptomyi-infark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2736304" cy="18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524" name="Picture 4" descr="http://pvk-pchelovod.ru/wp-content/uploads/2012/07/med-s-propolisom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8"/>
            <a:ext cx="2592288" cy="187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526" name="Picture 6" descr="http://im8-tub-ru.yandex.net/i?id=141833236-6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420888"/>
            <a:ext cx="2857500" cy="18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528" name="Picture 8" descr="http://im0-tub-ru.yandex.net/i?id=115331617-7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653136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530" name="Picture 10" descr="http://im5-tub-ru.yandex.net/i?id=102327847-0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653136"/>
            <a:ext cx="10763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532" name="Picture 12" descr="http://im0-tub-ru.yandex.net/i?id=106825662-4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653136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534" name="Picture 14" descr="http://im0-tub-ru.yandex.net/i?id=190069813-35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653136"/>
            <a:ext cx="22669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9592" y="26064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Продукция пчеловодства</a:t>
            </a:r>
            <a:r>
              <a:rPr lang="ru-RU" b="1" i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tt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512064"/>
            <a:ext cx="3024336" cy="914400"/>
          </a:xfrm>
        </p:spPr>
        <p:txBody>
          <a:bodyPr/>
          <a:lstStyle/>
          <a:p>
            <a:pPr algn="ctr"/>
            <a:r>
              <a:rPr lang="tt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Менә кызык</a:t>
            </a:r>
            <a:endParaRPr lang="tt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b="14321"/>
          <a:stretch>
            <a:fillRect/>
          </a:stretch>
        </p:blipFill>
        <p:spPr bwMode="auto">
          <a:xfrm>
            <a:off x="5292080" y="3717032"/>
            <a:ext cx="35968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r="13140" b="4401"/>
          <a:stretch>
            <a:fillRect/>
          </a:stretch>
        </p:blipFill>
        <p:spPr bwMode="auto">
          <a:xfrm>
            <a:off x="539552" y="3573016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340768"/>
            <a:ext cx="326623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340768"/>
            <a:ext cx="2880320" cy="213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Чыганак</a:t>
            </a:r>
            <a:endParaRPr lang="tt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1277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http://images.yandex.ru/yandsearch?text=%D0%BF%D0%B0%D1%81%D0%B5%D0%BA%D0%B0%20%D0%B2%D0%B8%D0%B4%D0%B5%D0%BE&amp;pos=24&amp;rpt=simage&amp;img_url=http%3A%2F%2Fdombee.info%2Fuploads%2Fmonthly_02_2011%2Fpost-3-1298374684_thumb.jpg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http://images.yandex.ru/yandsearch?text=%</a:t>
            </a:r>
            <a:r>
              <a:rPr lang="en-US" dirty="0" smtClean="0">
                <a:hlinkClick r:id="rId3"/>
              </a:rPr>
              <a:t>D0%BB%D1%83%D0%B3%D0%B0</a:t>
            </a:r>
            <a:endParaRPr lang="ru-RU" dirty="0" smtClean="0"/>
          </a:p>
          <a:p>
            <a:r>
              <a:rPr lang="en-US" dirty="0">
                <a:hlinkClick r:id="rId4"/>
              </a:rPr>
              <a:t>http://images.yandex.ru/yandsearch?text=%</a:t>
            </a:r>
            <a:r>
              <a:rPr lang="en-US" dirty="0" smtClean="0">
                <a:hlinkClick r:id="rId4"/>
              </a:rPr>
              <a:t>D0%BF%D1%87%D0%B5%D0%BB%D1%8B%20%D1%84%D0%BE%D1%82%D0%BE</a:t>
            </a:r>
            <a:endParaRPr lang="ru-RU" dirty="0" smtClean="0"/>
          </a:p>
          <a:p>
            <a:endParaRPr lang="en-US" dirty="0"/>
          </a:p>
          <a:p>
            <a:endParaRPr lang="en-US" dirty="0"/>
          </a:p>
          <a:p>
            <a:endParaRPr lang="tt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924945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t-RU" dirty="0" smtClean="0"/>
          </a:p>
          <a:p>
            <a:endParaRPr lang="tt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692696"/>
            <a:ext cx="296267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t-RU" sz="3600" b="1" i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 турында</a:t>
            </a:r>
            <a:endParaRPr lang="tt-RU" sz="3600" b="1" i="1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2" descr="http://im7-tub-ru.yandex.net/i?id=18808250-4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5688632" cy="3784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772816"/>
            <a:ext cx="6275040" cy="4582744"/>
          </a:xfrm>
        </p:spPr>
        <p:txBody>
          <a:bodyPr>
            <a:normAutofit/>
          </a:bodyPr>
          <a:lstStyle/>
          <a:p>
            <a:r>
              <a:rPr lang="tt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Борынгы Грециянең атаклы матиматигы Пифагор үзенең озын гомерле булуын бал ашаудан күргән. </a:t>
            </a:r>
          </a:p>
          <a:p>
            <a:endParaRPr lang="tt-RU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t-RU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Атаклы табиб, шагыйрь Әбүгалисина: “ Әгәр яшлегеңне сакларга теләсәң, бал аша” ,-дигән.</a:t>
            </a:r>
            <a:endParaRPr lang="tt-RU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052736"/>
            <a:ext cx="1118567" cy="739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7560"/>
          <a:stretch>
            <a:fillRect/>
          </a:stretch>
        </p:blipFill>
        <p:spPr bwMode="auto">
          <a:xfrm>
            <a:off x="755576" y="1772816"/>
            <a:ext cx="1760984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437112"/>
            <a:ext cx="1512168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71600" y="404664"/>
            <a:ext cx="7772400" cy="914400"/>
          </a:xfrm>
        </p:spPr>
        <p:txBody>
          <a:bodyPr/>
          <a:lstStyle/>
          <a:p>
            <a:r>
              <a:rPr lang="tt-RU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 борынгы заманнарда ук дәвалау өчен </a:t>
            </a:r>
            <a:r>
              <a:rPr lang="tt-RU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файдаланылган</a:t>
            </a:r>
            <a:r>
              <a:rPr lang="tt-RU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620688"/>
            <a:ext cx="5698976" cy="5806880"/>
          </a:xfrm>
        </p:spPr>
        <p:txBody>
          <a:bodyPr/>
          <a:lstStyle/>
          <a:p>
            <a:r>
              <a:rPr lang="tt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Ә 100дән артык яшәгән борынгы философ Демокрит болай дигән:  сәламәтлекне саклау өчен, “эчке әг</a:t>
            </a:r>
            <a:r>
              <a:rPr lang="ru-RU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зәларны- бал белән, ә тышкы әгъзәларны  май белән  тукландырырга кирәк”. </a:t>
            </a:r>
          </a:p>
          <a:p>
            <a:endParaRPr lang="tt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1892370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24744"/>
            <a:ext cx="4320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tt-RU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tt-RU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b="1" i="1" dirty="0" smtClean="0">
                <a:ln w="1905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 составында 60 ка якын матдә бар. Бал составында глюкоза, минераль тозлар, витаминнар бар.</a:t>
            </a:r>
          </a:p>
          <a:p>
            <a:r>
              <a:rPr lang="tt-RU" sz="2400" b="1" i="1" dirty="0" smtClean="0">
                <a:ln w="1905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Ашамлык буларак та бал бик файдалы , чөнки 100г бал организмга 335 калория энергия бирә.</a:t>
            </a:r>
          </a:p>
        </p:txBody>
      </p:sp>
      <p:pic>
        <p:nvPicPr>
          <p:cNvPr id="77828" name="Picture 4" descr="http://im5-tub-ru.yandex.net/i?id=14769468-2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357360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051720" y="40466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2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tt-RU" sz="3200" b="1" i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 составы</a:t>
            </a:r>
            <a:endParaRPr lang="tt-RU" sz="3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i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Дәвалану өчен, балны эретеп кулланалар.</a:t>
            </a:r>
          </a:p>
          <a:p>
            <a:r>
              <a:rPr lang="tt-RU" sz="2800" b="1" i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2964809" cy="39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858" y="4869160"/>
            <a:ext cx="264029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029" y="3861048"/>
            <a:ext cx="237626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860691"/>
            <a:ext cx="237626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68767" y="2996952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b="1" i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tt-RU" b="1" i="1" dirty="0" smtClean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b="1" i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Балаларга 30 грамм да җитә.</a:t>
            </a:r>
          </a:p>
          <a:p>
            <a:pPr algn="ctr"/>
            <a:r>
              <a:rPr lang="tt-RU" b="1" i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Бу норманы арттыру </a:t>
            </a:r>
          </a:p>
          <a:p>
            <a:pPr algn="ctr"/>
            <a:r>
              <a:rPr lang="tt-RU" b="1" i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зыян китерергә мөмкин.</a:t>
            </a:r>
            <a:endParaRPr lang="tt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04665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000" b="1" i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Олы кешеләргә бер тәүлеккә 100 грамм бал ашарга мөмкин</a:t>
            </a:r>
            <a:endParaRPr lang="tt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8522" y="276579"/>
            <a:ext cx="237626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0820" y="1628800"/>
            <a:ext cx="2477077" cy="172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084" y="254085"/>
            <a:ext cx="237626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://im2-tub-ru.yandex.net/i?id=77915860-39-72&amp;n=21"/>
          <p:cNvPicPr>
            <a:picLocks noChangeAspect="1" noChangeArrowheads="1"/>
          </p:cNvPicPr>
          <p:nvPr/>
        </p:nvPicPr>
        <p:blipFill>
          <a:blip r:embed="rId2" cstate="print"/>
          <a:srcRect r="18056"/>
          <a:stretch>
            <a:fillRect/>
          </a:stretch>
        </p:blipFill>
        <p:spPr bwMode="auto">
          <a:xfrm>
            <a:off x="7092280" y="4221088"/>
            <a:ext cx="187220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04864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797152"/>
            <a:ext cx="194421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48680"/>
            <a:ext cx="1800200" cy="169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 l="28314"/>
          <a:stretch>
            <a:fillRect/>
          </a:stretch>
        </p:blipFill>
        <p:spPr bwMode="auto">
          <a:xfrm>
            <a:off x="6876256" y="620688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79715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2204864"/>
            <a:ext cx="1800200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sz="36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Умартачылакта</a:t>
            </a:r>
            <a:endParaRPr lang="tt-RU" sz="3600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i="1" dirty="0" smtClean="0">
                <a:ln w="1905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Җәй башында баллы үсемлекләр ( юкә , карабодай , клевер ) чәчәк аткач , умарта кортлары көнгә 4-8 килограмм нектар алып кайталар.</a:t>
            </a:r>
            <a:endParaRPr lang="ru-RU" sz="2400" b="1" i="1" dirty="0">
              <a:ln w="1905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10" name="Picture 10" descr="http://im2-tub-ru.yandex.net/i?id=235357635-0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797152"/>
            <a:ext cx="2832315" cy="1800200"/>
          </a:xfrm>
          <a:prstGeom prst="rect">
            <a:avLst/>
          </a:prstGeom>
          <a:noFill/>
        </p:spPr>
      </p:pic>
      <p:pic>
        <p:nvPicPr>
          <p:cNvPr id="76814" name="Picture 14" descr="http://im6-tub-ru.yandex.net/i?id=52892024-2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869160"/>
            <a:ext cx="2880320" cy="172819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797152"/>
            <a:ext cx="1584176" cy="17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636912"/>
            <a:ext cx="2232248" cy="167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708920"/>
            <a:ext cx="2193032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636912"/>
            <a:ext cx="2243769" cy="167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31433">
            <a:off x="7325588" y="2807391"/>
            <a:ext cx="1100801" cy="70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1484784"/>
            <a:ext cx="1080120" cy="8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1484784"/>
            <a:ext cx="1080120" cy="80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1628800"/>
            <a:ext cx="1296144" cy="82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1268760"/>
            <a:ext cx="1080119" cy="87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 cstate="print"/>
          <a:srcRect r="17647"/>
          <a:stretch>
            <a:fillRect/>
          </a:stretch>
        </p:blipFill>
        <p:spPr bwMode="auto">
          <a:xfrm>
            <a:off x="7236296" y="1484784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533</TotalTime>
  <Words>282</Words>
  <Application>Microsoft Office PowerPoint</Application>
  <PresentationFormat>Экран (4:3)</PresentationFormat>
  <Paragraphs>45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Умартачылык</vt:lpstr>
      <vt:lpstr>Слайд 2</vt:lpstr>
      <vt:lpstr>Бал борынгы заманнарда ук дәвалау өчен файдаланылган. </vt:lpstr>
      <vt:lpstr>Слайд 4</vt:lpstr>
      <vt:lpstr>Слайд 5</vt:lpstr>
      <vt:lpstr>Слайд 6</vt:lpstr>
      <vt:lpstr>Слайд 7</vt:lpstr>
      <vt:lpstr>Умартачылакта</vt:lpstr>
      <vt:lpstr>Слайд 9</vt:lpstr>
      <vt:lpstr>Слайд 10</vt:lpstr>
      <vt:lpstr>Слайд 11</vt:lpstr>
      <vt:lpstr>Слайд 12</vt:lpstr>
      <vt:lpstr>Менә кызык</vt:lpstr>
      <vt:lpstr>Чыганак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Бикмучева</cp:lastModifiedBy>
  <cp:revision>63</cp:revision>
  <dcterms:created xsi:type="dcterms:W3CDTF">2013-02-03T12:34:40Z</dcterms:created>
  <dcterms:modified xsi:type="dcterms:W3CDTF">2014-03-21T12:21:37Z</dcterms:modified>
</cp:coreProperties>
</file>