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666" y="-12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D6A8A490-2ED2-4EDD-B8ED-A20292E4C939}" type="datetimeFigureOut">
              <a:rPr lang="ru-RU" smtClean="0"/>
              <a:t>24.04.2014</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8789D591-F41F-4692-84E6-CA7374C0175B}" type="slidenum">
              <a:rPr lang="ru-RU" smtClean="0"/>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6A8A490-2ED2-4EDD-B8ED-A20292E4C939}" type="datetimeFigureOut">
              <a:rPr lang="ru-RU" smtClean="0"/>
              <a:t>24.04.2014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789D591-F41F-4692-84E6-CA7374C0175B}"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6A8A490-2ED2-4EDD-B8ED-A20292E4C939}" type="datetimeFigureOut">
              <a:rPr lang="ru-RU" smtClean="0"/>
              <a:t>24.04.2014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789D591-F41F-4692-84E6-CA7374C0175B}"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6A8A490-2ED2-4EDD-B8ED-A20292E4C939}" type="datetimeFigureOut">
              <a:rPr lang="ru-RU" smtClean="0"/>
              <a:t>24.04.2014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789D591-F41F-4692-84E6-CA7374C0175B}"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D6A8A490-2ED2-4EDD-B8ED-A20292E4C939}" type="datetimeFigureOut">
              <a:rPr lang="ru-RU" smtClean="0"/>
              <a:t>24.04.2014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8789D591-F41F-4692-84E6-CA7374C0175B}"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D6A8A490-2ED2-4EDD-B8ED-A20292E4C939}" type="datetimeFigureOut">
              <a:rPr lang="ru-RU" smtClean="0"/>
              <a:t>24.04.2014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789D591-F41F-4692-84E6-CA7374C0175B}"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D6A8A490-2ED2-4EDD-B8ED-A20292E4C939}" type="datetimeFigureOut">
              <a:rPr lang="ru-RU" smtClean="0"/>
              <a:t>24.04.2014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789D591-F41F-4692-84E6-CA7374C0175B}"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D6A8A490-2ED2-4EDD-B8ED-A20292E4C939}" type="datetimeFigureOut">
              <a:rPr lang="ru-RU" smtClean="0"/>
              <a:t>24.04.2014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789D591-F41F-4692-84E6-CA7374C0175B}"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6A8A490-2ED2-4EDD-B8ED-A20292E4C939}" type="datetimeFigureOut">
              <a:rPr lang="ru-RU" smtClean="0"/>
              <a:t>24.04.2014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789D591-F41F-4692-84E6-CA7374C0175B}"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Объект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D6A8A490-2ED2-4EDD-B8ED-A20292E4C939}" type="datetimeFigureOut">
              <a:rPr lang="ru-RU" smtClean="0"/>
              <a:t>24.04.2014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789D591-F41F-4692-84E6-CA7374C0175B}"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D6A8A490-2ED2-4EDD-B8ED-A20292E4C939}" type="datetimeFigureOut">
              <a:rPr lang="ru-RU" smtClean="0"/>
              <a:t>24.04.2014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789D591-F41F-4692-84E6-CA7374C0175B}"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D6A8A490-2ED2-4EDD-B8ED-A20292E4C939}" type="datetimeFigureOut">
              <a:rPr lang="ru-RU" smtClean="0"/>
              <a:t>24.04.2014</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8789D591-F41F-4692-84E6-CA7374C0175B}"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Проблема охраны здоровья(предотвращение </a:t>
            </a:r>
            <a:r>
              <a:rPr lang="ru-RU" dirty="0" err="1" smtClean="0"/>
              <a:t>СПИД,наркомания</a:t>
            </a:r>
            <a:r>
              <a:rPr lang="ru-RU" dirty="0" smtClean="0"/>
              <a:t>)</a:t>
            </a:r>
            <a:endParaRPr lang="ru-RU" dirty="0"/>
          </a:p>
        </p:txBody>
      </p:sp>
      <p:sp>
        <p:nvSpPr>
          <p:cNvPr id="3" name="Подзаголовок 2"/>
          <p:cNvSpPr>
            <a:spLocks noGrp="1"/>
          </p:cNvSpPr>
          <p:nvPr>
            <p:ph type="subTitle" idx="1"/>
          </p:nvPr>
        </p:nvSpPr>
        <p:spPr/>
        <p:txBody>
          <a:bodyPr/>
          <a:lstStyle/>
          <a:p>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4673" y="3876856"/>
            <a:ext cx="2520280" cy="2520280"/>
          </a:xfrm>
          <a:prstGeom prst="rect">
            <a:avLst/>
          </a:prstGeo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88024" y="3780194"/>
            <a:ext cx="3466651" cy="2599988"/>
          </a:xfrm>
          <a:prstGeom prst="rect">
            <a:avLst/>
          </a:prstGeom>
        </p:spPr>
      </p:pic>
    </p:spTree>
    <p:extLst>
      <p:ext uri="{BB962C8B-B14F-4D97-AF65-F5344CB8AC3E}">
        <p14:creationId xmlns:p14="http://schemas.microsoft.com/office/powerpoint/2010/main" val="3474848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 АНАЛИЗ ПУТЕЙ ПРОФИЛАКТИКИ НАРКОМАНИИ И СПИДА В ПОДРОСТКОВОЙ СРЕДЕ </a:t>
            </a:r>
          </a:p>
        </p:txBody>
      </p:sp>
      <p:sp>
        <p:nvSpPr>
          <p:cNvPr id="3" name="Объект 2"/>
          <p:cNvSpPr>
            <a:spLocks noGrp="1"/>
          </p:cNvSpPr>
          <p:nvPr>
            <p:ph idx="1"/>
          </p:nvPr>
        </p:nvSpPr>
        <p:spPr/>
        <p:txBody>
          <a:bodyPr>
            <a:normAutofit fontScale="92500" lnSpcReduction="10000"/>
          </a:bodyPr>
          <a:lstStyle/>
          <a:p>
            <a:r>
              <a:rPr lang="ru-RU" dirty="0"/>
              <a:t>. Профилактические программы Российской Федерации </a:t>
            </a:r>
            <a:r>
              <a:rPr lang="ru-RU" dirty="0"/>
              <a:t/>
            </a:r>
            <a:br>
              <a:rPr lang="ru-RU" dirty="0"/>
            </a:br>
            <a:r>
              <a:rPr lang="ru-RU" dirty="0"/>
              <a:t>Образовательные профилактические программы (антиалкогольные, </a:t>
            </a:r>
            <a:r>
              <a:rPr lang="ru-RU" dirty="0" err="1"/>
              <a:t>антинаркоти-ческие</a:t>
            </a:r>
            <a:r>
              <a:rPr lang="ru-RU" dirty="0"/>
              <a:t> и антиникотиновые) являются самыми распространёнными в настоящее время и имеющими довольно длительную историю. Основным местом их реализации </a:t>
            </a:r>
            <a:r>
              <a:rPr lang="ru-RU" dirty="0" err="1"/>
              <a:t>явля-ется</a:t>
            </a:r>
            <a:r>
              <a:rPr lang="ru-RU" dirty="0"/>
              <a:t> школа (или другое учебное заведение), поэтому и агентами образовательной про-</a:t>
            </a:r>
            <a:r>
              <a:rPr lang="ru-RU" dirty="0" err="1"/>
              <a:t>филактики</a:t>
            </a:r>
            <a:r>
              <a:rPr lang="ru-RU" dirty="0"/>
              <a:t> являются учителя, школьные психологи, сами ученики и их родители, так-же вовлечённые в процесс обучения своих детей. </a:t>
            </a:r>
            <a:endParaRPr lang="ru-RU" dirty="0"/>
          </a:p>
        </p:txBody>
      </p:sp>
    </p:spTree>
    <p:extLst>
      <p:ext uri="{BB962C8B-B14F-4D97-AF65-F5344CB8AC3E}">
        <p14:creationId xmlns:p14="http://schemas.microsoft.com/office/powerpoint/2010/main" val="2230999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lnSpcReduction="10000"/>
          </a:bodyPr>
          <a:lstStyle/>
          <a:p>
            <a:r>
              <a:rPr lang="ru-RU" dirty="0"/>
              <a:t>Богатый опыт их проведения (более столетия) показал, что их эффективность за-висит от того, как подаётся информация и какими методами. Так, программы </a:t>
            </a:r>
            <a:r>
              <a:rPr lang="ru-RU" dirty="0" err="1"/>
              <a:t>акценти-рующие</a:t>
            </a:r>
            <a:r>
              <a:rPr lang="ru-RU" dirty="0"/>
              <a:t> внимание на негативных последствиях наркотизма оказались </a:t>
            </a:r>
            <a:r>
              <a:rPr lang="ru-RU" dirty="0" err="1"/>
              <a:t>малоэффектив-ными</a:t>
            </a:r>
            <a:r>
              <a:rPr lang="ru-RU" dirty="0"/>
              <a:t>, а программы делающие акцент на обучении адаптивному стилю жизни, </a:t>
            </a:r>
            <a:r>
              <a:rPr lang="ru-RU" dirty="0" err="1"/>
              <a:t>навы-кам</a:t>
            </a:r>
            <a:r>
              <a:rPr lang="ru-RU" dirty="0"/>
              <a:t> общения, критическому мышлению, умению принимать решения и противостоять в ситуациях предложения </a:t>
            </a:r>
            <a:r>
              <a:rPr lang="ru-RU" dirty="0" err="1"/>
              <a:t>аддиктивных</a:t>
            </a:r>
            <a:r>
              <a:rPr lang="ru-RU" dirty="0"/>
              <a:t> веществ и др. показали свою эффективность</a:t>
            </a:r>
            <a:endParaRPr lang="ru-RU" dirty="0"/>
          </a:p>
        </p:txBody>
      </p:sp>
    </p:spTree>
    <p:extLst>
      <p:ext uri="{BB962C8B-B14F-4D97-AF65-F5344CB8AC3E}">
        <p14:creationId xmlns:p14="http://schemas.microsoft.com/office/powerpoint/2010/main" val="20536856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3528" y="404664"/>
            <a:ext cx="3970761" cy="5112568"/>
          </a:xfr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98870">
            <a:off x="3902839" y="1632637"/>
            <a:ext cx="4692789" cy="3372104"/>
          </a:xfrm>
          <a:prstGeom prst="rect">
            <a:avLst/>
          </a:prstGeom>
        </p:spPr>
      </p:pic>
    </p:spTree>
    <p:extLst>
      <p:ext uri="{BB962C8B-B14F-4D97-AF65-F5344CB8AC3E}">
        <p14:creationId xmlns:p14="http://schemas.microsoft.com/office/powerpoint/2010/main" val="26518332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85000" lnSpcReduction="20000"/>
          </a:bodyPr>
          <a:lstStyle/>
          <a:p>
            <a:r>
              <a:rPr lang="ru-RU" dirty="0"/>
              <a:t>СПИД относится к тем заболеваниям, известие о которых для множества людей равноценно известию о смертном приговоре. Это вызвано и реальной опасностью и неизлечимостью ВИЧ-инфекции, и той психологической атмосферой, которая окружает больных СПИДом. Поэтому последствия заражения ВИЧ касаются не только физического, но и психического здоровья человека. </a:t>
            </a:r>
            <a:r>
              <a:rPr lang="ru-RU" dirty="0"/>
              <a:t/>
            </a:r>
            <a:br>
              <a:rPr lang="ru-RU" dirty="0"/>
            </a:br>
            <a:r>
              <a:rPr lang="ru-RU" dirty="0"/>
              <a:t>В физическом плане заражение ВИЧ может иметь самые разные последствия. При адекватном лечении ВИЧ современными противовирусными препаратами пациент может жить много лет практически без ухудшения качества жизни. Разумеется, исключая те проблемы, которые вызываются самим лечением: необходимость постоянно принимать лекарства, обследоваться и т.д.</a:t>
            </a:r>
            <a:endParaRPr lang="ru-RU" dirty="0"/>
          </a:p>
        </p:txBody>
      </p:sp>
    </p:spTree>
    <p:extLst>
      <p:ext uri="{BB962C8B-B14F-4D97-AF65-F5344CB8AC3E}">
        <p14:creationId xmlns:p14="http://schemas.microsoft.com/office/powerpoint/2010/main" val="31592783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70000" lnSpcReduction="20000"/>
          </a:bodyPr>
          <a:lstStyle/>
          <a:p>
            <a:r>
              <a:rPr lang="ru-RU" dirty="0">
                <a:solidFill>
                  <a:srgbClr val="000000"/>
                </a:solidFill>
                <a:latin typeface="Verdana"/>
              </a:rPr>
              <a:t>Если же лечение не проводится или оно недостаточно, ВИЧ-инфекция через несколько лет может перейти в СПИД, который с гораздо большей вероятностью может вызвать необратимые последствия и привести к смерти больного. </a:t>
            </a:r>
            <a:r>
              <a:rPr lang="ru-RU" dirty="0"/>
              <a:t/>
            </a:r>
            <a:br>
              <a:rPr lang="ru-RU" dirty="0"/>
            </a:br>
            <a:r>
              <a:rPr lang="ru-RU" dirty="0">
                <a:solidFill>
                  <a:srgbClr val="000000"/>
                </a:solidFill>
                <a:latin typeface="Verdana"/>
              </a:rPr>
              <a:t>Психологическая травма, которую получает человек при известии о диагнозе ВИЧ, как правило, по своей глубине сопоставима с физической болезнью. Только в последние годы общественное мнение по отношению к больным СПИДом начало меняться, в них перестают видеть изгоев и "исчадий зла". Но для достижения результатов работа в этом направлении должна вестись еще много лет. </a:t>
            </a:r>
            <a:r>
              <a:rPr lang="ru-RU" dirty="0"/>
              <a:t/>
            </a:r>
            <a:br>
              <a:rPr lang="ru-RU" dirty="0"/>
            </a:br>
            <a:r>
              <a:rPr lang="ru-RU" dirty="0">
                <a:solidFill>
                  <a:srgbClr val="000000"/>
                </a:solidFill>
                <a:latin typeface="Verdana"/>
              </a:rPr>
              <a:t>Цель работы - рассмотреть синдром приобретенного иммунодефицита человека (СПИД) как социально-значимую болезнь. </a:t>
            </a:r>
            <a:r>
              <a:rPr lang="ru-RU" dirty="0"/>
              <a:t/>
            </a:r>
            <a:br>
              <a:rPr lang="ru-RU" dirty="0"/>
            </a:br>
            <a:r>
              <a:rPr lang="ru-RU" dirty="0"/>
              <a:t/>
            </a:r>
            <a:br>
              <a:rPr lang="ru-RU" dirty="0"/>
            </a:br>
            <a:endParaRPr lang="ru-RU" dirty="0"/>
          </a:p>
        </p:txBody>
      </p:sp>
    </p:spTree>
    <p:extLst>
      <p:ext uri="{BB962C8B-B14F-4D97-AF65-F5344CB8AC3E}">
        <p14:creationId xmlns:p14="http://schemas.microsoft.com/office/powerpoint/2010/main" val="15112172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70000" lnSpcReduction="20000"/>
          </a:bodyPr>
          <a:lstStyle/>
          <a:p>
            <a:r>
              <a:rPr lang="ru-RU" dirty="0"/>
              <a:t>Переход Российского общество с социалистического на капиталистический путь развития и развитие Бангладеш как демократического государства ставят целый ряд проблем первостепенной важности, требующих своего теоретического осмысления и практического обоснования. Одной из таких проблем является проблема наркомании, которую сегодня необходимо рассматривать не только с точки зрения медицины, но прежде всего как социальный недуг, угрожающий здоровью общества в целом, и требующий целостного философского осмысления. Расширение масштабов и интенсификации наркотизации населения России и Бангладеш делает особенно актуальным: рассмотрение наркомании как социально-философской проблемы, определения ее места и роли в жизни народов России и Бангладеш. Важно всесторонне осмыслить этот недуг и на этой основе определить пути и методы, а также конкретные мероприятия, направленные на борьбу с наркоманией во всех многообразных формах ее проявления. </a:t>
            </a:r>
            <a:endParaRPr lang="ru-RU" dirty="0"/>
          </a:p>
        </p:txBody>
      </p:sp>
    </p:spTree>
    <p:extLst>
      <p:ext uri="{BB962C8B-B14F-4D97-AF65-F5344CB8AC3E}">
        <p14:creationId xmlns:p14="http://schemas.microsoft.com/office/powerpoint/2010/main" val="16213596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85000" lnSpcReduction="20000"/>
          </a:bodyPr>
          <a:lstStyle/>
          <a:p>
            <a:r>
              <a:rPr lang="ru-RU" dirty="0"/>
              <a:t>Повышенная опасность наркомании заключается и в том, что это социальное зло является почвой для совершения тяжких преступлений. Находясь в плену болезненной страсти и в погоне за утолением наркотического голода, большинство наркоманов готовы совершить любые преступные действия, лишь бы удовлетворить свою патологическую потребность. Они идут на мошенничество, спекуляцию, грабежи, квартирные кражи, хищения наркотиков из медицинских учреждений, аптек, складов и баз. </a:t>
            </a:r>
            <a:r>
              <a:rPr lang="ru-RU" dirty="0" err="1"/>
              <a:t>Неединичны</a:t>
            </a:r>
            <a:r>
              <a:rPr lang="ru-RU" dirty="0"/>
              <a:t> случаи совершения наркоманами особо опасных преступлений: убийств, разбойных нападений, изнасилований, нанесения тяжких телесных повреждений; высок процент совершения ими злостного и особо злостного хулиганства. </a:t>
            </a:r>
            <a:endParaRPr lang="ru-RU" dirty="0"/>
          </a:p>
        </p:txBody>
      </p:sp>
    </p:spTree>
    <p:extLst>
      <p:ext uri="{BB962C8B-B14F-4D97-AF65-F5344CB8AC3E}">
        <p14:creationId xmlns:p14="http://schemas.microsoft.com/office/powerpoint/2010/main" val="20847597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rot="21447143">
            <a:off x="542099" y="272749"/>
            <a:ext cx="8229600" cy="4963033"/>
          </a:xfrm>
        </p:spPr>
        <p:txBody>
          <a:bodyPr>
            <a:normAutofit/>
          </a:bodyPr>
          <a:lstStyle/>
          <a:p>
            <a:r>
              <a:rPr lang="ru-RU" dirty="0" smtClean="0"/>
              <a:t>Выполняла</a:t>
            </a:r>
            <a:r>
              <a:rPr lang="en-US" dirty="0" smtClean="0"/>
              <a:t>:</a:t>
            </a:r>
            <a:r>
              <a:rPr lang="ru-RU" dirty="0" smtClean="0"/>
              <a:t>                                                  Ученица Академии Красоты ЛОКОН</a:t>
            </a:r>
            <a:br>
              <a:rPr lang="ru-RU" dirty="0" smtClean="0"/>
            </a:br>
            <a:r>
              <a:rPr lang="ru-RU" dirty="0" smtClean="0"/>
              <a:t>группы 13111                                                              </a:t>
            </a:r>
            <a:r>
              <a:rPr lang="ru-RU" dirty="0" err="1" smtClean="0"/>
              <a:t>Башлаева</a:t>
            </a:r>
            <a:r>
              <a:rPr lang="ru-RU" dirty="0" smtClean="0"/>
              <a:t> Инна</a:t>
            </a:r>
            <a:endParaRPr lang="ru-RU" dirty="0"/>
          </a:p>
        </p:txBody>
      </p:sp>
      <p:sp>
        <p:nvSpPr>
          <p:cNvPr id="3" name="Объект 2"/>
          <p:cNvSpPr>
            <a:spLocks noGrp="1"/>
          </p:cNvSpPr>
          <p:nvPr>
            <p:ph idx="1"/>
          </p:nvPr>
        </p:nvSpPr>
        <p:spPr>
          <a:xfrm>
            <a:off x="179512" y="332656"/>
            <a:ext cx="8507288" cy="6525344"/>
          </a:xfrm>
        </p:spPr>
        <p:txBody>
          <a:bodyPr/>
          <a:lstStyle/>
          <a:p>
            <a:endParaRPr lang="ru-RU" dirty="0"/>
          </a:p>
        </p:txBody>
      </p:sp>
    </p:spTree>
    <p:extLst>
      <p:ext uri="{BB962C8B-B14F-4D97-AF65-F5344CB8AC3E}">
        <p14:creationId xmlns:p14="http://schemas.microsoft.com/office/powerpoint/2010/main" val="9814054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18</TotalTime>
  <Words>410</Words>
  <Application>Microsoft Office PowerPoint</Application>
  <PresentationFormat>Экран (4:3)</PresentationFormat>
  <Paragraphs>9</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Апекс</vt:lpstr>
      <vt:lpstr>Проблема охраны здоровья(предотвращение СПИД,наркомания)</vt:lpstr>
      <vt:lpstr> АНАЛИЗ ПУТЕЙ ПРОФИЛАКТИКИ НАРКОМАНИИ И СПИДА В ПОДРОСТКОВОЙ СРЕДЕ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Выполняла:                                                  Ученица Академии Красоты ЛОКОН группы 13111                                                              Башлаева Инна</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Проблема охраны здоровья(предотвращение СПИД,наркомания</dc:title>
  <dc:creator>Андрей</dc:creator>
  <cp:lastModifiedBy>Андрей</cp:lastModifiedBy>
  <cp:revision>2</cp:revision>
  <dcterms:created xsi:type="dcterms:W3CDTF">2014-04-24T18:40:21Z</dcterms:created>
  <dcterms:modified xsi:type="dcterms:W3CDTF">2014-04-24T18:58:59Z</dcterms:modified>
</cp:coreProperties>
</file>