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67" r:id="rId4"/>
    <p:sldId id="279" r:id="rId5"/>
    <p:sldId id="257" r:id="rId6"/>
    <p:sldId id="276" r:id="rId7"/>
    <p:sldId id="268" r:id="rId8"/>
    <p:sldId id="273" r:id="rId9"/>
    <p:sldId id="258" r:id="rId10"/>
    <p:sldId id="259" r:id="rId11"/>
    <p:sldId id="260" r:id="rId12"/>
    <p:sldId id="261" r:id="rId13"/>
    <p:sldId id="269" r:id="rId14"/>
    <p:sldId id="271" r:id="rId15"/>
    <p:sldId id="270" r:id="rId16"/>
    <p:sldId id="262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231-C0BA-495F-BBAB-59EC278D785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CC0C-9379-49BD-AA22-88F17DB9BE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231-C0BA-495F-BBAB-59EC278D785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CC0C-9379-49BD-AA22-88F17DB9B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231-C0BA-495F-BBAB-59EC278D785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CC0C-9379-49BD-AA22-88F17DB9B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231-C0BA-495F-BBAB-59EC278D785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CC0C-9379-49BD-AA22-88F17DB9B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231-C0BA-495F-BBAB-59EC278D785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CC0C-9379-49BD-AA22-88F17DB9B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231-C0BA-495F-BBAB-59EC278D785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CC0C-9379-49BD-AA22-88F17DB9B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231-C0BA-495F-BBAB-59EC278D785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CC0C-9379-49BD-AA22-88F17DB9B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231-C0BA-495F-BBAB-59EC278D785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CC0C-9379-49BD-AA22-88F17DB9B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231-C0BA-495F-BBAB-59EC278D785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CC0C-9379-49BD-AA22-88F17DB9B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3231-C0BA-495F-BBAB-59EC278D785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CC0C-9379-49BD-AA22-88F17DB9BE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7493231-C0BA-495F-BBAB-59EC278D785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93ACC0C-9379-49BD-AA22-88F17DB9B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493231-C0BA-495F-BBAB-59EC278D785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3ACC0C-9379-49BD-AA22-88F17DB9B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6"/>
                </a:solidFill>
              </a:rPr>
              <a:t>Выполнила:</a:t>
            </a:r>
            <a:br>
              <a:rPr lang="ru-RU" sz="2800" dirty="0" smtClean="0">
                <a:solidFill>
                  <a:schemeClr val="accent6"/>
                </a:solidFill>
              </a:rPr>
            </a:br>
            <a:r>
              <a:rPr lang="ru-RU" sz="2800" dirty="0" err="1" smtClean="0">
                <a:solidFill>
                  <a:schemeClr val="accent6"/>
                </a:solidFill>
              </a:rPr>
              <a:t>Кадакина</a:t>
            </a:r>
            <a:r>
              <a:rPr lang="ru-RU" sz="2800" dirty="0" smtClean="0">
                <a:solidFill>
                  <a:schemeClr val="accent6"/>
                </a:solidFill>
              </a:rPr>
              <a:t> Елена</a:t>
            </a:r>
            <a:br>
              <a:rPr lang="ru-RU" sz="2800" dirty="0" smtClean="0">
                <a:solidFill>
                  <a:schemeClr val="accent6"/>
                </a:solidFill>
              </a:rPr>
            </a:br>
            <a:r>
              <a:rPr lang="ru-RU" sz="2800" dirty="0" smtClean="0">
                <a:solidFill>
                  <a:schemeClr val="accent6"/>
                </a:solidFill>
              </a:rPr>
              <a:t/>
            </a:r>
            <a:br>
              <a:rPr lang="ru-RU" sz="2800" dirty="0" smtClean="0">
                <a:solidFill>
                  <a:schemeClr val="accent6"/>
                </a:solidFill>
              </a:rPr>
            </a:br>
            <a:r>
              <a:rPr lang="ru-RU" sz="2800" dirty="0" smtClean="0">
                <a:solidFill>
                  <a:schemeClr val="accent6"/>
                </a:solidFill>
              </a:rPr>
              <a:t>группа 13111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214422"/>
            <a:ext cx="8077200" cy="2113994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457200" indent="-457200" algn="l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cs typeface="Aharoni" pitchFamily="2" charset="-79"/>
              </a:rPr>
              <a:t>                                                   </a:t>
            </a:r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  <a:cs typeface="Aharoni" pitchFamily="2" charset="-79"/>
              </a:rPr>
              <a:t>Глобализация</a:t>
            </a:r>
            <a:endParaRPr lang="ru-RU" sz="4800" dirty="0">
              <a:solidFill>
                <a:schemeClr val="accent4">
                  <a:lumMod val="75000"/>
                </a:schemeClr>
              </a:solidFill>
              <a:cs typeface="Aharoni" pitchFamily="2" charset="-79"/>
            </a:endParaRPr>
          </a:p>
        </p:txBody>
      </p:sp>
      <p:pic>
        <p:nvPicPr>
          <p:cNvPr id="2050" name="Picture 2" descr="D:\Лена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3571900" cy="2376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24"/>
          </a:xfrm>
          <a:solidFill>
            <a:schemeClr val="accent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2. </a:t>
            </a:r>
            <a:r>
              <a:rPr lang="ru-RU" sz="2400" dirty="0" smtClean="0"/>
              <a:t>Развитие транспорта привело к интенсивным миграционным процессам, частым краткосрочным передвижениям людей из страны в страну с разными целями.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 Примеры: 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 туризм, обучение, лечение, сезонная и вахтовая работа 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D:\Лена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008128"/>
            <a:ext cx="1643074" cy="3306946"/>
          </a:xfrm>
          <a:prstGeom prst="rect">
            <a:avLst/>
          </a:prstGeom>
          <a:noFill/>
        </p:spPr>
      </p:pic>
      <p:pic>
        <p:nvPicPr>
          <p:cNvPr id="3075" name="Picture 3" descr="D:\Лена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071810"/>
            <a:ext cx="3194055" cy="3194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sz="2400" dirty="0" smtClean="0"/>
              <a:t>    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\</a:t>
            </a:r>
          </a:p>
          <a:p>
            <a:pPr algn="just">
              <a:buNone/>
            </a:pPr>
            <a:r>
              <a:rPr lang="ru-RU" sz="2400" dirty="0" smtClean="0"/>
              <a:t> 3.Развитие средств связи и коммуникации создало мировую информационную сеть, сделав доступным общение людей в разных точках земного шара.</a:t>
            </a:r>
          </a:p>
          <a:p>
            <a:pPr algn="just"/>
            <a:r>
              <a:rPr lang="ru-RU" sz="2400" dirty="0" smtClean="0"/>
              <a:t> </a:t>
            </a:r>
          </a:p>
          <a:p>
            <a:pPr algn="just"/>
            <a:r>
              <a:rPr lang="ru-RU" sz="2400" dirty="0" smtClean="0">
                <a:solidFill>
                  <a:srgbClr val="FF0000"/>
                </a:solidFill>
              </a:rPr>
              <a:t>Примеры: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Интернет (информация передается в считанные минуты на десятки тысяч километров);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4. </a:t>
            </a:r>
            <a:r>
              <a:rPr lang="ru-RU" sz="2400" dirty="0" smtClean="0"/>
              <a:t>Массовое производство и информатизация формируют единое культурное пространство, единые образцы культуры (массовая культура).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  Примеры:</a:t>
            </a:r>
          </a:p>
          <a:p>
            <a:pPr algn="just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Мировая массовая культура (музыкальные хиты, книги о Гарри Потере, «мыльные оперы»);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 Единые стандарты производства и потребления</a:t>
            </a:r>
          </a:p>
          <a:p>
            <a:pPr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5.Взаимосвязи государств и народов, создание и работа международных организаций делают единой политическую историю.</a:t>
            </a:r>
          </a:p>
          <a:p>
            <a:pPr algn="just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Примеры: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Механизмы обеспечения безопасности (миротворческие операции, международные санкции, антитеррористическая борьба)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Институты глобальной политики (ООН,  ЕЭС, Совет Европы)</a:t>
            </a:r>
          </a:p>
          <a:p>
            <a:pPr algn="just">
              <a:buNone/>
            </a:pP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Последствия процесса глобализации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5153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682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Позитивные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Негативные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69453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Стимулирующее влияние на экономику:</a:t>
                      </a:r>
                    </a:p>
                    <a:p>
                      <a:pPr marL="342900" indent="-342900" algn="just">
                        <a:buFont typeface="Wingdings" pitchFamily="2" charset="2"/>
                        <a:buChar char="v"/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</a:rPr>
                        <a:t>Появление возможности создавать товары в тех регионах мира, где их производство обойдется дешевле;</a:t>
                      </a:r>
                    </a:p>
                    <a:p>
                      <a:pPr marL="342900" indent="-342900" algn="just">
                        <a:buFont typeface="Wingdings" pitchFamily="2" charset="2"/>
                        <a:buChar char="v"/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</a:rPr>
                        <a:t>Возникновение возможности реализации товара там, где это даст максимальную выгоду;</a:t>
                      </a:r>
                    </a:p>
                    <a:p>
                      <a:pPr marL="342900" indent="-342900" algn="just">
                        <a:buFont typeface="Wingdings" pitchFamily="2" charset="2"/>
                        <a:buChar char="v"/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</a:rPr>
                        <a:t>Снижение издержек производства;</a:t>
                      </a:r>
                    </a:p>
                    <a:p>
                      <a:pPr marL="342900" indent="-342900" algn="just">
                        <a:buFont typeface="Wingdings" pitchFamily="2" charset="2"/>
                        <a:buChar char="v"/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</a:rPr>
                        <a:t>Появление возможностей</a:t>
                      </a:r>
                      <a:r>
                        <a:rPr lang="ru-RU" sz="1200" b="1" i="1" baseline="0" dirty="0" smtClean="0">
                          <a:solidFill>
                            <a:schemeClr val="tx1"/>
                          </a:solidFill>
                        </a:rPr>
                        <a:t> для дальнейшего развитие производства;</a:t>
                      </a:r>
                    </a:p>
                    <a:p>
                      <a:pPr marL="342900" indent="-342900" algn="just">
                        <a:buFont typeface="Wingdings" pitchFamily="2" charset="2"/>
                        <a:buChar char="v"/>
                      </a:pPr>
                      <a:r>
                        <a:rPr lang="ru-RU" sz="1200" b="1" i="1" baseline="0" dirty="0" smtClean="0">
                          <a:solidFill>
                            <a:schemeClr val="tx1"/>
                          </a:solidFill>
                        </a:rPr>
                        <a:t> рост прибыли;</a:t>
                      </a:r>
                    </a:p>
                    <a:p>
                      <a:pPr marL="342900" indent="-342900" algn="just">
                        <a:buFont typeface="Wingdings" pitchFamily="2" charset="2"/>
                        <a:buChar char="v"/>
                      </a:pPr>
                      <a:r>
                        <a:rPr lang="ru-RU" sz="1200" b="1" i="1" baseline="0" dirty="0" smtClean="0">
                          <a:solidFill>
                            <a:schemeClr val="tx1"/>
                          </a:solidFill>
                        </a:rPr>
                        <a:t>Концентрация усилий на разработке новых передовых технологий;</a:t>
                      </a:r>
                    </a:p>
                    <a:p>
                      <a:pPr marL="342900" indent="-342900" algn="just">
                        <a:buFont typeface="Wingdings" pitchFamily="2" charset="2"/>
                        <a:buChar char="v"/>
                      </a:pPr>
                      <a:r>
                        <a:rPr lang="ru-RU" sz="1200" b="1" i="1" baseline="0" dirty="0" smtClean="0">
                          <a:solidFill>
                            <a:schemeClr val="tx1"/>
                          </a:solidFill>
                        </a:rPr>
                        <a:t> плодами НТР могут воспользоваться страны. Не имеющие возможности вести собственные научно-технические исследования.</a:t>
                      </a:r>
                    </a:p>
                    <a:p>
                      <a:pPr marL="342900" indent="-342900" algn="just">
                        <a:buFont typeface="Wingdings" pitchFamily="2" charset="2"/>
                        <a:buAutoNum type="arabicPeriod" startAt="2"/>
                      </a:pP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Сближение государств.</a:t>
                      </a:r>
                    </a:p>
                    <a:p>
                      <a:pPr marL="342900" indent="-342900" algn="just">
                        <a:buFont typeface="Wingdings" pitchFamily="2" charset="2"/>
                        <a:buAutoNum type="arabicPeriod" startAt="2"/>
                      </a:pP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Стимулирование учета интересов государств и предостережение их от крайних действий в политике.</a:t>
                      </a:r>
                    </a:p>
                    <a:p>
                      <a:pPr marL="342900" indent="-342900" algn="just">
                        <a:buFont typeface="Wingdings" pitchFamily="2" charset="2"/>
                        <a:buAutoNum type="arabicPeriod" startAt="2"/>
                      </a:pP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Возникновение </a:t>
                      </a:r>
                      <a:r>
                        <a:rPr lang="ru-RU" sz="1400" b="1" i="1" u="sng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социокультурного</a:t>
                      </a: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единства человечества</a:t>
                      </a:r>
                      <a:endParaRPr lang="ru-RU" sz="1400" b="1" i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Насаждение единого стандарта  потребления;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endParaRPr lang="ru-RU" sz="1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Создание препятствий для развития отечественного  производства;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endParaRPr lang="ru-RU" sz="1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Игнорирование  экономической и культурно – исторической специфики развития разных стран;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endParaRPr lang="ru-RU" sz="1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Навязывание определенного образа жизни, зачастую противоречащего традициям данного общества;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endParaRPr lang="ru-RU" sz="1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Оформление идеи соперничества: наиболее мощные в экономическом отношении государства стремятся к лидерству, что приводит к взрыву национализма в экономически слаборазвитых</a:t>
                      </a:r>
                      <a:r>
                        <a:rPr lang="ru-RU" sz="1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странах;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endParaRPr lang="ru-RU" sz="1400" b="1" i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ru-RU" sz="1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Утрата каких – то специфических черт национальной культуры</a:t>
                      </a:r>
                      <a:endParaRPr lang="ru-RU" sz="1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Антиглобализм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6851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Проблемы глобализации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pPr marL="576072" indent="-457200" algn="just">
              <a:buFont typeface="+mj-lt"/>
              <a:buAutoNum type="arabicParenR"/>
            </a:pPr>
            <a:r>
              <a:rPr lang="ru-RU" sz="1800" i="1" dirty="0" smtClean="0"/>
              <a:t>Экономика: нещадная эксплуатация природных ресурсов приводит к возникновению экологических проблем;  все большее внимание уделяется не  производственной деятельности, а финансовым отношениям; результатом деятельности транснациональных корпораций является не создание национально ориентированных экономик, а бездушный глобальный рынок;</a:t>
            </a:r>
          </a:p>
          <a:p>
            <a:pPr marL="576072" indent="-457200" algn="just">
              <a:buFont typeface="+mj-lt"/>
              <a:buAutoNum type="arabicParenR"/>
            </a:pPr>
            <a:r>
              <a:rPr lang="ru-RU" sz="1800" i="1" dirty="0" smtClean="0"/>
              <a:t>Культ </a:t>
            </a:r>
            <a:r>
              <a:rPr lang="ru-RU" sz="1800" i="1" dirty="0" err="1" smtClean="0"/>
              <a:t>потребительства</a:t>
            </a:r>
            <a:r>
              <a:rPr lang="ru-RU" sz="1800" i="1" dirty="0" smtClean="0"/>
              <a:t>, денег угрожает самым сущностным гуманитарным основам человеческого бытия; сопровождается стремительной экспансией западных ценностей, западного образа жизни, </a:t>
            </a:r>
            <a:r>
              <a:rPr lang="ru-RU" sz="1800" i="1" dirty="0" err="1" smtClean="0"/>
              <a:t>вестернизацией</a:t>
            </a:r>
            <a:r>
              <a:rPr lang="ru-RU" sz="1800" i="1" dirty="0" smtClean="0"/>
              <a:t>, вступает в противоречие с традициями и культурой;</a:t>
            </a:r>
          </a:p>
          <a:p>
            <a:pPr marL="576072" indent="-457200" algn="just">
              <a:buFont typeface="+mj-lt"/>
              <a:buAutoNum type="arabicParenR"/>
            </a:pPr>
            <a:r>
              <a:rPr lang="ru-RU" sz="1800" i="1" dirty="0" smtClean="0"/>
              <a:t>Увеличивается разрыв между богатыми и бедными странами. Богатые, мировой «север», становятся еще богаче и могущественнее, превращаясь в замкнутый элитный клуб, а бедные, мировой «юг», становятся беднее и неспособны  приблизиться к приемлемым стандартам жизни.</a:t>
            </a:r>
          </a:p>
          <a:p>
            <a:pPr marL="576072" indent="-457200" algn="just">
              <a:buNone/>
            </a:pPr>
            <a:r>
              <a:rPr lang="ru-RU" sz="1800" i="1" dirty="0" smtClean="0"/>
              <a:t>  </a:t>
            </a:r>
            <a:r>
              <a:rPr lang="ru-RU" sz="1600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Задача, стоящая перед человечеством – обеспечение непротиворечивого единения экономических, политических и культурных процессов</a:t>
            </a:r>
            <a:endParaRPr lang="ru-RU" sz="1600" i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Противоречия современного мира и перспективы  общественного развития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625609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400" dirty="0" smtClean="0"/>
          </a:p>
          <a:p>
            <a:pPr algn="just"/>
            <a:r>
              <a:rPr lang="ru-RU" sz="2400" dirty="0" smtClean="0"/>
              <a:t>1. Если в </a:t>
            </a:r>
            <a:r>
              <a:rPr lang="ru-RU" sz="2400" dirty="0" err="1" smtClean="0"/>
              <a:t>доиндустриальном</a:t>
            </a:r>
            <a:r>
              <a:rPr lang="ru-RU" sz="2400" dirty="0" smtClean="0"/>
              <a:t> обществе ведущую роль играло вещество, в индустриальном – энергия, то в постиндустриальном – информация.</a:t>
            </a:r>
          </a:p>
          <a:p>
            <a:pPr algn="just">
              <a:buNone/>
            </a:pPr>
            <a:r>
              <a:rPr lang="ru-RU" sz="2400" i="1" u="sng" dirty="0" smtClean="0">
                <a:solidFill>
                  <a:schemeClr val="accent4">
                    <a:lumMod val="75000"/>
                  </a:schemeClr>
                </a:solidFill>
              </a:rPr>
              <a:t>Объективное противоречие современного мира – между плотностью информации и возможностью ее проверки и оценки.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Оптимисты</a:t>
            </a:r>
            <a:r>
              <a:rPr lang="ru-RU" sz="1800" dirty="0" smtClean="0"/>
              <a:t>: появится «коллективный разум планеты», регулирующий производство и потребление, социальные отношения и отношения с природой в глобальном масштабе.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Пессимисты:</a:t>
            </a:r>
            <a:r>
              <a:rPr lang="ru-RU" sz="1800" dirty="0" smtClean="0"/>
              <a:t> информационные войны, использование потоков дезинформации, создание тотального контроля над личностью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Лена\civil-socie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696869"/>
            <a:ext cx="4214842" cy="316113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</a:rPr>
              <a:t>2</a:t>
            </a:r>
            <a:r>
              <a:rPr lang="ru-RU" sz="2400" dirty="0" smtClean="0"/>
              <a:t>. </a:t>
            </a:r>
            <a:r>
              <a:rPr lang="ru-RU" sz="2400" i="1" u="sng" dirty="0" smtClean="0">
                <a:solidFill>
                  <a:schemeClr val="accent4">
                    <a:lumMod val="75000"/>
                  </a:schemeClr>
                </a:solidFill>
              </a:rPr>
              <a:t>Общим показателем уровня развития общества становится качество жизни человека. Однако высокий уровень жизни доступен далеко не всем.</a:t>
            </a:r>
          </a:p>
          <a:p>
            <a:pPr algn="just">
              <a:buNone/>
            </a:pPr>
            <a:endParaRPr lang="ru-RU" sz="1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Оптимисты: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800" dirty="0" smtClean="0"/>
              <a:t>передовые технологии сделают жизнь человека максимально безопасной и комфортной. Все больше внимания будет уделяться обеспечению здоровья и продолжительности жизни.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Пессимисты: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800" dirty="0" smtClean="0"/>
              <a:t>усиление социального неравенства, в связи с чем здоровье и долголетие, разнообразный и насыщенный досуг станут достоянием богатых, а удел бедных – быть придатком роботизированных систем и питаться </a:t>
            </a:r>
            <a:r>
              <a:rPr lang="ru-RU" sz="1800" dirty="0" smtClean="0"/>
              <a:t>суррогатными</a:t>
            </a:r>
            <a:r>
              <a:rPr lang="ru-RU" sz="1800" dirty="0" smtClean="0"/>
              <a:t> продукта ми.</a:t>
            </a:r>
            <a:endParaRPr lang="ru-RU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7" name="Picture 3" descr="D:\Лена\civil-socie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786190"/>
            <a:ext cx="371477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i="1" u="sng" dirty="0" smtClean="0">
              <a:solidFill>
                <a:srgbClr val="00B050"/>
              </a:solidFill>
            </a:endParaRPr>
          </a:p>
          <a:p>
            <a:pPr algn="just"/>
            <a:endParaRPr lang="ru-RU" i="1" u="sng" dirty="0" smtClean="0">
              <a:solidFill>
                <a:srgbClr val="00B050"/>
              </a:solidFill>
            </a:endParaRPr>
          </a:p>
          <a:p>
            <a:pPr algn="just"/>
            <a:r>
              <a:rPr lang="ru-RU" i="1" u="sng" dirty="0" smtClean="0">
                <a:solidFill>
                  <a:srgbClr val="00B050"/>
                </a:solidFill>
              </a:rPr>
              <a:t>3.</a:t>
            </a:r>
            <a:r>
              <a:rPr lang="ru-RU" sz="2400" i="1" u="sng" dirty="0" smtClean="0">
                <a:solidFill>
                  <a:srgbClr val="00B050"/>
                </a:solidFill>
              </a:rPr>
              <a:t>Усиливается противоречие между человеком и природной средой.</a:t>
            </a:r>
          </a:p>
          <a:p>
            <a:pPr algn="just">
              <a:buNone/>
            </a:pPr>
            <a:endParaRPr lang="ru-RU" sz="2400" i="1" u="sng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Оптимисты</a:t>
            </a:r>
            <a:r>
              <a:rPr lang="ru-RU" sz="1800" dirty="0" smtClean="0"/>
              <a:t>: противоречие разрешится внедрением экологически чистых и ресурсосберегающих технологий.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Пессимисты</a:t>
            </a:r>
            <a:r>
              <a:rPr lang="ru-RU" sz="1800" dirty="0" smtClean="0"/>
              <a:t>: безудержный рост потребления, свойственный современному обществу приведет к экологической катастрофе.</a:t>
            </a:r>
          </a:p>
          <a:p>
            <a:pPr algn="just"/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Перспективы общественного развития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После второй мировой войны активизировался процесс установления либерально – демократических режимов в странах мира. Пик этого процесса приходится на конец </a:t>
            </a:r>
            <a:r>
              <a:rPr lang="en-US" sz="2400" dirty="0" smtClean="0"/>
              <a:t>XX </a:t>
            </a:r>
            <a:r>
              <a:rPr lang="ru-RU" sz="2400" dirty="0" smtClean="0"/>
              <a:t>века, что позволило выдвинуть оптимистическое предположение: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rgbClr val="C00000"/>
                </a:solidFill>
              </a:rPr>
              <a:t>автономия личности, правовое регулирование социальных отношений станут планетарным явлением.</a:t>
            </a:r>
          </a:p>
          <a:p>
            <a:pPr>
              <a:buNone/>
            </a:pPr>
            <a:r>
              <a:rPr lang="ru-RU" sz="2400" dirty="0" smtClean="0"/>
              <a:t>В тоже время усилились позиции фундаментализма, сутью которого является стремление изменить общество и личность с высшими религиозными целями. Пессимисты предвидят следующий исход: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- возникнут тоталитарные режимы и  война, навязанная ими, либо объявленная им либеральными странами.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6256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Мир, в котором мы живем, сложен в изучении и понимании. Он многообразен.</a:t>
            </a:r>
          </a:p>
          <a:p>
            <a:pPr algn="just">
              <a:buNone/>
            </a:pPr>
            <a:r>
              <a:rPr lang="ru-RU" i="1" dirty="0" smtClean="0"/>
              <a:t>Обратимся к следующему слайду.</a:t>
            </a:r>
          </a:p>
          <a:p>
            <a:pPr>
              <a:buNone/>
            </a:pPr>
            <a:endParaRPr lang="ru-RU" i="1" dirty="0" smtClean="0"/>
          </a:p>
        </p:txBody>
      </p:sp>
      <p:pic>
        <p:nvPicPr>
          <p:cNvPr id="1026" name="Picture 2" descr="D:\Лена\mirum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95885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7000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ru-RU" sz="3200" i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-142900"/>
            <a:ext cx="2643206" cy="686341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4000" i="1" dirty="0" smtClean="0"/>
              <a:t>Мир, в котором мы живем, сложен               в                                                изучении и понимании.</a:t>
            </a:r>
          </a:p>
          <a:p>
            <a:pPr algn="just">
              <a:buNone/>
            </a:pPr>
            <a:r>
              <a:rPr lang="ru-RU" sz="4000" i="1" dirty="0" smtClean="0"/>
              <a:t>Он многообразен.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Многообразие современного мира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90062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1571612"/>
            <a:ext cx="5429288" cy="3571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факторы многообразия мира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285992"/>
            <a:ext cx="3000396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Многообразие природных условий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2357430"/>
            <a:ext cx="3214710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Различия демографических условий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143248"/>
            <a:ext cx="3000396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Особенности социально – политических условий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000504"/>
            <a:ext cx="3000396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Различия религий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929198"/>
            <a:ext cx="3000396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Особенности уровня экономического развития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3214686"/>
            <a:ext cx="3214710" cy="6429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Особенности исторических судеб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4000504"/>
            <a:ext cx="3214710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Различия культурных, духовно-нравственных традиций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4857760"/>
            <a:ext cx="3143272" cy="8572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Расовое и этническое многообразие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5929330"/>
            <a:ext cx="2928958" cy="3571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Специфика образа жизни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500299" y="3929067"/>
            <a:ext cx="385765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14744" y="2786058"/>
            <a:ext cx="128588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7" idx="3"/>
          </p:cNvCxnSpPr>
          <p:nvPr/>
        </p:nvCxnSpPr>
        <p:spPr>
          <a:xfrm>
            <a:off x="3714744" y="3500438"/>
            <a:ext cx="135732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786182" y="4286256"/>
            <a:ext cx="121444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12" idx="1"/>
          </p:cNvCxnSpPr>
          <p:nvPr/>
        </p:nvCxnSpPr>
        <p:spPr>
          <a:xfrm>
            <a:off x="3714744" y="5286388"/>
            <a:ext cx="142876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829321"/>
          </a:xfrm>
          <a:solidFill>
            <a:schemeClr val="accent4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i="1" dirty="0" smtClean="0"/>
              <a:t>Американские политологи полагают, что сегодня мир «превращается в одну большую деревню».</a:t>
            </a:r>
          </a:p>
          <a:p>
            <a:pPr algn="just">
              <a:buNone/>
            </a:pPr>
            <a:r>
              <a:rPr lang="ru-RU" i="1" dirty="0" smtClean="0"/>
              <a:t>Они полагают, что формируется новое мировое явление, которое называется «целостность</a:t>
            </a:r>
            <a:r>
              <a:rPr lang="ru-RU" i="1" dirty="0" smtClean="0"/>
              <a:t>»</a:t>
            </a:r>
            <a:endParaRPr lang="ru-RU" i="1" dirty="0"/>
          </a:p>
        </p:txBody>
      </p:sp>
      <p:pic>
        <p:nvPicPr>
          <p:cNvPr id="2050" name="Picture 2" descr="D:\Лена\269467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035946"/>
            <a:ext cx="3786214" cy="3313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Понятие целостности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900" i="1" dirty="0" smtClean="0">
                <a:solidFill>
                  <a:srgbClr val="FF0000"/>
                </a:solidFill>
              </a:rPr>
              <a:t>Целостность </a:t>
            </a:r>
            <a:r>
              <a:rPr lang="ru-RU" sz="1900" dirty="0" smtClean="0"/>
              <a:t>– означает уровень достижения целого – такого состояния, в котором ни один элемент не может существовать без других элементов, и сам он своей деятельностью обеспечивает существование других элементов.</a:t>
            </a:r>
          </a:p>
          <a:p>
            <a:pPr algn="just"/>
            <a:endParaRPr lang="ru-RU" sz="1900" dirty="0" smtClean="0"/>
          </a:p>
          <a:p>
            <a:pPr algn="just"/>
            <a:r>
              <a:rPr lang="ru-RU" sz="1900" dirty="0" smtClean="0"/>
              <a:t>В качестве особой социальной </a:t>
            </a:r>
            <a:r>
              <a:rPr lang="ru-RU" sz="1900" i="1" dirty="0" smtClean="0">
                <a:solidFill>
                  <a:srgbClr val="FF0000"/>
                </a:solidFill>
              </a:rPr>
              <a:t>целостности </a:t>
            </a:r>
            <a:r>
              <a:rPr lang="ru-RU" sz="1900" i="1" dirty="0" smtClean="0">
                <a:solidFill>
                  <a:schemeClr val="tx1"/>
                </a:solidFill>
              </a:rPr>
              <a:t>(</a:t>
            </a:r>
            <a:r>
              <a:rPr lang="ru-RU" sz="1900" dirty="0" smtClean="0"/>
              <a:t>общности) обществоведы выделяют </a:t>
            </a:r>
            <a:r>
              <a:rPr lang="ru-RU" sz="1900" i="1" dirty="0" smtClean="0"/>
              <a:t>человечество,</a:t>
            </a:r>
            <a:r>
              <a:rPr lang="ru-RU" sz="1900" dirty="0" smtClean="0"/>
              <a:t> т.е. всех людей на земле, рассматриваемых в их целостности.</a:t>
            </a:r>
          </a:p>
          <a:p>
            <a:pPr algn="just">
              <a:buNone/>
            </a:pPr>
            <a:r>
              <a:rPr lang="ru-RU" sz="1900" dirty="0" smtClean="0"/>
              <a:t>     </a:t>
            </a:r>
          </a:p>
          <a:p>
            <a:pPr algn="just">
              <a:buNone/>
            </a:pPr>
            <a:r>
              <a:rPr lang="ru-RU" sz="1900" dirty="0" smtClean="0"/>
              <a:t>В современном мире эта целостность все больше и больше укрепляется, то есть происходит процесс, который назвали </a:t>
            </a:r>
            <a:r>
              <a:rPr lang="ru-RU" sz="1900" dirty="0" smtClean="0">
                <a:solidFill>
                  <a:srgbClr val="C00000"/>
                </a:solidFill>
              </a:rPr>
              <a:t>глобализацией</a:t>
            </a:r>
          </a:p>
          <a:p>
            <a:pPr algn="just">
              <a:buNone/>
            </a:pPr>
            <a:r>
              <a:rPr lang="ru-RU" sz="2400" dirty="0" smtClean="0"/>
              <a:t>                                              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143512"/>
            <a:ext cx="1500198" cy="1000132"/>
          </a:xfrm>
          <a:prstGeom prst="rect">
            <a:avLst/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Глобализация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Резко возросшее взаимовлияние и взаимозависимость народов и государств, распространяющееся на все сферы общественной жизни.</a:t>
            </a:r>
          </a:p>
          <a:p>
            <a:pPr algn="ctr"/>
            <a:endParaRPr lang="ru-RU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b="1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Глобализация - процесс объединения в единую систему экономического, информационного, культурного пространства разных стран планеты </a:t>
            </a:r>
          </a:p>
          <a:p>
            <a:pPr algn="ctr">
              <a:buNone/>
            </a:pPr>
            <a:endParaRPr lang="ru-RU" u="sng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929198"/>
            <a:ext cx="1905000" cy="1428750"/>
          </a:xfrm>
          <a:prstGeom prst="rect">
            <a:avLst/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Единство современного мира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686800" cy="5214973"/>
          </a:xfr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1571612"/>
            <a:ext cx="5429288" cy="3571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факторы единства мира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2214554"/>
            <a:ext cx="2000264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Изменение средств коммуникации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2214554"/>
            <a:ext cx="4214842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В единый информационный поток соединились практически все уголки и регионы планеты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3071810"/>
            <a:ext cx="2000264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Изменение транспорта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4000504"/>
            <a:ext cx="2000264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Характер современной техники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4929198"/>
            <a:ext cx="2000264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Особенности экономики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3071810"/>
            <a:ext cx="4214842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Быстрота перемещения из одной части в другую делает мир доступным для передвижения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9058" y="4000504"/>
            <a:ext cx="4214842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Реальная угроза уничтожения всего человечества затрагивает интересы всех людей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4929198"/>
            <a:ext cx="4214842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Производство, рынок стали действительно мировыми, производственные связи превратились в основу единства современного человечества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5929330"/>
            <a:ext cx="2000264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Глобальные проблемы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29058" y="5929330"/>
            <a:ext cx="4214842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Их решение возможно только общими усилиями всего мирового сообщества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4" idx="1"/>
          </p:cNvCxnSpPr>
          <p:nvPr/>
        </p:nvCxnSpPr>
        <p:spPr>
          <a:xfrm rot="10800000" flipV="1">
            <a:off x="785786" y="1750206"/>
            <a:ext cx="100013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-1428792" y="4000504"/>
            <a:ext cx="442915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85786" y="6215082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5" idx="1"/>
          </p:cNvCxnSpPr>
          <p:nvPr/>
        </p:nvCxnSpPr>
        <p:spPr>
          <a:xfrm>
            <a:off x="785786" y="2571744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85786" y="3500438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85786" y="4429132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85786" y="5286388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5" idx="3"/>
            <a:endCxn id="6" idx="1"/>
          </p:cNvCxnSpPr>
          <p:nvPr/>
        </p:nvCxnSpPr>
        <p:spPr>
          <a:xfrm>
            <a:off x="3214678" y="2571744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7" idx="3"/>
            <a:endCxn id="10" idx="1"/>
          </p:cNvCxnSpPr>
          <p:nvPr/>
        </p:nvCxnSpPr>
        <p:spPr>
          <a:xfrm>
            <a:off x="3214678" y="3429000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8" idx="3"/>
            <a:endCxn id="11" idx="1"/>
          </p:cNvCxnSpPr>
          <p:nvPr/>
        </p:nvCxnSpPr>
        <p:spPr>
          <a:xfrm>
            <a:off x="3214678" y="4393413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9" idx="3"/>
            <a:endCxn id="12" idx="1"/>
          </p:cNvCxnSpPr>
          <p:nvPr/>
        </p:nvCxnSpPr>
        <p:spPr>
          <a:xfrm>
            <a:off x="3214678" y="5322107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13" idx="3"/>
            <a:endCxn id="19" idx="1"/>
          </p:cNvCxnSpPr>
          <p:nvPr/>
        </p:nvCxnSpPr>
        <p:spPr>
          <a:xfrm>
            <a:off x="3214678" y="6286520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8501090" y="1928802"/>
            <a:ext cx="428628" cy="45720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Единство мира</a:t>
            </a:r>
            <a:endParaRPr lang="ru-RU" sz="1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Прямая со стрелкой 61"/>
          <p:cNvCxnSpPr>
            <a:stCxn id="6" idx="3"/>
          </p:cNvCxnSpPr>
          <p:nvPr/>
        </p:nvCxnSpPr>
        <p:spPr>
          <a:xfrm>
            <a:off x="8143900" y="2571744"/>
            <a:ext cx="357190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10" idx="3"/>
          </p:cNvCxnSpPr>
          <p:nvPr/>
        </p:nvCxnSpPr>
        <p:spPr>
          <a:xfrm>
            <a:off x="8143900" y="3429000"/>
            <a:ext cx="357190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19" idx="3"/>
          </p:cNvCxnSpPr>
          <p:nvPr/>
        </p:nvCxnSpPr>
        <p:spPr>
          <a:xfrm>
            <a:off x="8143900" y="6286520"/>
            <a:ext cx="357190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stCxn id="11" idx="3"/>
          </p:cNvCxnSpPr>
          <p:nvPr/>
        </p:nvCxnSpPr>
        <p:spPr>
          <a:xfrm>
            <a:off x="8143900" y="4393413"/>
            <a:ext cx="428628" cy="1071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>
            <a:stCxn id="12" idx="3"/>
          </p:cNvCxnSpPr>
          <p:nvPr/>
        </p:nvCxnSpPr>
        <p:spPr>
          <a:xfrm>
            <a:off x="8143900" y="5322107"/>
            <a:ext cx="357190" cy="35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301038" cy="13241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Взгляды</a:t>
            </a:r>
            <a:r>
              <a:rPr lang="ru-RU" dirty="0" smtClean="0"/>
              <a:t> на процесс глобализации</a:t>
            </a:r>
            <a:endParaRPr lang="ru-RU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628775"/>
            <a:ext cx="8624888" cy="5229225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ru-RU" sz="1600" i="1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ru-RU" sz="1600" i="1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ru-RU" sz="1600" i="1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b="1" i="1" dirty="0" smtClean="0">
                <a:solidFill>
                  <a:srgbClr val="C00000"/>
                </a:solidFill>
              </a:rPr>
              <a:t>1</a:t>
            </a:r>
            <a:r>
              <a:rPr lang="ru-RU" sz="1600" b="1" i="1" dirty="0">
                <a:solidFill>
                  <a:srgbClr val="C00000"/>
                </a:solidFill>
              </a:rPr>
              <a:t>. Глобализация – не новое явление, а продолжение международного разделения </a:t>
            </a:r>
            <a:r>
              <a:rPr lang="ru-RU" sz="1600" b="1" i="1" dirty="0" smtClean="0">
                <a:solidFill>
                  <a:srgbClr val="C00000"/>
                </a:solidFill>
              </a:rPr>
              <a:t>труда, обеспечивающее прогрессивное развитие всех стран</a:t>
            </a:r>
            <a:endParaRPr lang="ru-RU" sz="1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ru-RU" sz="1600" b="1" i="1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b="1" i="1" dirty="0" smtClean="0">
                <a:solidFill>
                  <a:srgbClr val="C00000"/>
                </a:solidFill>
              </a:rPr>
              <a:t>2</a:t>
            </a:r>
            <a:r>
              <a:rPr lang="ru-RU" sz="1600" b="1" i="1" dirty="0">
                <a:solidFill>
                  <a:srgbClr val="C00000"/>
                </a:solidFill>
              </a:rPr>
              <a:t>. Глобализация - принципиально новое явление, </a:t>
            </a:r>
            <a:r>
              <a:rPr lang="ru-RU" sz="1600" b="1" i="1" dirty="0" err="1">
                <a:solidFill>
                  <a:srgbClr val="C00000"/>
                </a:solidFill>
              </a:rPr>
              <a:t>объективый</a:t>
            </a:r>
            <a:r>
              <a:rPr lang="ru-RU" sz="1600" b="1" i="1" dirty="0">
                <a:solidFill>
                  <a:srgbClr val="C00000"/>
                </a:solidFill>
              </a:rPr>
              <a:t> процесс, который невозможно </a:t>
            </a:r>
            <a:r>
              <a:rPr lang="ru-RU" sz="1600" b="1" i="1" dirty="0" smtClean="0">
                <a:solidFill>
                  <a:srgbClr val="C00000"/>
                </a:solidFill>
              </a:rPr>
              <a:t>остановить, его нужно приветствовать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глобалисты</a:t>
            </a:r>
            <a:endPara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3</a:t>
            </a:r>
            <a:r>
              <a:rPr lang="ru-RU" sz="1600" b="1" i="1" dirty="0"/>
              <a:t>. Глобализация - особый инструмент для усиления господства стран-лидеров над остальным миром</a:t>
            </a:r>
          </a:p>
          <a:p>
            <a:pPr>
              <a:lnSpc>
                <a:spcPct val="90000"/>
              </a:lnSpc>
            </a:pPr>
            <a:endParaRPr lang="ru-RU" sz="1600" b="1" i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4</a:t>
            </a:r>
            <a:r>
              <a:rPr lang="ru-RU" sz="1600" b="1" i="1" dirty="0"/>
              <a:t>. Глобализация - попытка захвата транснациональными корпорациями рычагов власти и диктата своей воли</a:t>
            </a:r>
          </a:p>
          <a:p>
            <a:pPr>
              <a:lnSpc>
                <a:spcPct val="90000"/>
              </a:lnSpc>
            </a:pPr>
            <a:endParaRPr lang="ru-RU" sz="1600" b="1" i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5</a:t>
            </a:r>
            <a:r>
              <a:rPr lang="ru-RU" sz="1600" b="1" i="1" dirty="0"/>
              <a:t>. Глобализация - несправедливая по отношению ко многим народам политика перераспределения мировых ресурсов</a:t>
            </a:r>
          </a:p>
          <a:p>
            <a:pPr>
              <a:lnSpc>
                <a:spcPct val="90000"/>
              </a:lnSpc>
            </a:pPr>
            <a:endParaRPr lang="ru-RU" sz="1600" b="1" i="1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/>
              <a:t>6</a:t>
            </a:r>
            <a:r>
              <a:rPr lang="ru-RU" sz="1600" b="1" i="1" dirty="0"/>
              <a:t>. Глобализация - локальный процесс, касающийся немногих стран и не являющийся общей мировой </a:t>
            </a:r>
            <a:r>
              <a:rPr lang="ru-RU" sz="1600" b="1" i="1" dirty="0" smtClean="0"/>
              <a:t>тенденцией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Антиглобалисты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из точек зрения представляется вам более адекватно отражающей реальность и почему? Можно ли сразу  решить возникшую проблему?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071546"/>
            <a:ext cx="1643074" cy="121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Целостность современного мира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 algn="just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1.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Развитие национальных экономик привело к формированию единого всемирного хозяйства: мирового рынка, транснациональных компаний и финансовых групп, разделению труда, экономических интересов и влияний в масштабе планеты.</a:t>
            </a:r>
          </a:p>
          <a:p>
            <a:pPr algn="just">
              <a:buNone/>
            </a:pPr>
            <a:endParaRPr lang="ru-RU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    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Примеры: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    Всемирный банк; Международный валютный фонд; Мировой банк реконструкции и развития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D:\Лена\мир в мире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7" y="3748074"/>
            <a:ext cx="2000264" cy="2011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1074</TotalTime>
  <Words>1208</Words>
  <Application>Microsoft Office PowerPoint</Application>
  <PresentationFormat>Экран (4:3)</PresentationFormat>
  <Paragraphs>156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Модульная</vt:lpstr>
      <vt:lpstr>Выполнила: Кадакина Елена  группа 13111 </vt:lpstr>
      <vt:lpstr>Слайд 2</vt:lpstr>
      <vt:lpstr>Многообразие современного мира</vt:lpstr>
      <vt:lpstr>Слайд 4</vt:lpstr>
      <vt:lpstr>Понятие целостности</vt:lpstr>
      <vt:lpstr>Глобализация</vt:lpstr>
      <vt:lpstr>Единство современного мира</vt:lpstr>
      <vt:lpstr>Взгляды на процесс глобализации</vt:lpstr>
      <vt:lpstr> Целостность современного мира</vt:lpstr>
      <vt:lpstr>Слайд 10</vt:lpstr>
      <vt:lpstr>Слайд 11</vt:lpstr>
      <vt:lpstr>Слайд 12</vt:lpstr>
      <vt:lpstr>Слайд 13</vt:lpstr>
      <vt:lpstr>Последствия процесса глобализации</vt:lpstr>
      <vt:lpstr>Антиглобализм</vt:lpstr>
      <vt:lpstr>Противоречия современного мира и перспективы  общественного развития</vt:lpstr>
      <vt:lpstr>Слайд 17</vt:lpstr>
      <vt:lpstr>Продолжение</vt:lpstr>
      <vt:lpstr>Перспективы общественного развития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Глобализация</dc:title>
  <dc:creator>VIP</dc:creator>
  <cp:lastModifiedBy>LA</cp:lastModifiedBy>
  <cp:revision>79</cp:revision>
  <dcterms:created xsi:type="dcterms:W3CDTF">2009-08-12T06:00:47Z</dcterms:created>
  <dcterms:modified xsi:type="dcterms:W3CDTF">2014-04-25T14:18:46Z</dcterms:modified>
</cp:coreProperties>
</file>