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6" r:id="rId3"/>
    <p:sldId id="277" r:id="rId4"/>
    <p:sldId id="257" r:id="rId5"/>
    <p:sldId id="261" r:id="rId6"/>
    <p:sldId id="262" r:id="rId7"/>
    <p:sldId id="263" r:id="rId8"/>
    <p:sldId id="264" r:id="rId9"/>
    <p:sldId id="275" r:id="rId10"/>
    <p:sldId id="270" r:id="rId11"/>
    <p:sldId id="271" r:id="rId12"/>
    <p:sldId id="272" r:id="rId13"/>
    <p:sldId id="273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660033"/>
    <a:srgbClr val="CC0066"/>
    <a:srgbClr val="FF0000"/>
    <a:srgbClr val="7813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364F5-4365-4300-84AC-35C2F8C669EC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8EE6-255C-4BF2-B04D-CB1CA337D9F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F8751-4DA1-4E04-B9CE-4D4E049F1FBD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B69B-5614-48CF-B605-9A9E252AD48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8E9C-B123-45C5-A60B-C93FBF599086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9C7C8-B47A-45BB-9C3F-1509784CC1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B739-6975-489F-B7B1-D9EE4153E2E4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94D9F-B0DD-4D41-BF0A-B4C2243DF8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C4B5D-8E27-46C9-AAD9-4942381E5432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5F2BE-7091-476E-A928-5C7249D337D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848CE-C30A-48DE-819B-B024F14CC822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D7D1-E537-418D-8CBB-723465555C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FB196-6091-467B-B3B0-1DEE0EE38E6B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5FF7-F92D-482C-AD44-438CE5774C4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66CF-8354-4D5C-B7E4-CF69D9391E24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BDBF2-B8CE-4D9C-B091-20E13C8DA6E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6233A-A43F-4F78-A2D3-6FBA20AAAFB6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FE54-E4D8-4A4F-A97B-BFC52626C20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C11E-5261-4108-8AA2-F3D6DB7842B5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F831C-DF6E-4792-95C6-A980587AA95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34A6-EF94-4EB3-AFC3-EBF75539776F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E4B5-E998-4830-A6AA-D347EC879A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9ED1-474D-49F6-8A55-A3A18EC94490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00446-742A-4441-813D-E0BAC15D1DB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5BE966-4A96-49E9-9DF7-C6FF1249AA7F}" type="datetimeFigureOut">
              <a:rPr lang="ru-RU"/>
              <a:pPr>
                <a:defRPr/>
              </a:pPr>
              <a:t>29.01.2013</a:t>
            </a:fld>
            <a:endParaRPr lang="de-DE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62D24D-EE41-4161-A644-24A5CD5E09B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5" r:id="rId9"/>
    <p:sldLayoutId id="2147483675" r:id="rId10"/>
    <p:sldLayoutId id="2147483674" r:id="rId11"/>
    <p:sldLayoutId id="2147483684" r:id="rId12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5" name="Picture 15" descr="собр 5 pup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2650" y="2133600"/>
            <a:ext cx="25685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5111750" cy="43211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"Домашнее задание </a:t>
            </a:r>
          </a:p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в учебной деятельности</a:t>
            </a:r>
          </a:p>
          <a:p>
            <a:pPr algn="ctr"/>
            <a:r>
              <a:rPr lang="ru-RU" sz="32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школьника"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30" name="Object 6"/>
          <p:cNvGraphicFramePr>
            <a:graphicFrameLocks noChangeAspect="1"/>
          </p:cNvGraphicFramePr>
          <p:nvPr>
            <p:ph idx="1"/>
          </p:nvPr>
        </p:nvGraphicFramePr>
        <p:xfrm>
          <a:off x="0" y="620713"/>
          <a:ext cx="9144000" cy="5224462"/>
        </p:xfrm>
        <a:graphic>
          <a:graphicData uri="http://schemas.openxmlformats.org/presentationml/2006/ole">
            <p:oleObj spid="_x0000_s26630" name="Диаграмма" r:id="rId3" imgW="4733953" imgH="2705004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6" name="Object 10"/>
          <p:cNvGraphicFramePr>
            <a:graphicFrameLocks noChangeAspect="1"/>
          </p:cNvGraphicFramePr>
          <p:nvPr>
            <p:ph idx="1"/>
          </p:nvPr>
        </p:nvGraphicFramePr>
        <p:xfrm>
          <a:off x="0" y="1193800"/>
          <a:ext cx="9144000" cy="4833938"/>
        </p:xfrm>
        <a:graphic>
          <a:graphicData uri="http://schemas.openxmlformats.org/presentationml/2006/ole">
            <p:oleObj spid="_x0000_s29706" name="Диаграмма" r:id="rId3" imgW="6791442" imgH="3590926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Object 3"/>
          <p:cNvGraphicFramePr>
            <a:graphicFrameLocks noChangeAspect="1"/>
          </p:cNvGraphicFramePr>
          <p:nvPr>
            <p:ph idx="1"/>
          </p:nvPr>
        </p:nvGraphicFramePr>
        <p:xfrm>
          <a:off x="0" y="765175"/>
          <a:ext cx="9144000" cy="5526088"/>
        </p:xfrm>
        <a:graphic>
          <a:graphicData uri="http://schemas.openxmlformats.org/presentationml/2006/ole">
            <p:oleObj spid="_x0000_s31747" name="Диаграмма" r:id="rId3" imgW="3829111" imgH="2314680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3"/>
          <p:cNvGraphicFramePr>
            <a:graphicFrameLocks noChangeAspect="1"/>
          </p:cNvGraphicFramePr>
          <p:nvPr>
            <p:ph/>
          </p:nvPr>
        </p:nvGraphicFramePr>
        <p:xfrm>
          <a:off x="0" y="908050"/>
          <a:ext cx="9144000" cy="4537075"/>
        </p:xfrm>
        <a:graphic>
          <a:graphicData uri="http://schemas.openxmlformats.org/presentationml/2006/ole">
            <p:oleObj spid="_x0000_s33795" name="Диаграмма" r:id="rId3" imgW="5419603" imgH="2381354" progId="Excel.Sheet.8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I:\фото 5 б посвящ\DSCN5165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642918"/>
            <a:ext cx="3536949" cy="2652712"/>
          </a:xfrm>
          <a:prstGeom prst="rect">
            <a:avLst/>
          </a:prstGeom>
          <a:noFill/>
        </p:spPr>
      </p:pic>
      <p:pic>
        <p:nvPicPr>
          <p:cNvPr id="53251" name="Picture 3" descr="I:\фото 5 б посвящ\DSCN5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286124"/>
            <a:ext cx="3767134" cy="282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3643338"/>
          </a:xfrm>
        </p:spPr>
        <p:txBody>
          <a:bodyPr/>
          <a:lstStyle/>
          <a:p>
            <a:pPr algn="ctr"/>
            <a:r>
              <a:rPr lang="ru-RU" sz="5400" b="1" i="1" dirty="0" smtClean="0">
                <a:solidFill>
                  <a:srgbClr val="00CC00"/>
                </a:solidFill>
              </a:rPr>
              <a:t>Учебная деятельность</a:t>
            </a:r>
            <a:endParaRPr lang="ru-RU" sz="5400" b="1" i="1" dirty="0">
              <a:solidFill>
                <a:srgbClr val="00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это вид практической педагогической деятельности, целью которой является ЧЕЛОВЕК, владеющий необходимой частью культуры и опыта старшего поколения.</a:t>
            </a:r>
          </a:p>
          <a:p>
            <a:endParaRPr lang="ru-RU" i="1" dirty="0" smtClean="0">
              <a:solidFill>
                <a:srgbClr val="FF0000"/>
              </a:solidFill>
            </a:endParaRPr>
          </a:p>
        </p:txBody>
      </p:sp>
      <p:pic>
        <p:nvPicPr>
          <p:cNvPr id="12" name="Picture 7" descr="7 собр math_disabilit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85727"/>
            <a:ext cx="3957638" cy="269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/>
          <a:lstStyle/>
          <a:p>
            <a:pPr algn="r"/>
            <a:r>
              <a:rPr lang="ru-RU" sz="32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Учебная деятельность  - это двусторонний процесс, который может быть осуществлен  ТОЛЬКО путем соответствующего выполнения деятельности учителя и деятельности ученика.</a:t>
            </a:r>
          </a:p>
          <a:p>
            <a:endParaRPr lang="ru-RU" dirty="0"/>
          </a:p>
        </p:txBody>
      </p:sp>
      <p:pic>
        <p:nvPicPr>
          <p:cNvPr id="4" name="Picture 7" descr="собр 4 -pomoch-rebenku-vypolnjat-domashnie-zadan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357562"/>
            <a:ext cx="4071966" cy="307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11188" y="3354388"/>
            <a:ext cx="79914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i="1" dirty="0">
                <a:solidFill>
                  <a:srgbClr val="CC0066"/>
                </a:solidFill>
              </a:rPr>
              <a:t>«... занятия в школе могут только вдолбить в ребенка все правила, добытые чужим пониманием, но способность правильно пользоваться ими разовьет </a:t>
            </a:r>
            <a:r>
              <a:rPr lang="ru-RU" sz="3200" b="1" i="1" dirty="0">
                <a:solidFill>
                  <a:srgbClr val="CC0066"/>
                </a:solidFill>
              </a:rPr>
              <a:t>только домашний самостоятельный труд</a:t>
            </a:r>
            <a:r>
              <a:rPr lang="ru-RU" sz="3200" i="1" dirty="0">
                <a:solidFill>
                  <a:srgbClr val="CC0066"/>
                </a:solidFill>
              </a:rPr>
              <a:t>»</a:t>
            </a:r>
          </a:p>
          <a:p>
            <a:pPr algn="r"/>
            <a:r>
              <a:rPr lang="ru-RU" sz="3200" dirty="0">
                <a:solidFill>
                  <a:srgbClr val="CC0066"/>
                </a:solidFill>
              </a:rPr>
              <a:t>                             </a:t>
            </a:r>
            <a:r>
              <a:rPr lang="ru-RU" sz="2800" dirty="0" err="1">
                <a:solidFill>
                  <a:srgbClr val="CC0066"/>
                </a:solidFill>
              </a:rPr>
              <a:t>Иммануил</a:t>
            </a:r>
            <a:r>
              <a:rPr lang="ru-RU" sz="2800" dirty="0">
                <a:solidFill>
                  <a:srgbClr val="CC0066"/>
                </a:solidFill>
              </a:rPr>
              <a:t> Кант</a:t>
            </a:r>
          </a:p>
        </p:txBody>
      </p:sp>
      <p:pic>
        <p:nvPicPr>
          <p:cNvPr id="14342" name="Picture 14" descr="собр 6 12359985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4813"/>
            <a:ext cx="3600450" cy="276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9"/>
            <a:ext cx="8229600" cy="857256"/>
          </a:xfrm>
        </p:spPr>
        <p:txBody>
          <a:bodyPr>
            <a:normAutofit/>
          </a:bodyPr>
          <a:lstStyle/>
          <a:p>
            <a:r>
              <a:rPr lang="ru-RU" sz="4500" b="1" i="1" dirty="0" smtClean="0">
                <a:solidFill>
                  <a:srgbClr val="FF0000"/>
                </a:solidFill>
              </a:rPr>
              <a:t>  Причины «неуспешной» учёбы:</a:t>
            </a:r>
            <a:endParaRPr lang="de-DE" sz="45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5181616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1. Слабая учебная подготовка в начальных классах.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2. Неумение анализировать, неразвитая речь, слабая память и внимание.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3. Нежелание заставить себя заниматься, неразвитая воля.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4.  Ошибки в организации учебной деятельности.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5.    Отсутствие </a:t>
            </a:r>
          </a:p>
          <a:p>
            <a:pPr marL="514350" indent="-514350">
              <a:lnSpc>
                <a:spcPct val="90000"/>
              </a:lnSpc>
              <a:buFont typeface="Wingdings 2" pitchFamily="18" charset="2"/>
              <a:buNone/>
            </a:pPr>
            <a:r>
              <a:rPr lang="ru-RU" sz="2800" i="1" dirty="0" smtClean="0">
                <a:solidFill>
                  <a:srgbClr val="CC0066"/>
                </a:solidFill>
              </a:rPr>
              <a:t>   интереса к учебе.</a:t>
            </a:r>
            <a:endParaRPr lang="de-DE" sz="2800" i="1" dirty="0" smtClean="0">
              <a:solidFill>
                <a:srgbClr val="CC0066"/>
              </a:solidFill>
            </a:endParaRPr>
          </a:p>
        </p:txBody>
      </p:sp>
      <p:pic>
        <p:nvPicPr>
          <p:cNvPr id="4" name="Picture 7" descr="собр ad0e0_a346c6dede33dd990abc64492fb3e6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6248" y="3929066"/>
            <a:ext cx="3721637" cy="253151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/>
          <a:lstStyle/>
          <a:p>
            <a:pPr algn="ctr"/>
            <a:r>
              <a:rPr lang="ru-RU" sz="4600" b="1" i="1" smtClean="0">
                <a:solidFill>
                  <a:srgbClr val="FF0000"/>
                </a:solidFill>
              </a:rPr>
              <a:t>Полезная информация:</a:t>
            </a:r>
            <a:endParaRPr lang="de-DE" sz="4600" b="1" i="1" smtClean="0">
              <a:solidFill>
                <a:srgbClr val="FF0000"/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000" smtClean="0">
                <a:solidFill>
                  <a:srgbClr val="660033"/>
                </a:solidFill>
              </a:rPr>
              <a:t>1.   Нужно помогать ребёнку в учёбе, чтобы он понял все детали трудного задания и сам мог выполнить аналогичное, подробно объясняя свои действия.</a:t>
            </a:r>
          </a:p>
          <a:p>
            <a:pPr>
              <a:buFont typeface="Wingdings 2" pitchFamily="18" charset="2"/>
              <a:buNone/>
            </a:pPr>
            <a:r>
              <a:rPr lang="ru-RU" sz="3000" smtClean="0">
                <a:solidFill>
                  <a:srgbClr val="660033"/>
                </a:solidFill>
              </a:rPr>
              <a:t>2.   Чаще играйте с ребёнком в развивающие игры, чтобы тренировать его память, мышление и внимание.</a:t>
            </a:r>
          </a:p>
          <a:p>
            <a:pPr>
              <a:buFont typeface="Wingdings 2" pitchFamily="18" charset="2"/>
              <a:buNone/>
            </a:pPr>
            <a:r>
              <a:rPr lang="ru-RU" sz="3000" smtClean="0">
                <a:solidFill>
                  <a:srgbClr val="660033"/>
                </a:solidFill>
              </a:rPr>
              <a:t>3.   Приучайте ребёнка к режиму дня, тем самым развивая его волю и собранность.</a:t>
            </a:r>
            <a:endParaRPr lang="de-DE" sz="300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964612" cy="935038"/>
          </a:xfrm>
        </p:spPr>
        <p:txBody>
          <a:bodyPr/>
          <a:lstStyle/>
          <a:p>
            <a:pPr algn="ctr"/>
            <a:r>
              <a:rPr lang="ru-RU" sz="4600" i="1" smtClean="0">
                <a:solidFill>
                  <a:srgbClr val="FF0000"/>
                </a:solidFill>
              </a:rPr>
              <a:t>Назначение домашнего задания:</a:t>
            </a:r>
            <a:endParaRPr lang="de-DE" sz="4600" i="1" smtClean="0">
              <a:solidFill>
                <a:srgbClr val="FF0000"/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660033"/>
                </a:solidFill>
                <a:latin typeface="Arial" charset="0"/>
              </a:rPr>
              <a:t>  Воспитание волевых усилий ребёнка, ответственности и самостоятельности;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660033"/>
                </a:solidFill>
                <a:latin typeface="Arial" charset="0"/>
              </a:rPr>
              <a:t>  Овладение навыками учебного труда;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660033"/>
                </a:solidFill>
                <a:latin typeface="Arial" charset="0"/>
              </a:rPr>
              <a:t>Формирование умения добывать необходимую  информацию из различных справочников, пособий, словарей;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660033"/>
                </a:solidFill>
                <a:latin typeface="Arial" charset="0"/>
              </a:rPr>
              <a:t>  Формирование исследовательских умений ученика;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rgbClr val="660033"/>
                </a:solidFill>
                <a:latin typeface="Arial" charset="0"/>
              </a:rPr>
              <a:t> Обучение ребенка полемизировать с самим собой, без наличия оппонента и учителя, взвешивать все "за" и "против".</a:t>
            </a:r>
          </a:p>
          <a:p>
            <a:pPr>
              <a:buFont typeface="Wingdings" pitchFamily="2" charset="2"/>
              <a:buChar char="Ø"/>
            </a:pPr>
            <a:endParaRPr lang="de-DE" sz="2400" smtClean="0">
              <a:solidFill>
                <a:srgbClr val="660033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algn="ctr"/>
            <a:r>
              <a:rPr lang="ru-RU" i="1" smtClean="0">
                <a:solidFill>
                  <a:srgbClr val="FF0000"/>
                </a:solidFill>
              </a:rPr>
              <a:t>Советы по выполнению Д/З:</a:t>
            </a:r>
            <a:endParaRPr lang="de-DE" i="1" smtClean="0">
              <a:solidFill>
                <a:srgbClr val="FF0000"/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mtClean="0"/>
              <a:t>  </a:t>
            </a:r>
            <a:r>
              <a:rPr lang="ru-RU" sz="3000" smtClean="0"/>
              <a:t>Поощряйте своего ребёнка за хорошо выполненное д/з, хвалите его, радуйтесь его результатам;</a:t>
            </a:r>
          </a:p>
          <a:p>
            <a:pPr>
              <a:buFont typeface="Wingdings" pitchFamily="2" charset="2"/>
              <a:buChar char="§"/>
            </a:pPr>
            <a:r>
              <a:rPr lang="ru-RU" sz="3000" smtClean="0"/>
              <a:t>  Помогайте ребёнку в выполнение д/з  только в том случае, если он в этом нуждается; </a:t>
            </a:r>
          </a:p>
          <a:p>
            <a:pPr>
              <a:buFont typeface="Wingdings" pitchFamily="2" charset="2"/>
              <a:buChar char="§"/>
            </a:pPr>
            <a:r>
              <a:rPr lang="ru-RU" sz="3000" smtClean="0"/>
              <a:t>  Не пытайтесь выполнять д/з за своего ребёнка, лучше пусть он вообще не сделает д/з, чем сделаете его Вы;</a:t>
            </a:r>
          </a:p>
          <a:p>
            <a:pPr>
              <a:buFont typeface="Wingdings" pitchFamily="2" charset="2"/>
              <a:buChar char="§"/>
            </a:pPr>
            <a:r>
              <a:rPr lang="ru-RU" sz="3000" smtClean="0"/>
              <a:t> Формируйте у ребёнка культуру умственного труда;</a:t>
            </a:r>
          </a:p>
          <a:p>
            <a:pPr>
              <a:buFont typeface="Wingdings" pitchFamily="2" charset="2"/>
              <a:buNone/>
            </a:pPr>
            <a:endParaRPr lang="ru-RU" sz="3000" smtClean="0"/>
          </a:p>
          <a:p>
            <a:pPr>
              <a:buFont typeface="Wingdings" pitchFamily="2" charset="2"/>
              <a:buNone/>
            </a:pPr>
            <a:endParaRPr lang="de-DE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I:\фото 5 б чаепит1\DCIM\100NIKON\DSCN5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286124"/>
            <a:ext cx="3571900" cy="2678925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Grp="1"/>
          </p:cNvSpPr>
          <p:nvPr>
            <p:ph type="title"/>
          </p:nvPr>
        </p:nvSpPr>
        <p:spPr>
          <a:xfrm>
            <a:off x="468313" y="428604"/>
            <a:ext cx="8229600" cy="1285884"/>
          </a:xfrm>
        </p:spPr>
        <p:txBody>
          <a:bodyPr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Результаты </a:t>
            </a:r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анкетирования учащихся </a:t>
            </a:r>
            <a:r>
              <a:rPr lang="ru-RU" sz="4000" b="1" i="1" dirty="0" smtClean="0">
                <a:solidFill>
                  <a:srgbClr val="FF0000"/>
                </a:solidFill>
                <a:latin typeface="+mn-lt"/>
              </a:rPr>
              <a:t>5 «Б» класса</a:t>
            </a:r>
          </a:p>
        </p:txBody>
      </p:sp>
      <p:pic>
        <p:nvPicPr>
          <p:cNvPr id="27651" name="Picture 3" descr="I:\фото 5 б посвящ\DSCN51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285992"/>
            <a:ext cx="3619483" cy="2714612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D0D9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277</TotalTime>
  <Words>311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Поток</vt:lpstr>
      <vt:lpstr>Диаграмма</vt:lpstr>
      <vt:lpstr>Слайд 1</vt:lpstr>
      <vt:lpstr>Учебная деятельность</vt:lpstr>
      <vt:lpstr>Слайд 3</vt:lpstr>
      <vt:lpstr>Слайд 4</vt:lpstr>
      <vt:lpstr>  Причины «неуспешной» учёбы:</vt:lpstr>
      <vt:lpstr>Полезная информация:</vt:lpstr>
      <vt:lpstr>Назначение домашнего задания:</vt:lpstr>
      <vt:lpstr>Советы по выполнению Д/З:</vt:lpstr>
      <vt:lpstr>Результаты анкетирования учащихся 5 «Б» класса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собрание: «Домашнее задание в учебной деятельности школьника»</dc:title>
  <dc:creator>nmts</dc:creator>
  <cp:lastModifiedBy>Dimm</cp:lastModifiedBy>
  <cp:revision>25</cp:revision>
  <dcterms:created xsi:type="dcterms:W3CDTF">2010-03-16T17:00:34Z</dcterms:created>
  <dcterms:modified xsi:type="dcterms:W3CDTF">2013-01-29T11:30:10Z</dcterms:modified>
</cp:coreProperties>
</file>