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8" r:id="rId2"/>
    <p:sldId id="260" r:id="rId3"/>
    <p:sldId id="262" r:id="rId4"/>
    <p:sldId id="264" r:id="rId5"/>
    <p:sldId id="268" r:id="rId6"/>
    <p:sldId id="351" r:id="rId7"/>
    <p:sldId id="269" r:id="rId8"/>
    <p:sldId id="271" r:id="rId9"/>
    <p:sldId id="353" r:id="rId10"/>
    <p:sldId id="277" r:id="rId11"/>
    <p:sldId id="285" r:id="rId12"/>
    <p:sldId id="283" r:id="rId13"/>
    <p:sldId id="289" r:id="rId14"/>
    <p:sldId id="291" r:id="rId15"/>
    <p:sldId id="293" r:id="rId16"/>
    <p:sldId id="295" r:id="rId17"/>
    <p:sldId id="299" r:id="rId18"/>
    <p:sldId id="309" r:id="rId19"/>
    <p:sldId id="311" r:id="rId20"/>
    <p:sldId id="315" r:id="rId21"/>
    <p:sldId id="327" r:id="rId22"/>
    <p:sldId id="339" r:id="rId23"/>
    <p:sldId id="355" r:id="rId24"/>
    <p:sldId id="345" r:id="rId25"/>
    <p:sldId id="35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>
        <p:scale>
          <a:sx n="60" d="100"/>
          <a:sy n="6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A4A96-C2AD-4772-AE5E-1E640B9B1964}" type="doc">
      <dgm:prSet loTypeId="urn:microsoft.com/office/officeart/2005/8/layout/cycle7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4E8AE34-B7AE-4F0D-969C-212E76E4C4CC}">
      <dgm:prSet phldrT="[Текст]" custT="1"/>
      <dgm:spPr/>
      <dgm:t>
        <a:bodyPr/>
        <a:lstStyle/>
        <a:p>
          <a:r>
            <a:rPr lang="ru-RU" sz="2400" b="1" dirty="0" smtClean="0"/>
            <a:t>Компоненты на бумажном носителе:</a:t>
          </a:r>
        </a:p>
        <a:p>
          <a:r>
            <a:rPr lang="ru-RU" sz="1800" dirty="0" smtClean="0"/>
            <a:t>Учебник (органайзер)</a:t>
          </a:r>
        </a:p>
        <a:p>
          <a:r>
            <a:rPr lang="ru-RU" sz="1800" dirty="0" smtClean="0"/>
            <a:t>Рабочая тетрадь (тренажер)</a:t>
          </a:r>
          <a:endParaRPr lang="ru-RU" sz="1800" dirty="0"/>
        </a:p>
      </dgm:t>
    </dgm:pt>
    <dgm:pt modelId="{669A62D5-E3D5-4693-BD53-048D99ADBF34}" type="parTrans" cxnId="{6455D0C0-289A-400E-AC0D-03ACE9D274BB}">
      <dgm:prSet/>
      <dgm:spPr/>
      <dgm:t>
        <a:bodyPr/>
        <a:lstStyle/>
        <a:p>
          <a:endParaRPr lang="ru-RU"/>
        </a:p>
      </dgm:t>
    </dgm:pt>
    <dgm:pt modelId="{BF6F7398-6EEF-4CA1-90F7-85E4C1CA079F}" type="sibTrans" cxnId="{6455D0C0-289A-400E-AC0D-03ACE9D274BB}">
      <dgm:prSet/>
      <dgm:spPr/>
      <dgm:t>
        <a:bodyPr/>
        <a:lstStyle/>
        <a:p>
          <a:endParaRPr lang="ru-RU"/>
        </a:p>
      </dgm:t>
    </dgm:pt>
    <dgm:pt modelId="{FDD0842D-E19E-4504-A83A-84458CC7EFF5}">
      <dgm:prSet phldrT="[Текст]" custT="1"/>
      <dgm:spPr/>
      <dgm:t>
        <a:bodyPr/>
        <a:lstStyle/>
        <a:p>
          <a:r>
            <a:rPr lang="ru-RU" sz="2800" b="1" dirty="0" smtClean="0"/>
            <a:t>Интернет-среда ИОС</a:t>
          </a:r>
        </a:p>
        <a:p>
          <a:r>
            <a:rPr lang="ru-RU" sz="1600" dirty="0" smtClean="0"/>
            <a:t>Методическая поддержка учителя (программы, конструкторы уроков);</a:t>
          </a:r>
        </a:p>
        <a:p>
          <a:r>
            <a:rPr lang="ru-RU" sz="1600" dirty="0" smtClean="0"/>
            <a:t>Интернет-школа</a:t>
          </a:r>
        </a:p>
        <a:p>
          <a:r>
            <a:rPr lang="ru-RU" sz="1600" dirty="0" err="1" smtClean="0"/>
            <a:t>Интернет-ИПК</a:t>
          </a:r>
          <a:endParaRPr lang="ru-RU" sz="1600" dirty="0" smtClean="0"/>
        </a:p>
        <a:p>
          <a:r>
            <a:rPr lang="ru-RU" sz="1600" dirty="0" smtClean="0"/>
            <a:t>Мультимедиа-коллекция</a:t>
          </a:r>
          <a:endParaRPr lang="ru-RU" sz="1600" dirty="0"/>
        </a:p>
      </dgm:t>
    </dgm:pt>
    <dgm:pt modelId="{109723BC-A77C-44E8-8DF4-6DF6903D96FE}" type="parTrans" cxnId="{A4B69675-5070-4FB5-AF03-10C8347507D9}">
      <dgm:prSet/>
      <dgm:spPr/>
      <dgm:t>
        <a:bodyPr/>
        <a:lstStyle/>
        <a:p>
          <a:endParaRPr lang="ru-RU"/>
        </a:p>
      </dgm:t>
    </dgm:pt>
    <dgm:pt modelId="{5A4F2082-B310-4C29-96D3-1CF8AE241030}" type="sibTrans" cxnId="{A4B69675-5070-4FB5-AF03-10C8347507D9}">
      <dgm:prSet/>
      <dgm:spPr/>
      <dgm:t>
        <a:bodyPr/>
        <a:lstStyle/>
        <a:p>
          <a:endParaRPr lang="ru-RU"/>
        </a:p>
      </dgm:t>
    </dgm:pt>
    <dgm:pt modelId="{29F4167C-A33D-4976-A5F0-D0B23AAF9E73}">
      <dgm:prSet phldrT="[Текст]" custT="1"/>
      <dgm:spPr/>
      <dgm:t>
        <a:bodyPr/>
        <a:lstStyle/>
        <a:p>
          <a:r>
            <a:rPr lang="ru-RU" sz="2400" b="1" dirty="0" smtClean="0"/>
            <a:t>Компоненты на </a:t>
          </a:r>
          <a:r>
            <a:rPr lang="en-US" sz="2400" b="1" dirty="0" smtClean="0"/>
            <a:t>CD</a:t>
          </a:r>
          <a:r>
            <a:rPr lang="ru-RU" sz="2400" b="1" dirty="0" smtClean="0"/>
            <a:t>/</a:t>
          </a:r>
          <a:r>
            <a:rPr lang="en-US" sz="2400" b="1" dirty="0" smtClean="0"/>
            <a:t>DVD</a:t>
          </a:r>
        </a:p>
        <a:p>
          <a:r>
            <a:rPr lang="ru-RU" sz="1800" dirty="0" smtClean="0"/>
            <a:t>Электронные приложения к учебнику</a:t>
          </a:r>
        </a:p>
        <a:p>
          <a:r>
            <a:rPr lang="ru-RU" sz="1800" dirty="0" smtClean="0"/>
            <a:t>Электронные наглядные пособия</a:t>
          </a:r>
        </a:p>
        <a:p>
          <a:r>
            <a:rPr lang="ru-RU" sz="1800" dirty="0" smtClean="0"/>
            <a:t>Электронный практикум</a:t>
          </a:r>
          <a:endParaRPr lang="ru-RU" sz="1800" dirty="0"/>
        </a:p>
      </dgm:t>
    </dgm:pt>
    <dgm:pt modelId="{6B82E90A-9064-4ED3-AF1C-095B563119B6}" type="parTrans" cxnId="{B9706FC9-0FB2-4357-96C4-72306B065B86}">
      <dgm:prSet/>
      <dgm:spPr/>
      <dgm:t>
        <a:bodyPr/>
        <a:lstStyle/>
        <a:p>
          <a:endParaRPr lang="ru-RU"/>
        </a:p>
      </dgm:t>
    </dgm:pt>
    <dgm:pt modelId="{F7C19404-8CBB-422F-810B-8AE41ECC9B80}" type="sibTrans" cxnId="{B9706FC9-0FB2-4357-96C4-72306B065B86}">
      <dgm:prSet/>
      <dgm:spPr/>
      <dgm:t>
        <a:bodyPr/>
        <a:lstStyle/>
        <a:p>
          <a:endParaRPr lang="ru-RU"/>
        </a:p>
      </dgm:t>
    </dgm:pt>
    <dgm:pt modelId="{637A3029-3594-4AC4-8E3B-E562F30D485B}" type="pres">
      <dgm:prSet presAssocID="{D65A4A96-C2AD-4772-AE5E-1E640B9B19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A7244-78DB-4250-8B46-FF47B1A8E7F1}" type="pres">
      <dgm:prSet presAssocID="{D4E8AE34-B7AE-4F0D-969C-212E76E4C4CC}" presName="node" presStyleLbl="node1" presStyleIdx="0" presStyleCnt="3" custScaleX="122919" custScaleY="171433" custRadScaleRad="81642" custRadScaleInc="-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438E9-6074-4C6A-AC1A-34708EDA95DC}" type="pres">
      <dgm:prSet presAssocID="{BF6F7398-6EEF-4CA1-90F7-85E4C1CA079F}" presName="sibTrans" presStyleLbl="sibTrans2D1" presStyleIdx="0" presStyleCnt="3" custAng="16556247" custScaleX="58861" custScaleY="186684" custLinFactNeighborX="-3361" custLinFactNeighborY="-1272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456BA5-7D77-4EC8-B9A9-0EA4A3ED6A04}" type="pres">
      <dgm:prSet presAssocID="{BF6F7398-6EEF-4CA1-90F7-85E4C1CA079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B6310DD-F9A9-40B9-9839-1A5392DAFEFC}" type="pres">
      <dgm:prSet presAssocID="{FDD0842D-E19E-4504-A83A-84458CC7EFF5}" presName="node" presStyleLbl="node1" presStyleIdx="1" presStyleCnt="3" custScaleX="131555" custScaleY="202885" custRadScaleRad="91426" custRadScaleInc="-1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33C3-CDBD-4ACC-8143-E4C59C5401CB}" type="pres">
      <dgm:prSet presAssocID="{5A4F2082-B310-4C29-96D3-1CF8AE24103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2B764F4-CEA1-4042-889A-848F41A9C4BC}" type="pres">
      <dgm:prSet presAssocID="{5A4F2082-B310-4C29-96D3-1CF8AE24103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07C9BB4-DD42-4698-B354-D057FD2665A5}" type="pres">
      <dgm:prSet presAssocID="{29F4167C-A33D-4976-A5F0-D0B23AAF9E73}" presName="node" presStyleLbl="node1" presStyleIdx="2" presStyleCnt="3" custScaleX="131469" custScaleY="194651" custRadScaleRad="90538" custRadScaleInc="1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A34DC-C201-4F48-A32C-5B4FF29E3485}" type="pres">
      <dgm:prSet presAssocID="{F7C19404-8CBB-422F-810B-8AE41ECC9B80}" presName="sibTrans" presStyleLbl="sibTrans2D1" presStyleIdx="2" presStyleCnt="3" custAng="5105963" custScaleX="60181" custScaleY="201319" custLinFactNeighborX="-7114" custLinFactNeighborY="-11930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D7EBEF50-E2A5-43DB-A11F-BDA3F1308E6F}" type="pres">
      <dgm:prSet presAssocID="{F7C19404-8CBB-422F-810B-8AE41ECC9B8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64ED06C-EDDE-482A-959E-664B833F282C}" type="presOf" srcId="{BF6F7398-6EEF-4CA1-90F7-85E4C1CA079F}" destId="{CD456BA5-7D77-4EC8-B9A9-0EA4A3ED6A04}" srcOrd="1" destOrd="0" presId="urn:microsoft.com/office/officeart/2005/8/layout/cycle7"/>
    <dgm:cxn modelId="{6B462A6A-6C38-4AAF-805B-7E7E8DE032EF}" type="presOf" srcId="{5A4F2082-B310-4C29-96D3-1CF8AE241030}" destId="{C33E33C3-CDBD-4ACC-8143-E4C59C5401CB}" srcOrd="0" destOrd="0" presId="urn:microsoft.com/office/officeart/2005/8/layout/cycle7"/>
    <dgm:cxn modelId="{A4B69675-5070-4FB5-AF03-10C8347507D9}" srcId="{D65A4A96-C2AD-4772-AE5E-1E640B9B1964}" destId="{FDD0842D-E19E-4504-A83A-84458CC7EFF5}" srcOrd="1" destOrd="0" parTransId="{109723BC-A77C-44E8-8DF4-6DF6903D96FE}" sibTransId="{5A4F2082-B310-4C29-96D3-1CF8AE241030}"/>
    <dgm:cxn modelId="{12A4C589-17A6-45C8-886D-86BC927D413E}" type="presOf" srcId="{F7C19404-8CBB-422F-810B-8AE41ECC9B80}" destId="{F8FA34DC-C201-4F48-A32C-5B4FF29E3485}" srcOrd="0" destOrd="0" presId="urn:microsoft.com/office/officeart/2005/8/layout/cycle7"/>
    <dgm:cxn modelId="{D1C4CC6F-C9C3-4C50-B81E-8B1914640479}" type="presOf" srcId="{BF6F7398-6EEF-4CA1-90F7-85E4C1CA079F}" destId="{684438E9-6074-4C6A-AC1A-34708EDA95DC}" srcOrd="0" destOrd="0" presId="urn:microsoft.com/office/officeart/2005/8/layout/cycle7"/>
    <dgm:cxn modelId="{71F0AAF6-917F-4F2A-81C5-14DB03474705}" type="presOf" srcId="{D65A4A96-C2AD-4772-AE5E-1E640B9B1964}" destId="{637A3029-3594-4AC4-8E3B-E562F30D485B}" srcOrd="0" destOrd="0" presId="urn:microsoft.com/office/officeart/2005/8/layout/cycle7"/>
    <dgm:cxn modelId="{B9706FC9-0FB2-4357-96C4-72306B065B86}" srcId="{D65A4A96-C2AD-4772-AE5E-1E640B9B1964}" destId="{29F4167C-A33D-4976-A5F0-D0B23AAF9E73}" srcOrd="2" destOrd="0" parTransId="{6B82E90A-9064-4ED3-AF1C-095B563119B6}" sibTransId="{F7C19404-8CBB-422F-810B-8AE41ECC9B80}"/>
    <dgm:cxn modelId="{A59B3F69-EDEF-4EB2-94E5-A20DCC33782F}" type="presOf" srcId="{FDD0842D-E19E-4504-A83A-84458CC7EFF5}" destId="{BB6310DD-F9A9-40B9-9839-1A5392DAFEFC}" srcOrd="0" destOrd="0" presId="urn:microsoft.com/office/officeart/2005/8/layout/cycle7"/>
    <dgm:cxn modelId="{75F6BC67-5328-4C40-96D6-5C61F4ACF170}" type="presOf" srcId="{5A4F2082-B310-4C29-96D3-1CF8AE241030}" destId="{92B764F4-CEA1-4042-889A-848F41A9C4BC}" srcOrd="1" destOrd="0" presId="urn:microsoft.com/office/officeart/2005/8/layout/cycle7"/>
    <dgm:cxn modelId="{6455D0C0-289A-400E-AC0D-03ACE9D274BB}" srcId="{D65A4A96-C2AD-4772-AE5E-1E640B9B1964}" destId="{D4E8AE34-B7AE-4F0D-969C-212E76E4C4CC}" srcOrd="0" destOrd="0" parTransId="{669A62D5-E3D5-4693-BD53-048D99ADBF34}" sibTransId="{BF6F7398-6EEF-4CA1-90F7-85E4C1CA079F}"/>
    <dgm:cxn modelId="{40DD689E-642B-47E2-9C2B-A2001F2F4D03}" type="presOf" srcId="{F7C19404-8CBB-422F-810B-8AE41ECC9B80}" destId="{D7EBEF50-E2A5-43DB-A11F-BDA3F1308E6F}" srcOrd="1" destOrd="0" presId="urn:microsoft.com/office/officeart/2005/8/layout/cycle7"/>
    <dgm:cxn modelId="{06B8ABAB-C4D7-4295-885D-676758272964}" type="presOf" srcId="{D4E8AE34-B7AE-4F0D-969C-212E76E4C4CC}" destId="{D23A7244-78DB-4250-8B46-FF47B1A8E7F1}" srcOrd="0" destOrd="0" presId="urn:microsoft.com/office/officeart/2005/8/layout/cycle7"/>
    <dgm:cxn modelId="{F3182D0D-3654-4F04-A112-0B3AE99FBB6B}" type="presOf" srcId="{29F4167C-A33D-4976-A5F0-D0B23AAF9E73}" destId="{907C9BB4-DD42-4698-B354-D057FD2665A5}" srcOrd="0" destOrd="0" presId="urn:microsoft.com/office/officeart/2005/8/layout/cycle7"/>
    <dgm:cxn modelId="{0EACAF47-64A2-4F88-A218-89426E2F05FD}" type="presParOf" srcId="{637A3029-3594-4AC4-8E3B-E562F30D485B}" destId="{D23A7244-78DB-4250-8B46-FF47B1A8E7F1}" srcOrd="0" destOrd="0" presId="urn:microsoft.com/office/officeart/2005/8/layout/cycle7"/>
    <dgm:cxn modelId="{BE4F7884-0C7F-4EBA-BFE0-26EB197BF664}" type="presParOf" srcId="{637A3029-3594-4AC4-8E3B-E562F30D485B}" destId="{684438E9-6074-4C6A-AC1A-34708EDA95DC}" srcOrd="1" destOrd="0" presId="urn:microsoft.com/office/officeart/2005/8/layout/cycle7"/>
    <dgm:cxn modelId="{B785E532-0DAF-4CEF-B463-F5C4F3A26AA3}" type="presParOf" srcId="{684438E9-6074-4C6A-AC1A-34708EDA95DC}" destId="{CD456BA5-7D77-4EC8-B9A9-0EA4A3ED6A04}" srcOrd="0" destOrd="0" presId="urn:microsoft.com/office/officeart/2005/8/layout/cycle7"/>
    <dgm:cxn modelId="{D09FC667-4F09-4491-B582-E15DDE79C3A0}" type="presParOf" srcId="{637A3029-3594-4AC4-8E3B-E562F30D485B}" destId="{BB6310DD-F9A9-40B9-9839-1A5392DAFEFC}" srcOrd="2" destOrd="0" presId="urn:microsoft.com/office/officeart/2005/8/layout/cycle7"/>
    <dgm:cxn modelId="{73FDD0D3-9BED-45F0-AB1A-C525E4149BF8}" type="presParOf" srcId="{637A3029-3594-4AC4-8E3B-E562F30D485B}" destId="{C33E33C3-CDBD-4ACC-8143-E4C59C5401CB}" srcOrd="3" destOrd="0" presId="urn:microsoft.com/office/officeart/2005/8/layout/cycle7"/>
    <dgm:cxn modelId="{CF246925-6469-4D91-BCFE-417F4E68D939}" type="presParOf" srcId="{C33E33C3-CDBD-4ACC-8143-E4C59C5401CB}" destId="{92B764F4-CEA1-4042-889A-848F41A9C4BC}" srcOrd="0" destOrd="0" presId="urn:microsoft.com/office/officeart/2005/8/layout/cycle7"/>
    <dgm:cxn modelId="{DAE63D39-D22A-4DC4-89FE-F9E12E915144}" type="presParOf" srcId="{637A3029-3594-4AC4-8E3B-E562F30D485B}" destId="{907C9BB4-DD42-4698-B354-D057FD2665A5}" srcOrd="4" destOrd="0" presId="urn:microsoft.com/office/officeart/2005/8/layout/cycle7"/>
    <dgm:cxn modelId="{4D91F9D0-CF92-48B8-810F-B56F60C16548}" type="presParOf" srcId="{637A3029-3594-4AC4-8E3B-E562F30D485B}" destId="{F8FA34DC-C201-4F48-A32C-5B4FF29E3485}" srcOrd="5" destOrd="0" presId="urn:microsoft.com/office/officeart/2005/8/layout/cycle7"/>
    <dgm:cxn modelId="{DD9B4AF0-EBFC-4B9E-8A1A-EB149A2C120D}" type="presParOf" srcId="{F8FA34DC-C201-4F48-A32C-5B4FF29E3485}" destId="{D7EBEF50-E2A5-43DB-A11F-BDA3F1308E6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A7244-78DB-4250-8B46-FF47B1A8E7F1}">
      <dsp:nvSpPr>
        <dsp:cNvPr id="0" name=""/>
        <dsp:cNvSpPr/>
      </dsp:nvSpPr>
      <dsp:spPr>
        <a:xfrm>
          <a:off x="2461458" y="-107795"/>
          <a:ext cx="3138038" cy="21882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Компоненты на бумажном носителе: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Учебник (органайзер)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тетрадь (тренажер)</a:t>
          </a:r>
          <a:endParaRPr lang="ru-RU" sz="1800" kern="1200" dirty="0"/>
        </a:p>
      </dsp:txBody>
      <dsp:txXfrm>
        <a:off x="2525551" y="-43702"/>
        <a:ext cx="3009852" cy="2060097"/>
      </dsp:txXfrm>
    </dsp:sp>
    <dsp:sp modelId="{684438E9-6074-4C6A-AC1A-34708EDA95DC}">
      <dsp:nvSpPr>
        <dsp:cNvPr id="0" name=""/>
        <dsp:cNvSpPr/>
      </dsp:nvSpPr>
      <dsp:spPr>
        <a:xfrm rot="19753026">
          <a:off x="4866321" y="1873275"/>
          <a:ext cx="253182" cy="834035"/>
        </a:xfrm>
        <a:prstGeom prst="upArrow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942276" y="2040082"/>
        <a:ext cx="101272" cy="500421"/>
      </dsp:txXfrm>
    </dsp:sp>
    <dsp:sp modelId="{BB6310DD-F9A9-40B9-9839-1A5392DAFEFC}">
      <dsp:nvSpPr>
        <dsp:cNvPr id="0" name=""/>
        <dsp:cNvSpPr/>
      </dsp:nvSpPr>
      <dsp:spPr>
        <a:xfrm>
          <a:off x="4454742" y="2511464"/>
          <a:ext cx="3358509" cy="2589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Интернет-среда ИОС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Методическая поддержка учителя (программы, конструкторы уроков);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Интернет-школа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Интернет-ИПК</a:t>
          </a:r>
          <a:endParaRPr lang="ru-RU" sz="16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Мультимедиа-коллекция</a:t>
          </a:r>
          <a:endParaRPr lang="ru-RU" sz="1600" kern="1200" dirty="0"/>
        </a:p>
      </dsp:txBody>
      <dsp:txXfrm>
        <a:off x="4530593" y="2587315"/>
        <a:ext cx="3206807" cy="2438055"/>
      </dsp:txXfrm>
    </dsp:sp>
    <dsp:sp modelId="{C33E33C3-CDBD-4ACC-8143-E4C59C5401CB}">
      <dsp:nvSpPr>
        <dsp:cNvPr id="0" name=""/>
        <dsp:cNvSpPr/>
      </dsp:nvSpPr>
      <dsp:spPr>
        <a:xfrm rot="10793502">
          <a:off x="3869055" y="3586836"/>
          <a:ext cx="430135" cy="4467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98095" y="3676189"/>
        <a:ext cx="172054" cy="268057"/>
      </dsp:txXfrm>
    </dsp:sp>
    <dsp:sp modelId="{907C9BB4-DD42-4698-B354-D057FD2665A5}">
      <dsp:nvSpPr>
        <dsp:cNvPr id="0" name=""/>
        <dsp:cNvSpPr/>
      </dsp:nvSpPr>
      <dsp:spPr>
        <a:xfrm>
          <a:off x="357190" y="2571764"/>
          <a:ext cx="3356313" cy="2484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Компоненты на </a:t>
          </a:r>
          <a:r>
            <a:rPr lang="en-US" sz="2400" b="1" kern="1200" dirty="0" smtClean="0"/>
            <a:t>CD</a:t>
          </a:r>
          <a:r>
            <a:rPr lang="ru-RU" sz="2400" b="1" kern="1200" dirty="0" smtClean="0"/>
            <a:t>/</a:t>
          </a:r>
          <a:r>
            <a:rPr lang="en-US" sz="2400" b="1" kern="1200" dirty="0" smtClean="0"/>
            <a:t>DVD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Электронные приложения к учебнику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Электронные наглядные пособия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Электронный практикум</a:t>
          </a:r>
          <a:endParaRPr lang="ru-RU" sz="1800" kern="1200" dirty="0"/>
        </a:p>
      </dsp:txBody>
      <dsp:txXfrm>
        <a:off x="429963" y="2644537"/>
        <a:ext cx="3210767" cy="2339107"/>
      </dsp:txXfrm>
    </dsp:sp>
    <dsp:sp modelId="{F8FA34DC-C201-4F48-A32C-5B4FF29E3485}">
      <dsp:nvSpPr>
        <dsp:cNvPr id="0" name=""/>
        <dsp:cNvSpPr/>
      </dsp:nvSpPr>
      <dsp:spPr>
        <a:xfrm rot="1818268">
          <a:off x="2925158" y="1823117"/>
          <a:ext cx="258860" cy="899418"/>
        </a:xfrm>
        <a:prstGeom prst="upArrow">
          <a:avLst/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002816" y="2003001"/>
        <a:ext cx="103544" cy="539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01E48-4BF7-48DC-B41C-8C3BCB378D6C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3D729-3BE4-4A1B-82CD-37954762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183B3-FA14-4C4F-82EA-5692436470B2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lubitelammatematiki/" TargetMode="External"/><Relationship Id="rId3" Type="http://schemas.openxmlformats.org/officeDocument/2006/relationships/hyperlink" Target="https://sites.google.com/site/ege20011/" TargetMode="External"/><Relationship Id="rId7" Type="http://schemas.openxmlformats.org/officeDocument/2006/relationships/hyperlink" Target="https://sites.google.com/site/matematikaachit/" TargetMode="External"/><Relationship Id="rId2" Type="http://schemas.openxmlformats.org/officeDocument/2006/relationships/hyperlink" Target="https://sites.google.com/site/zaliterat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daschin-victor.narod2.ru/himiya" TargetMode="External"/><Relationship Id="rId5" Type="http://schemas.openxmlformats.org/officeDocument/2006/relationships/hyperlink" Target="https://sites.google.com/site/sdoinformatika/" TargetMode="External"/><Relationship Id="rId4" Type="http://schemas.openxmlformats.org/officeDocument/2006/relationships/hyperlink" Target="https://sites.google.com/site/sdofizika/" TargetMode="External"/><Relationship Id="rId9" Type="http://schemas.openxmlformats.org/officeDocument/2006/relationships/hyperlink" Target="https://sites.google.com/site/mirvokrugnasachi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4.%20&#1069;&#1083;&#1077;&#1082;&#1090;&#1088;&#1086;&#1085;&#1085;&#1099;&#1081;%20&#1078;&#1091;&#1088;&#1085;&#1072;&#1083;%20-%20&#1057;&#1077;&#1090;&#1077;&#1074;&#1086;&#1081;%20&#1075;&#1086;&#1088;&#1086;&#1076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Екатеринбург</a:t>
            </a:r>
            <a:br>
              <a:rPr lang="ru-RU" dirty="0" smtClean="0"/>
            </a:br>
            <a:r>
              <a:rPr lang="ru-RU" dirty="0" smtClean="0"/>
              <a:t>«Современные технологии дистанционного обучения»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04864"/>
            <a:ext cx="4249737" cy="3898403"/>
          </a:xfrm>
        </p:spPr>
      </p:pic>
    </p:spTree>
    <p:extLst>
      <p:ext uri="{BB962C8B-B14F-4D97-AF65-F5344CB8AC3E}">
        <p14:creationId xmlns:p14="http://schemas.microsoft.com/office/powerpoint/2010/main" val="10624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«Муниципальная модель сетевого взаимодействия сельских ОУ по профильному обучению на основе индивидуальных учебных планов»  г.Ачит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41046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4104630"/>
          </a:xfrm>
        </p:spPr>
      </p:pic>
    </p:spTree>
    <p:extLst>
      <p:ext uri="{BB962C8B-B14F-4D97-AF65-F5344CB8AC3E}">
        <p14:creationId xmlns:p14="http://schemas.microsoft.com/office/powerpoint/2010/main" val="7188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муниципальной сети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3657600" y="3429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БШ</a:t>
            </a:r>
          </a:p>
        </p:txBody>
      </p:sp>
      <p:sp>
        <p:nvSpPr>
          <p:cNvPr id="5" name="Овал 4"/>
          <p:cNvSpPr/>
          <p:nvPr/>
        </p:nvSpPr>
        <p:spPr>
          <a:xfrm>
            <a:off x="6019800" y="24384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6" name="Овал 5"/>
          <p:cNvSpPr/>
          <p:nvPr/>
        </p:nvSpPr>
        <p:spPr>
          <a:xfrm>
            <a:off x="6019800" y="41148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7" name="Овал 6"/>
          <p:cNvSpPr/>
          <p:nvPr/>
        </p:nvSpPr>
        <p:spPr>
          <a:xfrm>
            <a:off x="3657600" y="1917700"/>
            <a:ext cx="1066800" cy="113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8" name="Овал 7"/>
          <p:cNvSpPr/>
          <p:nvPr/>
        </p:nvSpPr>
        <p:spPr>
          <a:xfrm>
            <a:off x="1676400" y="24384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9" name="Овал 8"/>
          <p:cNvSpPr/>
          <p:nvPr/>
        </p:nvSpPr>
        <p:spPr>
          <a:xfrm>
            <a:off x="1447800" y="41148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10" name="Овал 9"/>
          <p:cNvSpPr/>
          <p:nvPr/>
        </p:nvSpPr>
        <p:spPr>
          <a:xfrm>
            <a:off x="2667000" y="54102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24400" y="5257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СОШ</a:t>
            </a:r>
          </a:p>
        </p:txBody>
      </p:sp>
    </p:spTree>
    <p:extLst>
      <p:ext uri="{BB962C8B-B14F-4D97-AF65-F5344CB8AC3E}">
        <p14:creationId xmlns:p14="http://schemas.microsoft.com/office/powerpoint/2010/main" val="6711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создан  координационный совет по реализации инноваций при Главе администрации Ачитского ГО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организовано изучение нормативной документации, научно-методической литературы,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сформированы рабочие группы, спланирована их деятельность.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 повышение квалификации  учителей и руководителей общеобразовательных учреждений – участников проекта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разрабатывались программы профильных курсов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/>
              <a:t>приняты меры по обеспечению школ учебными пособиями, отвечающими задачам профильного обучения.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525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Этап апробации(реализации) муниципальной модели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ru-RU" sz="2800" dirty="0" smtClean="0"/>
              <a:t>разработан сайт «Дистанционное обучение» для учителей и учащихся Ачитского городского округа   </a:t>
            </a:r>
            <a:r>
              <a:rPr lang="ru-RU" sz="2800" b="1" u="sng" dirty="0" smtClean="0">
                <a:hlinkClick r:id="rId2"/>
              </a:rPr>
              <a:t>https://sites.google.com/site/zaliteratur/</a:t>
            </a:r>
            <a:r>
              <a:rPr lang="ru-RU" sz="2800" dirty="0" smtClean="0"/>
              <a:t> ; </a:t>
            </a:r>
          </a:p>
          <a:p>
            <a:r>
              <a:rPr lang="ru-RU" sz="2800" dirty="0" smtClean="0"/>
              <a:t>созданы сайты учителей </a:t>
            </a:r>
            <a:r>
              <a:rPr lang="ru-RU" sz="2800" u="sng" dirty="0" smtClean="0">
                <a:hlinkClick r:id="rId3"/>
              </a:rPr>
              <a:t>История</a:t>
            </a:r>
            <a:r>
              <a:rPr lang="ru-RU" sz="2800" dirty="0" smtClean="0"/>
              <a:t> ,</a:t>
            </a:r>
            <a:r>
              <a:rPr lang="ru-RU" sz="2800" u="sng" dirty="0" smtClean="0">
                <a:hlinkClick r:id="rId4"/>
              </a:rPr>
              <a:t>Физика </a:t>
            </a:r>
            <a:r>
              <a:rPr lang="ru-RU" sz="2800" dirty="0" smtClean="0"/>
              <a:t>,</a:t>
            </a:r>
            <a:r>
              <a:rPr lang="ru-RU" sz="2800" u="sng" dirty="0" smtClean="0">
                <a:hlinkClick r:id="rId5"/>
              </a:rPr>
              <a:t>Информатика</a:t>
            </a:r>
            <a:r>
              <a:rPr lang="ru-RU" sz="2800" dirty="0" smtClean="0"/>
              <a:t> </a:t>
            </a:r>
            <a:r>
              <a:rPr lang="ru-RU" sz="2800" u="sng" dirty="0" smtClean="0">
                <a:hlinkClick r:id="rId5"/>
              </a:rPr>
              <a:t> 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6"/>
              </a:rPr>
              <a:t>Химия</a:t>
            </a:r>
            <a:r>
              <a:rPr lang="ru-RU" sz="2800" dirty="0" smtClean="0"/>
              <a:t>  , </a:t>
            </a:r>
            <a:r>
              <a:rPr lang="ru-RU" sz="2800" u="sng" dirty="0" smtClean="0">
                <a:hlinkClick r:id="rId7"/>
              </a:rPr>
              <a:t>Математика</a:t>
            </a:r>
            <a:r>
              <a:rPr lang="ru-RU" sz="2800" dirty="0" smtClean="0"/>
              <a:t> , </a:t>
            </a:r>
            <a:r>
              <a:rPr lang="ru-RU" sz="2800" u="sng" dirty="0" smtClean="0">
                <a:hlinkClick r:id="rId8"/>
              </a:rPr>
              <a:t>Любителям математики 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9"/>
              </a:rPr>
              <a:t>География для вас</a:t>
            </a:r>
            <a:r>
              <a:rPr lang="ru-RU" sz="2800" dirty="0" smtClean="0"/>
              <a:t> 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02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5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5256212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прямого очного общения между обучающимися и преподавателем.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в персональном компьютере и доступе в Интернет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наличия целого ряда индивидуально-психологических условий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трудоемкость разработки курсов дистанционного обучения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Недостаточная компьютерная грамотность обучающих и обучаемых</a:t>
            </a:r>
          </a:p>
        </p:txBody>
      </p:sp>
    </p:spTree>
    <p:extLst>
      <p:ext uri="{BB962C8B-B14F-4D97-AF65-F5344CB8AC3E}">
        <p14:creationId xmlns:p14="http://schemas.microsoft.com/office/powerpoint/2010/main" val="31042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7415242" cy="2252674"/>
          </a:xfrm>
        </p:spPr>
        <p:txBody>
          <a:bodyPr>
            <a:normAutofit/>
          </a:bodyPr>
          <a:lstStyle/>
          <a:p>
            <a:pPr algn="r"/>
            <a:r>
              <a:rPr lang="ru-RU" sz="2000" b="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r"/>
            <a:r>
              <a:rPr lang="ru-RU" sz="2000" b="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b="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858280" cy="1928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«Возможности применения дистанционных образовательных технологий в условиях сельской школы»</a:t>
            </a: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Криулинская СОШ, МО Красноуфимский округ.</a:t>
            </a:r>
            <a:endParaRPr lang="ru-RU" sz="3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Рисунок 56" descr="schoo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3857652" cy="25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5" descr="E:\ФОТОАРХИВ\ФОТОАРХИВ 10-11\ЯНВАРЬ\ПРОЕКТЫ РЫЖАКОВОЙ Н.В\IMG_3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28304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7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50432" cy="13572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Программа развития ИОС ОУ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sz="1800" dirty="0" smtClean="0"/>
              <a:t>:</a:t>
            </a:r>
            <a:r>
              <a:rPr lang="ru-RU" sz="2000" dirty="0" smtClean="0"/>
              <a:t> повышение эффективности образовательного процесса посредством внедрения информационных образовательных технологий.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		</a:t>
            </a:r>
            <a:r>
              <a:rPr lang="ru-RU" sz="3300" dirty="0" smtClean="0"/>
              <a:t>Задачи: </a:t>
            </a:r>
            <a:endParaRPr lang="ru-RU" sz="2400" dirty="0" smtClean="0"/>
          </a:p>
          <a:p>
            <a:pPr lvl="0"/>
            <a:r>
              <a:rPr lang="ru-RU" sz="2800" dirty="0" smtClean="0"/>
              <a:t>создать единое информационное пространство школы; </a:t>
            </a:r>
          </a:p>
          <a:p>
            <a:pPr lvl="0"/>
            <a:r>
              <a:rPr lang="ru-RU" sz="2800" dirty="0" smtClean="0"/>
              <a:t>использовать ИКТ для непрерывного профессионального образования педагогов;</a:t>
            </a:r>
          </a:p>
          <a:p>
            <a:pPr lvl="0"/>
            <a:r>
              <a:rPr lang="ru-RU" sz="2800" dirty="0" smtClean="0"/>
              <a:t>обеспечить условия для формирования информационной культуры обучающихся;</a:t>
            </a:r>
          </a:p>
          <a:p>
            <a:pPr lvl="0"/>
            <a:r>
              <a:rPr lang="ru-RU" sz="3600" b="1" dirty="0" smtClean="0"/>
              <a:t>организовать  дистанционное взаимодействие всех участников образовательного процесса, разработать и апробировать дистанционные  уроки, сетевые проекты, курсы.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обеспечить готовность обучающихся?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Успех развития дистанционного образования зависит и от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обучающихся </a:t>
            </a:r>
            <a:r>
              <a:rPr lang="ru-RU" b="1" dirty="0" smtClean="0"/>
              <a:t>базовых пользовательских навыков </a:t>
            </a:r>
            <a:r>
              <a:rPr lang="ru-RU" dirty="0" smtClean="0"/>
              <a:t>работы на компьютере и освоение информационных технологий, в том числе освоения коммуникационных технологий глобальной сети Интернет.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9286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Учебный план ОУ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Информатика 8-11 классы;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2400" dirty="0" smtClean="0"/>
              <a:t>Курсы  по выбору: </a:t>
            </a:r>
          </a:p>
          <a:p>
            <a:r>
              <a:rPr lang="ru-RU" sz="2400" dirty="0" smtClean="0"/>
              <a:t>«В компьютерном городе»                  2,3 класс;</a:t>
            </a:r>
          </a:p>
          <a:p>
            <a:r>
              <a:rPr lang="ru-RU" sz="2400" dirty="0" smtClean="0"/>
              <a:t>«Введение в информатику»                5,6 класс;</a:t>
            </a:r>
          </a:p>
          <a:p>
            <a:r>
              <a:rPr lang="ru-RU" sz="2400" dirty="0" smtClean="0"/>
              <a:t>«Компьютерная графика»                   6-8 классы;</a:t>
            </a:r>
          </a:p>
          <a:p>
            <a:r>
              <a:rPr lang="ru-RU" sz="2400" dirty="0" smtClean="0"/>
              <a:t>«Основы </a:t>
            </a:r>
            <a:r>
              <a:rPr lang="en-US" sz="2400" dirty="0" smtClean="0"/>
              <a:t>web</a:t>
            </a:r>
            <a:r>
              <a:rPr lang="ru-RU" sz="2400" dirty="0" smtClean="0"/>
              <a:t>-программирования»  7-9 классы;</a:t>
            </a:r>
          </a:p>
          <a:p>
            <a:r>
              <a:rPr lang="ru-RU" sz="2400" dirty="0" smtClean="0"/>
              <a:t>«</a:t>
            </a:r>
            <a:r>
              <a:rPr lang="en-US" sz="2400" dirty="0" smtClean="0"/>
              <a:t>Web</a:t>
            </a:r>
            <a:r>
              <a:rPr lang="ru-RU" sz="2400" dirty="0" smtClean="0"/>
              <a:t> -лаборатория»                              </a:t>
            </a:r>
            <a:r>
              <a:rPr lang="en-US" sz="2400" dirty="0" smtClean="0"/>
              <a:t>10-11 </a:t>
            </a:r>
            <a:r>
              <a:rPr lang="ru-RU" sz="2400" dirty="0" smtClean="0"/>
              <a:t>классы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«Учимся готовить в среде </a:t>
            </a:r>
            <a:r>
              <a:rPr lang="en-US" sz="2400" dirty="0" smtClean="0"/>
              <a:t>Scratch</a:t>
            </a:r>
            <a:r>
              <a:rPr lang="ru-RU" sz="2400" dirty="0" smtClean="0"/>
              <a:t>»    5-9 классы;</a:t>
            </a:r>
          </a:p>
          <a:p>
            <a:r>
              <a:rPr lang="ru-RU" sz="2400" dirty="0" smtClean="0"/>
              <a:t>«Учимся вместе с </a:t>
            </a:r>
            <a:r>
              <a:rPr lang="en-US" sz="2400" dirty="0" err="1" smtClean="0"/>
              <a:t>Coogle</a:t>
            </a:r>
            <a:r>
              <a:rPr lang="ru-RU" sz="2400" dirty="0" smtClean="0"/>
              <a:t>»                      5-9 классы 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441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8688" y="500063"/>
            <a:ext cx="7235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Актуальность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1500188"/>
            <a:ext cx="79216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Эффективность учебно-воспитательного процесса должна обеспечиваться информационно-образовательной средой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системой информационно-образовательных ресурсов и инструментов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обеспечивающих условия реализации основной образовательной программы образовательного учреждения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6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Практические шаги администрации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 развитию ИОС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Требование о необходимости регистрации своей электронной почты</a:t>
            </a:r>
          </a:p>
          <a:p>
            <a:pPr>
              <a:buNone/>
            </a:pPr>
            <a:r>
              <a:rPr lang="ru-RU" dirty="0" smtClean="0"/>
              <a:t>2.Создание банка адресов электронной почты, постоянное обновление</a:t>
            </a:r>
          </a:p>
          <a:p>
            <a:pPr>
              <a:buNone/>
            </a:pPr>
            <a:r>
              <a:rPr lang="ru-RU" dirty="0" smtClean="0"/>
              <a:t>3. Рассылка необходимой информации (годовой календарный график, положения конкурсов, материалы по отчетности и т.д.)</a:t>
            </a:r>
          </a:p>
          <a:p>
            <a:pPr>
              <a:buNone/>
            </a:pPr>
            <a:r>
              <a:rPr lang="ru-RU" dirty="0" smtClean="0"/>
              <a:t>4.Принятие отчетов в электронной форме</a:t>
            </a:r>
          </a:p>
          <a:p>
            <a:pPr>
              <a:buNone/>
            </a:pPr>
            <a:r>
              <a:rPr lang="ru-RU" dirty="0" smtClean="0"/>
              <a:t>5.Работа с сервисами </a:t>
            </a:r>
            <a:r>
              <a:rPr lang="en-US" dirty="0" smtClean="0"/>
              <a:t>web 2.0 </a:t>
            </a:r>
            <a:r>
              <a:rPr lang="ru-RU" dirty="0" smtClean="0"/>
              <a:t>(таблицы совместного доступа)</a:t>
            </a:r>
          </a:p>
          <a:p>
            <a:pPr>
              <a:buNone/>
            </a:pPr>
            <a:r>
              <a:rPr lang="ru-RU" dirty="0" smtClean="0"/>
              <a:t>6.Работа в программе «Электронный дневник», сайт ОУ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5589240"/>
            <a:ext cx="45719" cy="53692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«Практическая грамматика» в системе ДО </a:t>
            </a:r>
            <a:r>
              <a:rPr lang="en-US" dirty="0" err="1" smtClean="0"/>
              <a:t>Moodle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268760"/>
            <a:ext cx="8136904" cy="5400600"/>
          </a:xfrm>
        </p:spPr>
      </p:pic>
    </p:spTree>
    <p:extLst>
      <p:ext uri="{BB962C8B-B14F-4D97-AF65-F5344CB8AC3E}">
        <p14:creationId xmlns:p14="http://schemas.microsoft.com/office/powerpoint/2010/main" val="59703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Использование элементов  дистанционного обучения в качестве поддержки образовательного процесса позволит: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Качественно расширить предметные области знаний;</a:t>
            </a:r>
          </a:p>
          <a:p>
            <a:r>
              <a:rPr lang="ru-RU" dirty="0" smtClean="0"/>
              <a:t>Осуществить сжатие изучаемого материала на школьных уроках;</a:t>
            </a:r>
          </a:p>
          <a:p>
            <a:r>
              <a:rPr lang="ru-RU" dirty="0" smtClean="0"/>
              <a:t>Возможность самостоятельного освоения учебного материала;</a:t>
            </a:r>
          </a:p>
          <a:p>
            <a:r>
              <a:rPr lang="ru-RU" dirty="0" smtClean="0"/>
              <a:t>Реализовать принцип равной доступности к  образовательным информационным ресурсам…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dirty="0" smtClean="0"/>
              <a:t> применение ДО в сельской школе возможно,</a:t>
            </a:r>
          </a:p>
          <a:p>
            <a:pPr algn="just" eaLnBrk="1" hangingPunct="1"/>
            <a:r>
              <a:rPr lang="ru-RU" dirty="0" smtClean="0"/>
              <a:t> ДО дает возможность разнообразить формы работы  с детьми, применять современные образовательные технологии.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85821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Когда объект или цель уже существуют в виде мысли, его реализация в осязаемой и видимой форме только вопрос времени. Видение всегда предшествует осуществлению. 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                                                    </a:t>
            </a:r>
            <a:r>
              <a:rPr lang="ru-RU" sz="2700" dirty="0" err="1" smtClean="0"/>
              <a:t>Лиллиан</a:t>
            </a:r>
            <a:r>
              <a:rPr lang="ru-RU" sz="2700" dirty="0" smtClean="0"/>
              <a:t> </a:t>
            </a:r>
            <a:r>
              <a:rPr lang="ru-RU" sz="2700" dirty="0" err="1" smtClean="0"/>
              <a:t>Уайтинг</a:t>
            </a:r>
            <a:r>
              <a:rPr lang="ru-RU" sz="2700" dirty="0" smtClean="0"/>
              <a:t>.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67253"/>
            <a:ext cx="7272808" cy="4410940"/>
          </a:xfrm>
        </p:spPr>
      </p:pic>
    </p:spTree>
    <p:extLst>
      <p:ext uri="{BB962C8B-B14F-4D97-AF65-F5344CB8AC3E}">
        <p14:creationId xmlns:p14="http://schemas.microsoft.com/office/powerpoint/2010/main" val="38482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7775575" cy="48936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17375E"/>
                </a:solidFill>
                <a:latin typeface="Times New Roman" pitchFamily="18" charset="0"/>
              </a:rPr>
              <a:t>Информационно-образовательная среда (ИОС) - СОВОКУПНОСТЬ </a:t>
            </a:r>
            <a:r>
              <a:rPr lang="ru-RU" sz="3200" b="1" dirty="0">
                <a:solidFill>
                  <a:srgbClr val="17375E"/>
                </a:solidFill>
                <a:latin typeface="Times New Roman" pitchFamily="18" charset="0"/>
              </a:rPr>
              <a:t>ВЗАИМОДЕЙСТВУЮЩИХ </a:t>
            </a:r>
            <a:r>
              <a:rPr lang="ru-RU" sz="3200" b="1" dirty="0" smtClean="0">
                <a:solidFill>
                  <a:srgbClr val="17375E"/>
                </a:solidFill>
                <a:latin typeface="Times New Roman" pitchFamily="18" charset="0"/>
              </a:rPr>
              <a:t>ПОДСИСТЕМ:</a:t>
            </a:r>
          </a:p>
          <a:p>
            <a:pPr algn="ctr" eaLnBrk="1" hangingPunct="1">
              <a:defRPr/>
            </a:pPr>
            <a:endParaRPr lang="ru-RU" sz="3200" b="1" dirty="0">
              <a:solidFill>
                <a:srgbClr val="17375E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</a:rPr>
              <a:t>информационных образовательных ресурсов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</a:rPr>
              <a:t>компьютерных средств обучения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</a:rPr>
              <a:t>современных средств коммуникации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</a:rPr>
              <a:t>педагогических технологий</a:t>
            </a:r>
            <a:endParaRPr lang="ru-RU" sz="2800" dirty="0">
              <a:solidFill>
                <a:srgbClr val="17375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28688" y="0"/>
            <a:ext cx="7235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СОСТАВ ИНФОРМАЦИОННЫХ ОБРАЗОВАТЕЛЬНЫХ РЕСУРСОВ 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</a:rPr>
              <a:t>СИСТЕМЫ ИОС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500174"/>
          <a:ext cx="8143932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Цель обучения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93663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сформировать готовность педагогов (участников обучения) </a:t>
            </a:r>
            <a:r>
              <a:rPr lang="ru-RU" sz="2800" dirty="0" smtClean="0"/>
              <a:t>проектировать, создавать, поддерживать и вести </a:t>
            </a:r>
            <a:r>
              <a:rPr lang="ru-RU" sz="2800" dirty="0" err="1" smtClean="0"/>
              <a:t>интернет-ориентированные</a:t>
            </a:r>
            <a:r>
              <a:rPr lang="ru-RU" sz="2800" dirty="0" smtClean="0"/>
              <a:t> дистанционные курсы в своих учебных заведениях.</a:t>
            </a:r>
          </a:p>
        </p:txBody>
      </p:sp>
    </p:spTree>
    <p:extLst>
      <p:ext uri="{BB962C8B-B14F-4D97-AF65-F5344CB8AC3E}">
        <p14:creationId xmlns:p14="http://schemas.microsoft.com/office/powerpoint/2010/main" val="395170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Ожидаемые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результаты: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информационной культуры участников образовательного процесса; </a:t>
            </a:r>
          </a:p>
          <a:p>
            <a:r>
              <a:rPr lang="ru-RU" dirty="0" smtClean="0"/>
              <a:t>целенаправленное и эффективное внедрение ДОТ в образовательный процесс; </a:t>
            </a:r>
          </a:p>
          <a:p>
            <a:r>
              <a:rPr lang="ru-RU" dirty="0" smtClean="0"/>
              <a:t>расширение спектра условий по реализации индивидуальных образовательных потребностей обучающихся;</a:t>
            </a:r>
          </a:p>
          <a:p>
            <a:r>
              <a:rPr lang="ru-RU" dirty="0" smtClean="0"/>
              <a:t>методические рекомендации по использованию ДОТ  в условиях сельской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725602"/>
          </a:xfrm>
        </p:spPr>
        <p:txBody>
          <a:bodyPr>
            <a:noAutofit/>
          </a:bodyPr>
          <a:lstStyle/>
          <a:p>
            <a:r>
              <a:rPr lang="ru-RU" sz="2600" dirty="0" smtClean="0"/>
              <a:t>Участие в стажировке на базе школ г.Екатеринбурга и Свердловской области.</a:t>
            </a:r>
            <a:br>
              <a:rPr lang="ru-RU" sz="2600" dirty="0" smtClean="0"/>
            </a:br>
            <a:r>
              <a:rPr lang="ru-RU" sz="2600" dirty="0" smtClean="0"/>
              <a:t>Тема «Дистанционная поддержка образовательного процесса»</a:t>
            </a:r>
            <a:endParaRPr lang="ru-RU" sz="2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17048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49062"/>
            <a:ext cx="446449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60" y="698"/>
            <a:ext cx="9144000" cy="220416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Дистанционное образование как способ организации без барьерной образовательной среды.</a:t>
            </a:r>
            <a:br>
              <a:rPr lang="ru-RU" sz="2400" dirty="0" smtClean="0"/>
            </a:br>
            <a:r>
              <a:rPr lang="ru-RU" sz="2400" dirty="0" smtClean="0"/>
              <a:t>Дистанционная поддержка образовательного процесса на основе системы ДО «</a:t>
            </a:r>
            <a:r>
              <a:rPr lang="en-US" sz="2400" dirty="0" smtClean="0"/>
              <a:t>E-Learning </a:t>
            </a:r>
            <a:r>
              <a:rPr lang="en-US" sz="2400" dirty="0" err="1" smtClean="0"/>
              <a:t>Competentum</a:t>
            </a:r>
            <a:r>
              <a:rPr lang="en-US" sz="2400" dirty="0" smtClean="0"/>
              <a:t> </a:t>
            </a:r>
            <a:r>
              <a:rPr lang="ru-RU" sz="2400" dirty="0" smtClean="0"/>
              <a:t>Магистр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Опыт </a:t>
            </a:r>
            <a:r>
              <a:rPr lang="ru-RU" sz="2400" dirty="0"/>
              <a:t>использования системы дистанционного образования </a:t>
            </a:r>
            <a:r>
              <a:rPr lang="en-US" sz="2400" dirty="0"/>
              <a:t>Moodle </a:t>
            </a:r>
            <a:r>
              <a:rPr lang="ru-RU" sz="2400" dirty="0"/>
              <a:t>для поддержки образовательного процесса.</a:t>
            </a:r>
          </a:p>
        </p:txBody>
      </p:sp>
      <p:pic>
        <p:nvPicPr>
          <p:cNvPr id="5122" name="Picture 2" descr="E:\школа 76 Екатеринбург\DSC06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860"/>
            <a:ext cx="5484365" cy="40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71283"/>
            <a:ext cx="4560019" cy="411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1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 Электронный журнал - Сетевой город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570</Words>
  <Application>Microsoft Office PowerPoint</Application>
  <PresentationFormat>Экран (4:3)</PresentationFormat>
  <Paragraphs>100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Екатеринбург «Современные технологии дистанционного обучения»</vt:lpstr>
      <vt:lpstr>Презентация PowerPoint</vt:lpstr>
      <vt:lpstr>Презентация PowerPoint</vt:lpstr>
      <vt:lpstr>Презентация PowerPoint</vt:lpstr>
      <vt:lpstr>Цель обучения</vt:lpstr>
      <vt:lpstr>Ожидаемые результаты: </vt:lpstr>
      <vt:lpstr>Участие в стажировке на базе школ г.Екатеринбурга и Свердловской области. Тема «Дистанционная поддержка образовательного процесса»</vt:lpstr>
      <vt:lpstr>Дистанционное образование как способ организации без барьерной образовательной среды. Дистанционная поддержка образовательного процесса на основе системы ДО «E-Learning Competentum Магистр»  Опыт использования системы дистанционного образования Moodle для поддержки образовательного процесса.</vt:lpstr>
      <vt:lpstr>Презентация PowerPoint</vt:lpstr>
      <vt:lpstr>«Муниципальная модель сетевого взаимодействия сельских ОУ по профильному обучению на основе индивидуальных учебных планов»  г.Ачит </vt:lpstr>
      <vt:lpstr>Модель муниципальной сети</vt:lpstr>
      <vt:lpstr>Подготовительный этап</vt:lpstr>
      <vt:lpstr>  Этап апробации(реализации) муниципальной модели</vt:lpstr>
      <vt:lpstr>Презентация PowerPoint</vt:lpstr>
      <vt:lpstr>-</vt:lpstr>
      <vt:lpstr> «Возможности применения дистанционных образовательных технологий в условиях сельской школы» МКОУ Криулинская СОШ, МО Красноуфимский округ.</vt:lpstr>
      <vt:lpstr>Программа развития ИОС ОУ ЦЕЛЬ: повышение эффективности образовательного процесса посредством внедрения информационных образовательных технологий.   </vt:lpstr>
      <vt:lpstr>Как обеспечить готовность обучающихся? </vt:lpstr>
      <vt:lpstr>Учебный план ОУ</vt:lpstr>
      <vt:lpstr>Практические шаги администрации  по развитию ИОС </vt:lpstr>
      <vt:lpstr>Презентация PowerPoint</vt:lpstr>
      <vt:lpstr>«Практическая грамматика» в системе ДО Moodle. </vt:lpstr>
      <vt:lpstr>Использование элементов  дистанционного обучения в качестве поддержки образовательного процесса позволит:</vt:lpstr>
      <vt:lpstr>Выводы</vt:lpstr>
      <vt:lpstr>Когда объект или цель уже существуют в виде мысли, его реализация в осязаемой и видимой форме только вопрос времени. Видение всегда предшествует осуществлению.                                                                              Лиллиан Уайтинг.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СЕЛЬХОЗ</dc:creator>
  <cp:lastModifiedBy>XTreme.ws</cp:lastModifiedBy>
  <cp:revision>52</cp:revision>
  <dcterms:created xsi:type="dcterms:W3CDTF">2012-12-13T11:12:51Z</dcterms:created>
  <dcterms:modified xsi:type="dcterms:W3CDTF">2013-01-09T14:15:59Z</dcterms:modified>
</cp:coreProperties>
</file>