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90" r:id="rId48"/>
    <p:sldId id="291" r:id="rId49"/>
    <p:sldId id="292" r:id="rId50"/>
    <p:sldId id="293" r:id="rId51"/>
    <p:sldId id="30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7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A06C-B467-4EE0-B2E0-370BEEA32B2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351D9-4BAB-4F5B-A4DD-33CBBE77E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0519-323F-4DA5-9699-5A6EBB58E148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2F23-4611-47FE-9809-8A017172E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63EC7-A4EE-48F8-B491-2ECE667B1992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 декабря-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Конституции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Российской Федерации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11_12_09_konstituc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99399" cy="3357562"/>
          </a:xfrm>
          <a:prstGeom prst="rect">
            <a:avLst/>
          </a:prstGeom>
        </p:spPr>
      </p:pic>
      <p:pic>
        <p:nvPicPr>
          <p:cNvPr id="6" name="Рисунок 5" descr="p13980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0"/>
            <a:ext cx="2285984" cy="370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89715" cy="6858000"/>
          </a:xfrm>
        </p:spPr>
      </p:pic>
      <p:pic>
        <p:nvPicPr>
          <p:cNvPr id="5" name="Рисунок 4" descr="alcoh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95404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26828"/>
          </a:xfrm>
        </p:spPr>
      </p:pic>
      <p:pic>
        <p:nvPicPr>
          <p:cNvPr id="5" name="Рисунок 4" descr="1251208228_123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2477"/>
            <a:ext cx="4572000" cy="53816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36106" cy="6858000"/>
          </a:xfrm>
        </p:spPr>
      </p:pic>
      <p:pic>
        <p:nvPicPr>
          <p:cNvPr id="5" name="Рисунок 4" descr="16344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466416"/>
            <a:ext cx="2286016" cy="265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v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Статья 29 Конвенции гласит, что человек имеет не только права, но и обязанности.</a:t>
            </a:r>
          </a:p>
          <a:p>
            <a:r>
              <a:rPr lang="ru-RU" dirty="0" smtClean="0"/>
              <a:t>Что такое обязанность? Круг действий, возложенных на кого-то и обязательных для выполнения.</a:t>
            </a:r>
          </a:p>
          <a:p>
            <a:r>
              <a:rPr lang="ru-RU" dirty="0" smtClean="0"/>
              <a:t>Какая самая главная обязанность у тебя?</a:t>
            </a:r>
          </a:p>
          <a:p>
            <a:r>
              <a:rPr lang="ru-RU" dirty="0" smtClean="0"/>
              <a:t>А какие обязанности у учеников?</a:t>
            </a:r>
          </a:p>
          <a:p>
            <a:r>
              <a:rPr lang="ru-RU" dirty="0" smtClean="0"/>
              <a:t>А откуда вы это знаете?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77990" cy="2144361"/>
          </a:xfrm>
          <a:prstGeom prst="roundRect">
            <a:avLst/>
          </a:prstGeom>
        </p:spPr>
      </p:pic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-1"/>
            <a:ext cx="1357290" cy="240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71480"/>
            <a:ext cx="70791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Заповеди для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чеников школы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550" y="2357431"/>
            <a:ext cx="8204978" cy="4500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Школа- твой родной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дом.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Ты пришел в этот дом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получить образование,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профессиональные умения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навыки, эти заповеди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Твои: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82153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Учеба- твой главный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труд, приложи все усилия, чтобы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учиться по с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пособностям. Неукоснительно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соблюдай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дисциплину на уроках.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888350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2811777" cy="2928934"/>
          </a:xfrm>
          <a:prstGeom prst="rect">
            <a:avLst/>
          </a:prstGeom>
        </p:spPr>
      </p:pic>
      <p:pic>
        <p:nvPicPr>
          <p:cNvPr id="6" name="Рисунок 5" descr="teach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7" y="4077680"/>
            <a:ext cx="3000364" cy="27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10566" cy="4914920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Конвенция о правах ребенка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ч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4167193"/>
            <a:ext cx="3571868" cy="2690808"/>
          </a:xfr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6491"/>
            <a:ext cx="2643174" cy="2621509"/>
          </a:xfrm>
          <a:prstGeom prst="rect">
            <a:avLst/>
          </a:prstGeom>
        </p:spPr>
      </p:pic>
      <p:pic>
        <p:nvPicPr>
          <p:cNvPr id="9" name="Рисунок 8" descr="кук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0"/>
            <a:ext cx="1574800" cy="1905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428736"/>
            <a:ext cx="85011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своем доме ты можешь</a:t>
            </a:r>
          </a:p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частвовать в управлении жизнью ученического коллектива ч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ерез совет самоуправления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 имеешь право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участвовать в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общественной жизни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класса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школы.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Если критикуешь,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ыражаешь несогласие-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озражай, 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озражаешь - предлагай, предлагая - выполняй.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14422"/>
            <a:ext cx="89297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имеешь право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уважение человеческого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остоинства и защиту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 унижения, оскорбления,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помни, что это право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меет каждый, не только ты.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8077"/>
            <a:ext cx="2500298" cy="1879923"/>
          </a:xfrm>
          <a:prstGeom prst="rect">
            <a:avLst/>
          </a:prstGeom>
        </p:spPr>
      </p:pic>
      <p:pic>
        <p:nvPicPr>
          <p:cNvPr id="9" name="Рисунок 8" descr="х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836478"/>
            <a:ext cx="3000364" cy="202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03016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Выбирай профиль 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бучения согласно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воим интересам,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озможностям,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состоянию з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доровья,</a:t>
            </a:r>
          </a:p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учетом желания и учись.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2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923" y="0"/>
            <a:ext cx="4218078" cy="2786058"/>
          </a:xfrm>
          <a:prstGeom prst="rect">
            <a:avLst/>
          </a:prstGeom>
        </p:spPr>
      </p:pic>
      <p:pic>
        <p:nvPicPr>
          <p:cNvPr id="9" name="Рисунок 8" descr="25747205_1211722968_1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911121" cy="2714620"/>
          </a:xfrm>
          <a:prstGeom prst="rect">
            <a:avLst/>
          </a:prstGeom>
        </p:spPr>
      </p:pic>
      <p:pic>
        <p:nvPicPr>
          <p:cNvPr id="10" name="Рисунок 9" descr="1191269179_c41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096" y="3214686"/>
            <a:ext cx="143590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072348"/>
            <a:ext cx="88582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твоем доме все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аботники школы-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вои друзья.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друзьям относятся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уважением,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обротой и искренностью.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кук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72000" cy="3108960"/>
          </a:xfrm>
          <a:prstGeom prst="rect">
            <a:avLst/>
          </a:prstGeom>
        </p:spPr>
      </p:pic>
      <p:pic>
        <p:nvPicPr>
          <p:cNvPr id="7" name="Рисунок 6" descr="1250928156_3d-humans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-1"/>
            <a:ext cx="4500563" cy="299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имеешь право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доверительное,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оварищеское,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артнерское общение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сверстниками и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чителями и их поддержку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добрых поступках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делах.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1230288932_3D-Character-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571736" cy="1928802"/>
          </a:xfrm>
          <a:prstGeom prst="rect">
            <a:avLst/>
          </a:prstGeom>
        </p:spPr>
      </p:pic>
      <p:pic>
        <p:nvPicPr>
          <p:cNvPr id="6" name="Рисунок 5" descr="Socialr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0"/>
            <a:ext cx="2000232" cy="197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9687"/>
            <a:ext cx="927209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твоем доме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Принято курить,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сквернословить,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Обижать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Других,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сдерживать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Собственное слово.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rauchen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3108" cy="195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87682"/>
            <a:ext cx="91440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В твоем доме 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с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тараниями администрации 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учителей- все новое.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Это для того, чтобы 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тебе</a:t>
            </a: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 было комфортно.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А сберечь школьное</a:t>
            </a:r>
          </a:p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и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мущество- т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воя обязанность.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c0005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0"/>
            <a:ext cx="3929058" cy="2948570"/>
          </a:xfrm>
          <a:prstGeom prst="rect">
            <a:avLst/>
          </a:prstGeom>
        </p:spPr>
      </p:pic>
      <p:pic>
        <p:nvPicPr>
          <p:cNvPr id="6" name="Рисунок 5" descr="905654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71"/>
            <a:ext cx="3643306" cy="279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0"/>
            <a:ext cx="714376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школу ты пришел </a:t>
            </a: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рудиться. Будь собран,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опрятен, приходи в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школу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15 минут до н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ачала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первого урока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а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кабинет-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5 минут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звонка,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пропускай з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анятий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без уважительной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причины.</a:t>
            </a:r>
            <a:endParaRPr lang="ru-RU" sz="36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2Dsum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42"/>
            <a:ext cx="2269929" cy="2928958"/>
          </a:xfrm>
          <a:prstGeom prst="rect">
            <a:avLst/>
          </a:prstGeom>
        </p:spPr>
      </p:pic>
      <p:pic>
        <p:nvPicPr>
          <p:cNvPr id="6" name="Рисунок 5" descr="197bc8671b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66440" cy="292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71810"/>
            <a:ext cx="9144000" cy="37861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 труд техничек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своих товарищей д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ежурных-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соблюдай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чистоту и порядок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школе, носи в школе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менную обувь.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3161108"/>
          </a:xfrm>
          <a:prstGeom prst="rect">
            <a:avLst/>
          </a:prstGeom>
        </p:spPr>
      </p:pic>
      <p:pic>
        <p:nvPicPr>
          <p:cNvPr id="8" name="Рисунок 7" descr="f_17126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88" cy="3214685"/>
          </a:xfrm>
          <a:prstGeom prst="rect">
            <a:avLst/>
          </a:prstGeom>
        </p:spPr>
      </p:pic>
      <p:pic>
        <p:nvPicPr>
          <p:cNvPr id="9" name="Рисунок 8" descr="img117984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25" y="5562600"/>
            <a:ext cx="12096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3681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Документ , в котором определены права и обязанности детей, называется «Конвенция о правах  ребенка». </a:t>
            </a:r>
            <a:br>
              <a:rPr lang="ru-RU" sz="2400" dirty="0" smtClean="0"/>
            </a:br>
            <a:r>
              <a:rPr lang="ru-RU" sz="2400" dirty="0" smtClean="0"/>
              <a:t>В Конвенции идет речь о том, что у всех детей на Земле были одинаковые права.</a:t>
            </a:r>
            <a:br>
              <a:rPr lang="ru-RU" sz="2400" dirty="0" smtClean="0"/>
            </a:br>
            <a:r>
              <a:rPr lang="ru-RU" sz="2400" dirty="0" smtClean="0"/>
              <a:t>Конвенция – большой документ, содержащий около 50 статей.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018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363710"/>
            <a:ext cx="2285984" cy="3494290"/>
          </a:xfrm>
          <a:prstGeom prst="rect">
            <a:avLst/>
          </a:prstGeom>
        </p:spPr>
      </p:pic>
      <p:pic>
        <p:nvPicPr>
          <p:cNvPr id="5" name="Рисунок 4" descr="p2303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0179"/>
            <a:ext cx="2214546" cy="3277821"/>
          </a:xfrm>
          <a:prstGeom prst="rect">
            <a:avLst/>
          </a:prstGeom>
        </p:spPr>
      </p:pic>
      <p:pic>
        <p:nvPicPr>
          <p:cNvPr id="6" name="Рисунок 5" descr="ONU_S_mbolo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514725"/>
            <a:ext cx="37623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Дежурные отвечают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порядок в школе-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ыполняй их требования.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school02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786182" cy="343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Отдыхая на перемене,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 мешай другим.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0_26863_fcd69a01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0558">
            <a:off x="3604003" y="169455"/>
            <a:ext cx="5429288" cy="3644410"/>
          </a:xfrm>
          <a:prstGeom prst="rect">
            <a:avLst/>
          </a:prstGeom>
        </p:spPr>
      </p:pic>
      <p:pic>
        <p:nvPicPr>
          <p:cNvPr id="7" name="Рисунок 6" descr="327903-55be8ebff5ff0f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2590">
            <a:off x="204193" y="1572006"/>
            <a:ext cx="390524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10683"/>
            <a:ext cx="910377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Учись отстаивать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собственное мнение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елая это корректно,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актично, не ущемляя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остоинство других.</a:t>
            </a:r>
          </a:p>
        </p:txBody>
      </p:sp>
      <p:pic>
        <p:nvPicPr>
          <p:cNvPr id="5" name="Рисунок 4" descr="2010-01-28_11-21-43_295560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2786059"/>
          </a:xfrm>
          <a:prstGeom prst="rect">
            <a:avLst/>
          </a:prstGeom>
        </p:spPr>
      </p:pic>
      <p:pic>
        <p:nvPicPr>
          <p:cNvPr id="6" name="Рисунок 5" descr="q2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14876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Отвечай за свои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ела и поступки,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едь ты-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разумный.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artoon-Clipart-Free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6" cy="3571876"/>
          </a:xfrm>
          <a:prstGeom prst="rect">
            <a:avLst/>
          </a:prstGeom>
        </p:spPr>
      </p:pic>
      <p:pic>
        <p:nvPicPr>
          <p:cNvPr id="6" name="Рисунок 5" descr="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0"/>
            <a:ext cx="3571868" cy="357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071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214686"/>
            <a:ext cx="6715172" cy="22145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cs typeface="Aharoni" pitchFamily="2" charset="-79"/>
              </a:rPr>
              <a:t>ГОВОРИ ВСЕГДА ПРАВДУ</a:t>
            </a:r>
            <a:endParaRPr lang="ru-RU" sz="5400" dirty="0">
              <a:solidFill>
                <a:schemeClr val="accent3">
                  <a:lumMod val="75000"/>
                </a:schemeClr>
              </a:solidFill>
              <a:latin typeface="Cambria" pitchFamily="18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43248"/>
            <a:ext cx="8258204" cy="318135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БУДЬ ХРАБРЫМ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00372"/>
            <a:ext cx="8286808" cy="32147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НЕ ОБМАНЫВАЙ, </a:t>
            </a:r>
          </a:p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НЕ ЖУЛЬНИЧАЙ, </a:t>
            </a:r>
          </a:p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НЕ ВОРУЙ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71810"/>
            <a:ext cx="7715304" cy="292895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БУДЬ МУЖЕСТВЕННЫМ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143248"/>
            <a:ext cx="7429552" cy="278608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ОСТАВАЙСЯ ЧЕСТНЫМ И ВЕЖЛИВЫМ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071810"/>
            <a:ext cx="7901014" cy="3252790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УЧИСЬ РАБОТАТЬ С ДРУГИМИ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4678326" cy="6858000"/>
          </a:xfrm>
        </p:spPr>
      </p:pic>
      <p:pic>
        <p:nvPicPr>
          <p:cNvPr id="5" name="Рисунок 4" descr="5ead9c0c3ec2.jpg"/>
          <p:cNvPicPr>
            <a:picLocks noChangeAspect="1"/>
          </p:cNvPicPr>
          <p:nvPr/>
        </p:nvPicPr>
        <p:blipFill>
          <a:blip r:embed="rId4"/>
          <a:srcRect r="43"/>
          <a:stretch>
            <a:fillRect/>
          </a:stretch>
        </p:blipFill>
        <p:spPr>
          <a:xfrm>
            <a:off x="4857752" y="1142984"/>
            <a:ext cx="4000496" cy="4699562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7722"/>
          </a:xfrm>
        </p:spPr>
        <p:txBody>
          <a:bodyPr>
            <a:normAutofit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143248"/>
            <a:ext cx="7572428" cy="285752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УВАЖАЙ ЗАКОН И ПРАВА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00372"/>
            <a:ext cx="7786742" cy="2857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ДЕРЖИ СВОЕ СЛОВО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14554"/>
            <a:ext cx="7286676" cy="3500462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ПОМОГАЙ БОЛЬНЫМ И БЕСПОМОЩНЫМ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71810"/>
            <a:ext cx="7858180" cy="28575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ВСТАНЬ НА ЗАЩИТУ ПРАВ ЧЕЛОВЕКА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04389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786058"/>
            <a:ext cx="7786742" cy="32861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УКРЕПЛЯЙ ДРУЖБУ МЕЖДУ ЛЮДЬМИ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86058"/>
            <a:ext cx="7643866" cy="3286148"/>
          </a:xfrm>
        </p:spPr>
        <p:txBody>
          <a:bodyPr>
            <a:normAutofit/>
          </a:bodyPr>
          <a:lstStyle/>
          <a:p>
            <a:endParaRPr lang="ru-RU" sz="54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ПРИСЛУШИВАЙСЯ К ЧУЖОМУ МНЕНИЮ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ТЫ ХОЧЕШЬ СТАТЬ ЧЕЛОВЕКОМ ЗАВТРАШНЕГО ДНЯ: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8001056" cy="3214710"/>
          </a:xfrm>
        </p:spPr>
        <p:txBody>
          <a:bodyPr>
            <a:normAutofit/>
          </a:bodyPr>
          <a:lstStyle/>
          <a:p>
            <a:pPr algn="ctr"/>
            <a:endParaRPr lang="ru-RU" sz="54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БУДЬ ТОЛЕРАНТНЫМ!</a:t>
            </a:r>
            <a:endParaRPr lang="ru-RU" sz="5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c3894476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7781"/>
            <a:ext cx="3428992" cy="4390219"/>
          </a:xfrm>
          <a:prstGeom prst="rect">
            <a:avLst/>
          </a:prstGeom>
        </p:spPr>
      </p:pic>
      <p:pic>
        <p:nvPicPr>
          <p:cNvPr id="4" name="Рисунок 3" descr="2885b473c7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47997"/>
            <a:ext cx="5715008" cy="3810003"/>
          </a:xfrm>
          <a:prstGeom prst="rect">
            <a:avLst/>
          </a:prstGeom>
        </p:spPr>
      </p:pic>
      <p:pic>
        <p:nvPicPr>
          <p:cNvPr id="9" name="Рисунок 8" descr="Crian_as_062_3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00430" cy="2752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272677"/>
            <a:ext cx="90957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июня-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Международный день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ащиты 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77498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0"/>
            <a:ext cx="571500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72677"/>
            <a:ext cx="94516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июня-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Международный день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етей-жертв агрессии.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glo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6725" cy="4267200"/>
          </a:xfrm>
          <a:prstGeom prst="rect">
            <a:avLst/>
          </a:prstGeom>
        </p:spPr>
      </p:pic>
      <p:pic>
        <p:nvPicPr>
          <p:cNvPr id="6" name="Рисунок 5" descr="650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1015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bc2b2825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438" cy="6690772"/>
          </a:xfrm>
        </p:spPr>
      </p:pic>
      <p:pic>
        <p:nvPicPr>
          <p:cNvPr id="5" name="Рисунок 4" descr="CATCIPA.jpg"/>
          <p:cNvPicPr>
            <a:picLocks noChangeAspect="1"/>
          </p:cNvPicPr>
          <p:nvPr/>
        </p:nvPicPr>
        <p:blipFill>
          <a:blip r:embed="rId3"/>
          <a:srcRect b="172"/>
          <a:stretch>
            <a:fillRect/>
          </a:stretch>
        </p:blipFill>
        <p:spPr>
          <a:xfrm>
            <a:off x="4643438" y="1823725"/>
            <a:ext cx="4488080" cy="3300725"/>
          </a:xfrm>
          <a:prstGeom prst="rect">
            <a:avLst/>
          </a:prstGeom>
        </p:spPr>
      </p:pic>
      <p:pic>
        <p:nvPicPr>
          <p:cNvPr id="6" name="Рисунок 5" descr="дет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0"/>
            <a:ext cx="2428860" cy="161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 декабря-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прав человека.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0_27291_e01e64b2_XL.jpeg"/>
          <p:cNvPicPr>
            <a:picLocks noChangeAspect="1"/>
          </p:cNvPicPr>
          <p:nvPr/>
        </p:nvPicPr>
        <p:blipFill>
          <a:blip r:embed="rId2"/>
          <a:srcRect b="96"/>
          <a:stretch>
            <a:fillRect/>
          </a:stretch>
        </p:blipFill>
        <p:spPr>
          <a:xfrm>
            <a:off x="0" y="-1"/>
            <a:ext cx="7000892" cy="4951849"/>
          </a:xfrm>
          <a:prstGeom prst="rect">
            <a:avLst/>
          </a:prstGeom>
        </p:spPr>
      </p:pic>
      <p:pic>
        <p:nvPicPr>
          <p:cNvPr id="8" name="Рисунок 7" descr="11206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56" y="0"/>
            <a:ext cx="2951944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</a:rPr>
              <a:t>СПАСИБО</a:t>
            </a:r>
            <a:endParaRPr lang="ru-RU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  <a:endParaRPr lang="ru-RU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169" y="0"/>
            <a:ext cx="4874831" cy="6858000"/>
          </a:xfrm>
        </p:spPr>
      </p:pic>
      <p:pic>
        <p:nvPicPr>
          <p:cNvPr id="5" name="Рисунок 4" descr="0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57364"/>
            <a:ext cx="3786182" cy="366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6633619"/>
          </a:xfrm>
        </p:spPr>
      </p:pic>
      <p:pic>
        <p:nvPicPr>
          <p:cNvPr id="5" name="Рисунок 4" descr="jivotnie_0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214422"/>
            <a:ext cx="28765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469" y="0"/>
            <a:ext cx="4843531" cy="6858000"/>
          </a:xfrm>
        </p:spPr>
      </p:pic>
      <p:pic>
        <p:nvPicPr>
          <p:cNvPr id="5" name="Рисунок 4" descr="11414650_6053428_knuddel-w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10527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32144" cy="6643710"/>
          </a:xfr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8" y="4010958"/>
            <a:ext cx="3500462" cy="28470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248939">
            <a:off x="6357950" y="1071546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Миша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140694">
            <a:off x="4786314" y="2500306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0081" y="3071810"/>
            <a:ext cx="213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571612"/>
            <a:ext cx="251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Настя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812716">
            <a:off x="4643438" y="3929066"/>
            <a:ext cx="169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143512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34120">
            <a:off x="4526647" y="418401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Витя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2285992"/>
            <a:ext cx="1627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Рая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617</Words>
  <Application>Microsoft Office PowerPoint</Application>
  <PresentationFormat>Экран (4:3)</PresentationFormat>
  <Paragraphs>162</Paragraphs>
  <Slides>51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Поток</vt:lpstr>
      <vt:lpstr>Слайд 1</vt:lpstr>
      <vt:lpstr>Конвенция о правах ребенка</vt:lpstr>
      <vt:lpstr>Документ , в котором определены права и обязанности детей, называется «Конвенция о правах  ребенка».  В Конвенции идет речь о том, что у всех детей на Земле были одинаковые права. Конвенция – большой документ, содержащий около 50 статей.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ЕСЛИ ТЫ ХОЧЕШЬ СТАТЬ ЧЕЛОВЕКОМ ЗАВТРАШНЕГО ДНЯ:</vt:lpstr>
      <vt:lpstr>Слайд 47</vt:lpstr>
      <vt:lpstr>Слайд 48</vt:lpstr>
      <vt:lpstr>Слайд 49</vt:lpstr>
      <vt:lpstr>Слайд 50</vt:lpstr>
      <vt:lpstr>       СПАСИБО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ребенка.</dc:title>
  <dc:creator>Admin</dc:creator>
  <cp:lastModifiedBy>Admin</cp:lastModifiedBy>
  <cp:revision>34</cp:revision>
  <dcterms:created xsi:type="dcterms:W3CDTF">2010-08-29T10:41:41Z</dcterms:created>
  <dcterms:modified xsi:type="dcterms:W3CDTF">2014-12-16T21:25:10Z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1904918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