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9E3-C8D9-4044-A238-F70C5357094C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7E11A-D289-4F3A-AB0A-09F86BB53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E11A-D289-4F3A-AB0A-09F86BB531F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99B685-6136-4A43-B1E6-CF55A196729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479016-47C4-48A7-B6E4-1BE70D79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57166"/>
            <a:ext cx="6172200" cy="1714512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chemeClr val="accent3"/>
                </a:solidFill>
              </a:rPr>
              <a:t>Ажык</a:t>
            </a:r>
            <a:r>
              <a:rPr lang="ru-RU" sz="4000" dirty="0" smtClean="0">
                <a:solidFill>
                  <a:schemeClr val="accent3"/>
                </a:solidFill>
              </a:rPr>
              <a:t> </a:t>
            </a:r>
            <a:r>
              <a:rPr lang="ru-RU" sz="4000" dirty="0" err="1" smtClean="0">
                <a:solidFill>
                  <a:schemeClr val="accent3"/>
                </a:solidFill>
              </a:rPr>
              <a:t>кичээл</a:t>
            </a:r>
            <a:r>
              <a:rPr lang="ru-RU" sz="4000" dirty="0" smtClean="0">
                <a:solidFill>
                  <a:schemeClr val="accent3"/>
                </a:solidFill>
              </a:rPr>
              <a:t> 5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357430"/>
            <a:ext cx="6172200" cy="1143008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/>
              <a:t>Темазы</a:t>
            </a:r>
            <a:r>
              <a:rPr lang="ru-RU" sz="4400" dirty="0" smtClean="0"/>
              <a:t>: </a:t>
            </a:r>
            <a:r>
              <a:rPr lang="ru-RU" sz="4400" dirty="0" err="1" smtClean="0"/>
              <a:t>Кадыг</a:t>
            </a:r>
            <a:r>
              <a:rPr lang="ru-RU" sz="4400" dirty="0" smtClean="0"/>
              <a:t> </a:t>
            </a:r>
            <a:r>
              <a:rPr lang="ru-RU" sz="4400" dirty="0" err="1" smtClean="0"/>
              <a:t>болгаш</a:t>
            </a:r>
            <a:r>
              <a:rPr lang="ru-RU" sz="4400" dirty="0" smtClean="0"/>
              <a:t> </a:t>
            </a:r>
            <a:r>
              <a:rPr lang="ru-RU" sz="4400" dirty="0" err="1" smtClean="0"/>
              <a:t>чымчак</a:t>
            </a:r>
            <a:r>
              <a:rPr lang="ru-RU" sz="4400" dirty="0" smtClean="0"/>
              <a:t> </a:t>
            </a:r>
            <a:r>
              <a:rPr lang="ru-RU" sz="4400" dirty="0" err="1" smtClean="0"/>
              <a:t>ажык</a:t>
            </a:r>
            <a:r>
              <a:rPr lang="ru-RU" sz="4400" dirty="0" smtClean="0"/>
              <a:t> </a:t>
            </a:r>
            <a:r>
              <a:rPr lang="ru-RU" sz="4400" dirty="0" err="1" smtClean="0"/>
              <a:t>үннер</a:t>
            </a:r>
            <a:endParaRPr lang="ru-RU" sz="4400" dirty="0" smtClean="0"/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25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3"/>
                </a:solidFill>
              </a:rPr>
              <a:t>Тыва дылда </a:t>
            </a:r>
            <a:r>
              <a:rPr lang="ru-RU" dirty="0" err="1" smtClean="0">
                <a:solidFill>
                  <a:schemeClr val="accent3"/>
                </a:solidFill>
              </a:rPr>
              <a:t>ажык</a:t>
            </a:r>
            <a:r>
              <a:rPr lang="ru-RU" dirty="0" smtClean="0">
                <a:solidFill>
                  <a:schemeClr val="accent3"/>
                </a:solidFill>
              </a:rPr>
              <a:t>  </a:t>
            </a:r>
            <a:r>
              <a:rPr lang="ru-RU" dirty="0" err="1" smtClean="0">
                <a:solidFill>
                  <a:schemeClr val="accent3"/>
                </a:solidFill>
              </a:rPr>
              <a:t>үннер кадыг</a:t>
            </a:r>
            <a:r>
              <a:rPr lang="ru-RU" dirty="0" smtClean="0">
                <a:solidFill>
                  <a:schemeClr val="accent3"/>
                </a:solidFill>
              </a:rPr>
              <a:t>, </a:t>
            </a:r>
            <a:r>
              <a:rPr lang="ru-RU" dirty="0" err="1" smtClean="0">
                <a:solidFill>
                  <a:schemeClr val="accent3"/>
                </a:solidFill>
              </a:rPr>
              <a:t>чымчааның аайы-биле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аяннажып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чоруур</a:t>
            </a:r>
            <a:r>
              <a:rPr lang="ru-RU" dirty="0" smtClean="0">
                <a:solidFill>
                  <a:schemeClr val="accent3"/>
                </a:solidFill>
              </a:rPr>
              <a:t>. </a:t>
            </a:r>
            <a:r>
              <a:rPr lang="ru-RU" dirty="0" err="1" smtClean="0">
                <a:solidFill>
                  <a:schemeClr val="accent3"/>
                </a:solidFill>
              </a:rPr>
              <a:t>Бирги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слогка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чымчак</a:t>
            </a:r>
            <a:r>
              <a:rPr lang="ru-RU" dirty="0" smtClean="0">
                <a:solidFill>
                  <a:schemeClr val="accent3"/>
                </a:solidFill>
              </a:rPr>
              <a:t> азы </a:t>
            </a:r>
            <a:r>
              <a:rPr lang="ru-RU" dirty="0" err="1" smtClean="0">
                <a:solidFill>
                  <a:schemeClr val="accent3"/>
                </a:solidFill>
              </a:rPr>
              <a:t>кадыг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ажык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үннер турар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болза</a:t>
            </a:r>
            <a:r>
              <a:rPr lang="ru-RU" dirty="0" smtClean="0">
                <a:solidFill>
                  <a:schemeClr val="accent3"/>
                </a:solidFill>
              </a:rPr>
              <a:t>, </a:t>
            </a:r>
            <a:r>
              <a:rPr lang="ru-RU" dirty="0" err="1" smtClean="0">
                <a:solidFill>
                  <a:schemeClr val="accent3"/>
                </a:solidFill>
              </a:rPr>
              <a:t>дараазында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слогтарга</a:t>
            </a:r>
            <a:r>
              <a:rPr lang="ru-RU" dirty="0" smtClean="0">
                <a:solidFill>
                  <a:schemeClr val="accent3"/>
                </a:solidFill>
              </a:rPr>
              <a:t> база </a:t>
            </a:r>
            <a:r>
              <a:rPr lang="ru-RU" dirty="0" err="1" smtClean="0">
                <a:solidFill>
                  <a:schemeClr val="accent3"/>
                </a:solidFill>
              </a:rPr>
              <a:t>чымчак</a:t>
            </a:r>
            <a:r>
              <a:rPr lang="ru-RU" dirty="0" smtClean="0">
                <a:solidFill>
                  <a:schemeClr val="accent3"/>
                </a:solidFill>
              </a:rPr>
              <a:t> азы </a:t>
            </a:r>
            <a:r>
              <a:rPr lang="ru-RU" dirty="0" err="1" smtClean="0">
                <a:solidFill>
                  <a:schemeClr val="accent3"/>
                </a:solidFill>
              </a:rPr>
              <a:t>кадыг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ажык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үннер турар</a:t>
            </a:r>
            <a:r>
              <a:rPr lang="ru-RU" dirty="0" smtClean="0">
                <a:solidFill>
                  <a:schemeClr val="accent3"/>
                </a:solidFill>
              </a:rPr>
              <a:t>.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7467600" cy="3687894"/>
          </a:xfrm>
        </p:spPr>
        <p:txBody>
          <a:bodyPr/>
          <a:lstStyle/>
          <a:p>
            <a:pPr>
              <a:buNone/>
            </a:pPr>
            <a:r>
              <a:rPr lang="ru-RU" sz="3600" dirty="0" err="1" smtClean="0"/>
              <a:t>Чижээлээрге</a:t>
            </a:r>
            <a:r>
              <a:rPr lang="ru-RU" sz="3600" dirty="0" smtClean="0"/>
              <a:t>:</a:t>
            </a:r>
          </a:p>
          <a:p>
            <a:pPr algn="ctr">
              <a:buNone/>
            </a:pPr>
            <a:r>
              <a:rPr lang="ru-RU" sz="4000" dirty="0" smtClean="0"/>
              <a:t>Д</a:t>
            </a:r>
            <a:r>
              <a:rPr lang="ru-RU" sz="4000" u="sng" dirty="0" smtClean="0"/>
              <a:t>Ы</a:t>
            </a:r>
            <a:r>
              <a:rPr lang="ru-RU" sz="4000" dirty="0" smtClean="0"/>
              <a:t>Л-Д</a:t>
            </a:r>
            <a:r>
              <a:rPr lang="ru-RU" sz="4000" u="sng" dirty="0" smtClean="0"/>
              <a:t>А</a:t>
            </a:r>
            <a:r>
              <a:rPr lang="ru-RU" sz="4000" dirty="0" smtClean="0"/>
              <a:t>Р-Д</a:t>
            </a:r>
            <a:r>
              <a:rPr lang="ru-RU" sz="4000" u="sng" dirty="0" smtClean="0"/>
              <a:t>А</a:t>
            </a:r>
          </a:p>
          <a:p>
            <a:pPr algn="ctr">
              <a:buNone/>
            </a:pPr>
            <a:r>
              <a:rPr lang="ru-RU" sz="4000" dirty="0" smtClean="0"/>
              <a:t>Ч</a:t>
            </a:r>
            <a:r>
              <a:rPr lang="ru-RU" sz="4000" u="sng" dirty="0" smtClean="0"/>
              <a:t>О</a:t>
            </a:r>
            <a:r>
              <a:rPr lang="ru-RU" sz="4000" dirty="0" smtClean="0"/>
              <a:t>Н-Н</a:t>
            </a:r>
            <a:r>
              <a:rPr lang="ru-RU" sz="4000" u="sng" dirty="0" smtClean="0"/>
              <a:t>А</a:t>
            </a:r>
            <a:r>
              <a:rPr lang="ru-RU" sz="4000" dirty="0" smtClean="0"/>
              <a:t>Р-Л</a:t>
            </a:r>
            <a:r>
              <a:rPr lang="ru-RU" sz="4000" u="sng" dirty="0" smtClean="0"/>
              <a:t>Ы</a:t>
            </a:r>
            <a:r>
              <a:rPr lang="ru-RU" sz="4000" dirty="0" smtClean="0"/>
              <a:t>Г</a:t>
            </a:r>
          </a:p>
          <a:p>
            <a:pPr algn="ctr">
              <a:buNone/>
            </a:pPr>
            <a:r>
              <a:rPr lang="ru-RU" sz="4000" dirty="0" smtClean="0"/>
              <a:t>Ч</a:t>
            </a:r>
            <a:r>
              <a:rPr lang="ru-RU" sz="4000" u="sng" dirty="0" smtClean="0"/>
              <a:t>Е</a:t>
            </a:r>
            <a:r>
              <a:rPr lang="ru-RU" sz="4000" dirty="0" smtClean="0"/>
              <a:t>-Р</a:t>
            </a:r>
            <a:r>
              <a:rPr lang="ru-RU" sz="4000" u="sng" dirty="0" smtClean="0"/>
              <a:t>И</a:t>
            </a:r>
            <a:r>
              <a:rPr lang="ru-RU" sz="4000" dirty="0" smtClean="0"/>
              <a:t>-В</a:t>
            </a:r>
            <a:r>
              <a:rPr lang="ru-RU" sz="4000" u="sng" dirty="0" smtClean="0"/>
              <a:t>И</a:t>
            </a:r>
            <a:r>
              <a:rPr lang="ru-RU" sz="4000" dirty="0" smtClean="0"/>
              <a:t>С-К</a:t>
            </a:r>
            <a:r>
              <a:rPr lang="ru-RU" sz="4000" u="sng" dirty="0" smtClean="0"/>
              <a:t>Е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chemeClr val="accent3"/>
                </a:solidFill>
              </a:rPr>
              <a:t>Оюн</a:t>
            </a:r>
            <a:r>
              <a:rPr lang="ru-RU" sz="4000" b="1" dirty="0" smtClean="0">
                <a:solidFill>
                  <a:schemeClr val="accent3"/>
                </a:solidFill>
              </a:rPr>
              <a:t> </a:t>
            </a:r>
            <a:r>
              <a:rPr lang="ru-RU" sz="4000" b="1" dirty="0" err="1" smtClean="0">
                <a:solidFill>
                  <a:schemeClr val="accent3"/>
                </a:solidFill>
              </a:rPr>
              <a:t>«Чаңгыс сѳстен хѳй сѳс»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sz="4000" dirty="0" smtClean="0"/>
              <a:t>1-ги </a:t>
            </a:r>
            <a:r>
              <a:rPr lang="ru-RU" sz="4000" dirty="0" err="1" smtClean="0"/>
              <a:t>одуруг</a:t>
            </a:r>
            <a:r>
              <a:rPr lang="ru-RU" sz="4000" dirty="0" smtClean="0"/>
              <a:t>: </a:t>
            </a:r>
            <a:r>
              <a:rPr lang="ru-RU" sz="4000" dirty="0" err="1" smtClean="0">
                <a:solidFill>
                  <a:schemeClr val="accent3"/>
                </a:solidFill>
              </a:rPr>
              <a:t>Бодалгалыг</a:t>
            </a:r>
            <a:endParaRPr lang="ru-RU" sz="4000" dirty="0" smtClean="0">
              <a:solidFill>
                <a:schemeClr val="accent3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ru-RU" sz="4000" dirty="0" smtClean="0"/>
              <a:t>2-ги </a:t>
            </a:r>
            <a:r>
              <a:rPr lang="ru-RU" sz="4000" dirty="0" err="1" smtClean="0"/>
              <a:t>одуруг</a:t>
            </a:r>
            <a:r>
              <a:rPr lang="ru-RU" sz="4000" dirty="0" smtClean="0"/>
              <a:t>:</a:t>
            </a:r>
            <a:r>
              <a:rPr lang="ru-RU" sz="4000" dirty="0" smtClean="0">
                <a:solidFill>
                  <a:schemeClr val="accent3"/>
                </a:solidFill>
              </a:rPr>
              <a:t> </a:t>
            </a:r>
            <a:r>
              <a:rPr lang="ru-RU" sz="4000" dirty="0" err="1" smtClean="0">
                <a:solidFill>
                  <a:schemeClr val="accent3"/>
                </a:solidFill>
              </a:rPr>
              <a:t>Ѳѳрүшкүлүг</a:t>
            </a:r>
            <a:endParaRPr lang="ru-RU" sz="4000" dirty="0" smtClean="0">
              <a:solidFill>
                <a:schemeClr val="accent3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ru-RU" sz="4000" dirty="0" smtClean="0"/>
              <a:t>3-кү </a:t>
            </a:r>
            <a:r>
              <a:rPr lang="ru-RU" sz="4000" dirty="0" err="1" smtClean="0"/>
              <a:t>одуруг</a:t>
            </a:r>
            <a:r>
              <a:rPr lang="ru-RU" sz="4000" dirty="0" smtClean="0"/>
              <a:t>: </a:t>
            </a:r>
            <a:r>
              <a:rPr lang="ru-RU" sz="4000" dirty="0" err="1" smtClean="0">
                <a:solidFill>
                  <a:schemeClr val="accent3"/>
                </a:solidFill>
              </a:rPr>
              <a:t>Макталдыг</a:t>
            </a:r>
            <a:endParaRPr lang="ru-RU" sz="4000" dirty="0" smtClean="0">
              <a:solidFill>
                <a:schemeClr val="accent3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chemeClr val="accent3"/>
                </a:solidFill>
              </a:rPr>
              <a:t>Бажыңга онаалга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200" b="1" dirty="0" smtClean="0"/>
              <a:t>«Тыва </a:t>
            </a:r>
            <a:r>
              <a:rPr lang="ru-RU" sz="3200" b="1" dirty="0" err="1" smtClean="0"/>
              <a:t>чонувустуң салгакчылары</a:t>
            </a:r>
            <a:r>
              <a:rPr lang="ru-RU" sz="3200" b="1" dirty="0" smtClean="0"/>
              <a:t> бис» </a:t>
            </a:r>
          </a:p>
          <a:p>
            <a:pPr algn="ctr">
              <a:buNone/>
            </a:pPr>
            <a:r>
              <a:rPr lang="ru-RU" sz="3200" b="1" dirty="0" err="1" smtClean="0"/>
              <a:t>деп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кыска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чогаадыг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бижиир</a:t>
            </a:r>
            <a:r>
              <a:rPr lang="ru-RU" sz="3200" b="1" dirty="0" smtClean="0"/>
              <a:t>.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endParaRPr lang="ru-RU" sz="3200" b="1" dirty="0"/>
          </a:p>
        </p:txBody>
      </p:sp>
      <p:pic>
        <p:nvPicPr>
          <p:cNvPr id="4" name="Picture 21" descr="BD20656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071942"/>
            <a:ext cx="364333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err="1" smtClean="0">
                <a:solidFill>
                  <a:schemeClr val="accent3"/>
                </a:solidFill>
              </a:rPr>
              <a:t>Кичээлдиң эпигравы</a:t>
            </a:r>
            <a:r>
              <a:rPr lang="ru-RU" sz="4000" b="1" i="1" dirty="0" smtClean="0">
                <a:solidFill>
                  <a:schemeClr val="accent3"/>
                </a:solidFill>
              </a:rPr>
              <a:t>: </a:t>
            </a:r>
            <a:endParaRPr lang="ru-RU" sz="4000" dirty="0">
              <a:solidFill>
                <a:schemeClr val="accent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86238" cy="282893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4400" b="1" dirty="0" smtClean="0"/>
              <a:t>  </a:t>
            </a:r>
            <a:r>
              <a:rPr lang="ru-RU" sz="14400" b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sz="14400" dirty="0" smtClean="0">
                <a:solidFill>
                  <a:schemeClr val="accent6">
                    <a:lumMod val="75000"/>
                  </a:schemeClr>
                </a:solidFill>
              </a:rPr>
              <a:t>Тыва </a:t>
            </a:r>
            <a:r>
              <a:rPr lang="ru-RU" sz="14400" dirty="0" err="1" smtClean="0">
                <a:solidFill>
                  <a:schemeClr val="accent6">
                    <a:lumMod val="75000"/>
                  </a:schemeClr>
                </a:solidFill>
              </a:rPr>
              <a:t>дылың</a:t>
            </a:r>
            <a:r>
              <a:rPr lang="ru-RU" sz="144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ru-RU" sz="14400" dirty="0" smtClean="0">
                <a:solidFill>
                  <a:schemeClr val="accent6">
                    <a:lumMod val="75000"/>
                  </a:schemeClr>
                </a:solidFill>
              </a:rPr>
              <a:t>Тыва </a:t>
            </a:r>
            <a:r>
              <a:rPr lang="ru-RU" sz="14400" dirty="0" err="1" smtClean="0">
                <a:solidFill>
                  <a:schemeClr val="accent6">
                    <a:lumMod val="75000"/>
                  </a:schemeClr>
                </a:solidFill>
              </a:rPr>
              <a:t>чериң</a:t>
            </a:r>
            <a:r>
              <a:rPr lang="ru-RU" sz="144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ru-RU" sz="14400" dirty="0" smtClean="0">
                <a:solidFill>
                  <a:schemeClr val="accent6">
                    <a:lumMod val="75000"/>
                  </a:schemeClr>
                </a:solidFill>
              </a:rPr>
              <a:t>Тыва </a:t>
            </a:r>
            <a:r>
              <a:rPr lang="ru-RU" sz="14400" dirty="0" err="1" smtClean="0">
                <a:solidFill>
                  <a:schemeClr val="accent6">
                    <a:lumMod val="75000"/>
                  </a:schemeClr>
                </a:solidFill>
              </a:rPr>
              <a:t>чонуң </a:t>
            </a:r>
            <a:r>
              <a:rPr lang="ru-RU" sz="14400" dirty="0" smtClean="0">
                <a:solidFill>
                  <a:schemeClr val="accent6">
                    <a:lumMod val="75000"/>
                  </a:schemeClr>
                </a:solidFill>
              </a:rPr>
              <a:t>–</a:t>
            </a:r>
          </a:p>
          <a:p>
            <a:pPr algn="ctr">
              <a:buNone/>
            </a:pPr>
            <a:r>
              <a:rPr lang="ru-RU" sz="14400" dirty="0" err="1" smtClean="0">
                <a:solidFill>
                  <a:schemeClr val="accent6">
                    <a:lumMod val="75000"/>
                  </a:schemeClr>
                </a:solidFill>
              </a:rPr>
              <a:t>Ожууңнуң үш дажы</a:t>
            </a:r>
            <a:r>
              <a:rPr lang="ru-RU" sz="14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14400" dirty="0" err="1" smtClean="0">
                <a:solidFill>
                  <a:schemeClr val="accent6">
                    <a:lumMod val="75000"/>
                  </a:schemeClr>
                </a:solidFill>
              </a:rPr>
              <a:t>ол-дур</a:t>
            </a:r>
            <a:r>
              <a:rPr lang="ru-RU" sz="14400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 algn="ctr">
              <a:buNone/>
            </a:pPr>
            <a:r>
              <a:rPr lang="ru-RU" sz="11200" dirty="0" smtClean="0"/>
              <a:t>                                                                                             </a:t>
            </a:r>
            <a:r>
              <a:rPr lang="ru-RU" sz="112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11200" dirty="0" err="1" smtClean="0">
                <a:solidFill>
                  <a:schemeClr val="accent6">
                    <a:lumMod val="75000"/>
                  </a:schemeClr>
                </a:solidFill>
              </a:rPr>
              <a:t>А.А.Даржай</a:t>
            </a:r>
            <a:r>
              <a:rPr lang="ru-RU" sz="1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ctr">
              <a:buNone/>
            </a:pPr>
            <a:endParaRPr lang="ru-RU" sz="1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1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1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1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7300" dirty="0" smtClean="0"/>
              <a:t> </a:t>
            </a:r>
          </a:p>
          <a:p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1" y="2786058"/>
            <a:ext cx="3571901" cy="2786082"/>
          </a:xfrm>
          <a:prstGeom prst="rect">
            <a:avLst/>
          </a:prstGeom>
          <a:noFill/>
        </p:spPr>
      </p:pic>
      <p:pic>
        <p:nvPicPr>
          <p:cNvPr id="8" name="Picture 21" descr="BD20656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643578"/>
            <a:ext cx="350046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accent3"/>
                </a:solidFill>
              </a:rPr>
              <a:t>Оюн</a:t>
            </a:r>
            <a:r>
              <a:rPr lang="ru-RU" sz="3600" b="1" dirty="0" smtClean="0">
                <a:solidFill>
                  <a:schemeClr val="accent3"/>
                </a:solidFill>
              </a:rPr>
              <a:t> «</a:t>
            </a:r>
            <a:r>
              <a:rPr lang="ru-RU" sz="3600" b="1" dirty="0" err="1" smtClean="0">
                <a:solidFill>
                  <a:schemeClr val="accent3"/>
                </a:solidFill>
              </a:rPr>
              <a:t>Угаанче</a:t>
            </a:r>
            <a:r>
              <a:rPr lang="ru-RU" sz="3600" b="1" dirty="0" smtClean="0">
                <a:solidFill>
                  <a:schemeClr val="accent3"/>
                </a:solidFill>
              </a:rPr>
              <a:t> </a:t>
            </a:r>
            <a:r>
              <a:rPr lang="ru-RU" sz="3600" b="1" dirty="0" err="1" smtClean="0">
                <a:solidFill>
                  <a:schemeClr val="accent3"/>
                </a:solidFill>
              </a:rPr>
              <a:t>шаап</a:t>
            </a:r>
            <a:r>
              <a:rPr lang="ru-RU" sz="3600" b="1" dirty="0" smtClean="0">
                <a:solidFill>
                  <a:schemeClr val="accent3"/>
                </a:solidFill>
              </a:rPr>
              <a:t> </a:t>
            </a:r>
            <a:r>
              <a:rPr lang="ru-RU" sz="3600" b="1" dirty="0" err="1" smtClean="0">
                <a:solidFill>
                  <a:schemeClr val="accent3"/>
                </a:solidFill>
              </a:rPr>
              <a:t>халдаашкын</a:t>
            </a:r>
            <a:r>
              <a:rPr lang="ru-RU" sz="3600" b="1" dirty="0" smtClean="0">
                <a:solidFill>
                  <a:schemeClr val="accent3"/>
                </a:solidFill>
              </a:rPr>
              <a:t>»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58204" cy="497377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60000"/>
              </a:lnSpc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Тыва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дылдың чүү деп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улуг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адырын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ѳѳренип эгелээн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бис?</a:t>
            </a:r>
          </a:p>
          <a:p>
            <a:pPr marL="457200" indent="-457200">
              <a:lnSpc>
                <a:spcPct val="160000"/>
              </a:lnSpc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 фонетика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деп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чүл ол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457200" indent="-457200">
              <a:lnSpc>
                <a:spcPct val="160000"/>
              </a:lnSpc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Ажык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болгаш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ажык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эвес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үннерни адап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турувуста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кандыг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болур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</a:p>
          <a:p>
            <a:pPr marL="457200" indent="-457200">
              <a:lnSpc>
                <a:spcPct val="160000"/>
              </a:lnSpc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Тыва дылда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шупту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каш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ажык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үннер барыл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457200" indent="-457200">
              <a:lnSpc>
                <a:spcPct val="160000"/>
              </a:lnSpc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Ажык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үннер адалгазының аайы-биле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кандыг-кандыг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болур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457200" indent="-457200">
              <a:lnSpc>
                <a:spcPct val="160000"/>
              </a:lnSpc>
              <a:buClr>
                <a:srgbClr val="FF0000"/>
              </a:buClr>
              <a:buFont typeface="+mj-lt"/>
              <a:buAutoNum type="arabicParenR"/>
            </a:pPr>
            <a:endParaRPr lang="ru-RU" dirty="0" smtClean="0"/>
          </a:p>
          <a:p>
            <a:pPr marL="457200" indent="-457200">
              <a:buClr>
                <a:srgbClr val="FF0000"/>
              </a:buClr>
              <a:buFont typeface="+mj-lt"/>
              <a:buAutoNum type="arabicParenR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401080" cy="9175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  </a:t>
            </a:r>
            <a:r>
              <a:rPr lang="ru-RU" sz="3100" b="1" dirty="0" err="1" smtClean="0">
                <a:solidFill>
                  <a:schemeClr val="accent3"/>
                </a:solidFill>
              </a:rPr>
              <a:t>Бо</a:t>
            </a:r>
            <a:r>
              <a:rPr lang="ru-RU" sz="3100" b="1" dirty="0" smtClean="0">
                <a:solidFill>
                  <a:schemeClr val="accent3"/>
                </a:solidFill>
              </a:rPr>
              <a:t> </a:t>
            </a:r>
            <a:r>
              <a:rPr lang="ru-RU" sz="3100" b="1" dirty="0" err="1" smtClean="0">
                <a:solidFill>
                  <a:schemeClr val="accent3"/>
                </a:solidFill>
              </a:rPr>
              <a:t>кичээлден</a:t>
            </a:r>
            <a:r>
              <a:rPr lang="ru-RU" sz="3100" b="1" dirty="0" smtClean="0">
                <a:solidFill>
                  <a:schemeClr val="accent3"/>
                </a:solidFill>
              </a:rPr>
              <a:t> </a:t>
            </a:r>
            <a:r>
              <a:rPr lang="ru-RU" sz="3100" b="1" dirty="0" err="1" smtClean="0">
                <a:solidFill>
                  <a:schemeClr val="accent3"/>
                </a:solidFill>
              </a:rPr>
              <a:t>чүнү билип</a:t>
            </a:r>
            <a:r>
              <a:rPr lang="ru-RU" sz="3100" b="1" dirty="0" smtClean="0">
                <a:solidFill>
                  <a:schemeClr val="accent3"/>
                </a:solidFill>
              </a:rPr>
              <a:t> </a:t>
            </a:r>
            <a:r>
              <a:rPr lang="ru-RU" sz="3100" b="1" dirty="0" err="1" smtClean="0">
                <a:solidFill>
                  <a:schemeClr val="accent3"/>
                </a:solidFill>
              </a:rPr>
              <a:t>алыр</a:t>
            </a:r>
            <a:r>
              <a:rPr lang="ru-RU" sz="3100" b="1" dirty="0" smtClean="0">
                <a:solidFill>
                  <a:schemeClr val="accent3"/>
                </a:solidFill>
              </a:rPr>
              <a:t> </a:t>
            </a:r>
            <a:r>
              <a:rPr lang="ru-RU" sz="3100" b="1" dirty="0" err="1" smtClean="0">
                <a:solidFill>
                  <a:schemeClr val="accent3"/>
                </a:solidFill>
              </a:rPr>
              <a:t>ужурлуг</a:t>
            </a:r>
            <a:r>
              <a:rPr lang="ru-RU" sz="3100" b="1" dirty="0" smtClean="0">
                <a:solidFill>
                  <a:schemeClr val="accent3"/>
                </a:solidFill>
              </a:rPr>
              <a:t> бис?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Кадыг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болгаш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чымчак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ажык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үннер деп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чүл?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Оларны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бот-боттарындан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ылгаары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Ажык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үннерниң кадыг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болгаш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чымчааның аайы-биле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аяннажыры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20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err="1" smtClean="0">
                <a:solidFill>
                  <a:schemeClr val="accent3"/>
                </a:solidFill>
              </a:rPr>
              <a:t>Кичээлдиң эпигравы</a:t>
            </a:r>
            <a:r>
              <a:rPr lang="ru-RU" sz="4000" b="1" i="1" dirty="0" smtClean="0">
                <a:solidFill>
                  <a:schemeClr val="accent3"/>
                </a:solidFill>
              </a:rPr>
              <a:t>: 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86238" cy="45720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sz="9000" dirty="0" smtClean="0">
                <a:solidFill>
                  <a:schemeClr val="accent6">
                    <a:lumMod val="75000"/>
                  </a:schemeClr>
                </a:solidFill>
              </a:rPr>
              <a:t>Тыва </a:t>
            </a:r>
            <a:r>
              <a:rPr lang="ru-RU" sz="9000" dirty="0" err="1" smtClean="0">
                <a:solidFill>
                  <a:schemeClr val="accent6">
                    <a:lumMod val="75000"/>
                  </a:schemeClr>
                </a:solidFill>
              </a:rPr>
              <a:t>дылың</a:t>
            </a:r>
            <a:r>
              <a:rPr lang="ru-RU" sz="9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ru-RU" sz="9000" dirty="0" smtClean="0">
                <a:solidFill>
                  <a:schemeClr val="accent6">
                    <a:lumMod val="75000"/>
                  </a:schemeClr>
                </a:solidFill>
              </a:rPr>
              <a:t>Тыва </a:t>
            </a:r>
            <a:r>
              <a:rPr lang="ru-RU" sz="9000" dirty="0" err="1" smtClean="0">
                <a:solidFill>
                  <a:schemeClr val="accent6">
                    <a:lumMod val="75000"/>
                  </a:schemeClr>
                </a:solidFill>
              </a:rPr>
              <a:t>чериң</a:t>
            </a:r>
            <a:r>
              <a:rPr lang="ru-RU" sz="9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ru-RU" sz="9000" dirty="0" smtClean="0">
                <a:solidFill>
                  <a:schemeClr val="accent6">
                    <a:lumMod val="75000"/>
                  </a:schemeClr>
                </a:solidFill>
              </a:rPr>
              <a:t>Тыва </a:t>
            </a:r>
            <a:r>
              <a:rPr lang="ru-RU" sz="9000" dirty="0" err="1" smtClean="0">
                <a:solidFill>
                  <a:schemeClr val="accent6">
                    <a:lumMod val="75000"/>
                  </a:schemeClr>
                </a:solidFill>
              </a:rPr>
              <a:t>чонуң </a:t>
            </a:r>
            <a:r>
              <a:rPr lang="ru-RU" sz="9000" dirty="0" smtClean="0">
                <a:solidFill>
                  <a:schemeClr val="accent6">
                    <a:lumMod val="75000"/>
                  </a:schemeClr>
                </a:solidFill>
              </a:rPr>
              <a:t>–</a:t>
            </a:r>
          </a:p>
          <a:p>
            <a:pPr algn="ctr">
              <a:buNone/>
            </a:pPr>
            <a:r>
              <a:rPr lang="ru-RU" sz="9000" dirty="0" err="1" smtClean="0">
                <a:solidFill>
                  <a:schemeClr val="accent6">
                    <a:lumMod val="75000"/>
                  </a:schemeClr>
                </a:solidFill>
              </a:rPr>
              <a:t>Ожууңнуң үш дажы</a:t>
            </a:r>
            <a:r>
              <a:rPr lang="ru-RU" sz="9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9000" dirty="0" err="1" smtClean="0">
                <a:solidFill>
                  <a:schemeClr val="accent6">
                    <a:lumMod val="75000"/>
                  </a:schemeClr>
                </a:solidFill>
              </a:rPr>
              <a:t>ол-дур</a:t>
            </a:r>
            <a:r>
              <a:rPr lang="ru-RU" sz="9000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 algn="ctr">
              <a:buNone/>
            </a:pPr>
            <a:r>
              <a:rPr lang="ru-RU" sz="90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                  </a:t>
            </a:r>
            <a:r>
              <a:rPr lang="ru-RU" sz="70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7000" dirty="0" err="1" smtClean="0">
                <a:solidFill>
                  <a:schemeClr val="accent6">
                    <a:lumMod val="75000"/>
                  </a:schemeClr>
                </a:solidFill>
              </a:rPr>
              <a:t>А.А.Даржай</a:t>
            </a:r>
            <a:r>
              <a:rPr lang="ru-RU" sz="70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ctr">
              <a:buNone/>
            </a:pPr>
            <a:endParaRPr lang="ru-RU" sz="7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7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1800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Содержимое 6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3503" y="2455374"/>
            <a:ext cx="3500463" cy="2973890"/>
          </a:xfrm>
          <a:prstGeom prst="rect">
            <a:avLst/>
          </a:prstGeom>
          <a:noFill/>
        </p:spPr>
      </p:pic>
      <p:pic>
        <p:nvPicPr>
          <p:cNvPr id="7" name="Picture 21" descr="BD20656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5643578"/>
            <a:ext cx="350046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09" y="714357"/>
          <a:ext cx="7786743" cy="5357849"/>
        </p:xfrm>
        <a:graphic>
          <a:graphicData uri="http://schemas.openxmlformats.org/drawingml/2006/table">
            <a:tbl>
              <a:tblPr/>
              <a:tblGrid>
                <a:gridCol w="1836212"/>
                <a:gridCol w="2058446"/>
                <a:gridCol w="1702358"/>
                <a:gridCol w="2189727"/>
              </a:tblGrid>
              <a:tr h="1361769">
                <a:tc gridSpan="2"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Артыы</a:t>
                      </a:r>
                      <a:r>
                        <a:rPr lang="ru-RU" sz="2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одуругнуң</a:t>
                      </a:r>
                      <a:r>
                        <a:rPr lang="ru-RU" sz="2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Мурнуу</a:t>
                      </a:r>
                      <a:r>
                        <a:rPr lang="ru-RU" sz="2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одуругнуң</a:t>
                      </a:r>
                      <a:r>
                        <a:rPr lang="ru-RU" sz="2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3898">
                <a:tc gridSpan="2"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accent3"/>
                          </a:solidFill>
                          <a:latin typeface="Tahoma"/>
                          <a:ea typeface="Franklin Gothic Book"/>
                          <a:cs typeface="Times New Roman"/>
                        </a:rPr>
                        <a:t>КАДЫГ</a:t>
                      </a:r>
                      <a:endParaRPr lang="ru-RU" sz="2800" dirty="0">
                        <a:solidFill>
                          <a:schemeClr val="accent3"/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accent3"/>
                          </a:solidFill>
                          <a:latin typeface="Tahoma"/>
                          <a:ea typeface="Franklin Gothic Book"/>
                          <a:cs typeface="Times New Roman"/>
                        </a:rPr>
                        <a:t>ЧЫМЧАК</a:t>
                      </a:r>
                      <a:endParaRPr lang="ru-RU" sz="2800" dirty="0">
                        <a:solidFill>
                          <a:schemeClr val="accent3"/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8481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а, </a:t>
                      </a:r>
                      <a:r>
                        <a:rPr lang="ru-RU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аа</a:t>
                      </a:r>
                      <a:r>
                        <a:rPr lang="ru-RU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аъ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ыы</a:t>
                      </a:r>
                      <a:r>
                        <a:rPr lang="ru-RU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ыъ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э, </a:t>
                      </a:r>
                      <a:r>
                        <a:rPr lang="ru-RU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ээ</a:t>
                      </a:r>
                      <a:r>
                        <a:rPr lang="ru-RU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эъ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и, </a:t>
                      </a:r>
                      <a:r>
                        <a:rPr lang="ru-RU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ии</a:t>
                      </a:r>
                      <a:r>
                        <a:rPr lang="ru-RU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иъ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701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о, оо, оъ</a:t>
                      </a:r>
                      <a:endParaRPr lang="ru-RU" sz="280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у, уу, уъ</a:t>
                      </a:r>
                      <a:endParaRPr lang="ru-RU" sz="280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Times New Roman"/>
                          <a:cs typeface="Arial"/>
                        </a:rPr>
                        <a:t>ѳ, ѳѳ, ѳъ</a:t>
                      </a:r>
                      <a:endParaRPr lang="ru-RU" sz="280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ү, үү, үъ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8572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МЕРГЕЖИЛГЕ 192 </a:t>
            </a:r>
            <a:r>
              <a:rPr lang="ru-RU" sz="3600" b="1" dirty="0" err="1" smtClean="0">
                <a:solidFill>
                  <a:schemeClr val="accent3"/>
                </a:solidFill>
              </a:rPr>
              <a:t>арын</a:t>
            </a:r>
            <a:r>
              <a:rPr lang="ru-RU" sz="3600" b="1" dirty="0" smtClean="0">
                <a:solidFill>
                  <a:schemeClr val="accent3"/>
                </a:solidFill>
              </a:rPr>
              <a:t> 69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043890" cy="5330968"/>
          </a:xfrm>
        </p:spPr>
        <p:txBody>
          <a:bodyPr>
            <a:normAutofit lnSpcReduction="10000"/>
          </a:bodyPr>
          <a:lstStyle/>
          <a:p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Шүлүктү аянныг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номчуңар.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Кадыг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ажык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үннерлиг сѳстерни чаңгыс, чымчак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ажык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үннерлиг сѳстерни ийи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шыйыг-биле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шыйыңар.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ЧЫЖЫРГАНАМ ЧААГАЙ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Кыштың соогун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тоовас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Кызыл-сарыг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ѳңнүг,</a:t>
            </a: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Шыргай-шыргай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ѳзер</a:t>
            </a: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Чыжырганам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чаагай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chemeClr val="accent3"/>
                </a:solidFill>
              </a:rPr>
              <a:t>Чурук-биле</a:t>
            </a:r>
            <a:r>
              <a:rPr lang="ru-RU" sz="4000" b="1" dirty="0" smtClean="0">
                <a:solidFill>
                  <a:schemeClr val="accent3"/>
                </a:solidFill>
              </a:rPr>
              <a:t> </a:t>
            </a:r>
            <a:r>
              <a:rPr lang="ru-RU" sz="4000" b="1" dirty="0" err="1" smtClean="0">
                <a:solidFill>
                  <a:schemeClr val="accent3"/>
                </a:solidFill>
              </a:rPr>
              <a:t>ажыл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pic>
        <p:nvPicPr>
          <p:cNvPr id="21505" name="Picture 1" descr="C:\Documents and Settings\Администратор\Мои документы\2008-04-03 Фото К.Симонова о Туве\Тыва\Изображение 02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38"/>
            <a:ext cx="7128165" cy="5259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chemeClr val="accent3"/>
                </a:solidFill>
              </a:rPr>
              <a:t>Шилилгелиг</a:t>
            </a:r>
            <a:r>
              <a:rPr lang="ru-RU" sz="4000" b="1" dirty="0" smtClean="0">
                <a:solidFill>
                  <a:schemeClr val="accent3"/>
                </a:solidFill>
              </a:rPr>
              <a:t> диктант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429684" cy="525953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Сүзүүм болган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авайымның сүдү ышкаш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Сүүзүннүг, мага-боттан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адырылбас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Тынар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агаар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сеткилимниң хѳрзүнү бооп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Тыва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дылым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дамыр-ханда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тудуш-тур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сен.</a:t>
            </a: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lnSpc>
                <a:spcPct val="200000"/>
              </a:lnSpc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А.А.Даржай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315</Words>
  <Application>Microsoft Office PowerPoint</Application>
  <PresentationFormat>Экран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Ажык кичээл 5 класс </vt:lpstr>
      <vt:lpstr>Кичээлдиң эпигравы: </vt:lpstr>
      <vt:lpstr>Оюн «Угаанче шаап халдаашкын»</vt:lpstr>
      <vt:lpstr>            Бо кичээлден чүнү билип алыр ужурлуг бис? </vt:lpstr>
      <vt:lpstr>Кичээлдиң эпигравы: </vt:lpstr>
      <vt:lpstr>Слайд 6</vt:lpstr>
      <vt:lpstr>МЕРГЕЖИЛГЕ 192 арын 69</vt:lpstr>
      <vt:lpstr>Чурук-биле ажыл</vt:lpstr>
      <vt:lpstr>Шилилгелиг диктант</vt:lpstr>
      <vt:lpstr> Тыва дылда ажык  үннер кадыг, чымчааның аайы-биле аяннажып чоруур. Бирги слогка чымчак азы кадыг ажык үннер турар болза, дараазында слогтарга база чымчак азы кадыг ажык үннер турар. </vt:lpstr>
      <vt:lpstr>Оюн «Чаңгыс сѳстен хѳй сѳс»</vt:lpstr>
      <vt:lpstr>Бажыңга онаалга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Ажык кичээл-моорей. 6 класс</dc:title>
  <dc:creator>Elli 2.1 Full</dc:creator>
  <cp:lastModifiedBy>Elli 2.1 Full</cp:lastModifiedBy>
  <cp:revision>16</cp:revision>
  <dcterms:created xsi:type="dcterms:W3CDTF">2011-01-27T14:09:36Z</dcterms:created>
  <dcterms:modified xsi:type="dcterms:W3CDTF">2011-11-21T13:59:01Z</dcterms:modified>
</cp:coreProperties>
</file>