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6" r:id="rId3"/>
    <p:sldId id="267" r:id="rId4"/>
    <p:sldId id="268" r:id="rId5"/>
    <p:sldId id="263" r:id="rId6"/>
    <p:sldId id="262" r:id="rId7"/>
    <p:sldId id="264" r:id="rId8"/>
    <p:sldId id="265" r:id="rId9"/>
    <p:sldId id="260" r:id="rId10"/>
    <p:sldId id="269" r:id="rId11"/>
    <p:sldId id="25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988" y="1304920"/>
            <a:ext cx="6462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Урок в 7 классе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Повторение  и  обобщение</a:t>
            </a:r>
          </a:p>
          <a:p>
            <a:pPr algn="ctr"/>
            <a:r>
              <a:rPr lang="ru-RU" sz="3600" b="1" dirty="0" smtClean="0"/>
              <a:t> изученного  о  причастии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5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-169659"/>
            <a:ext cx="493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Сказка  о  причастии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20" y="363915"/>
            <a:ext cx="913328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Страдательное причастие Прошедшего  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ремени любит убегать к маминой родне, </a:t>
            </a:r>
          </a:p>
          <a:p>
            <a:r>
              <a:rPr lang="ru-RU" sz="2400" b="1" dirty="0" smtClean="0"/>
              <a:t>к Прилагательным, и надолго поселяться </a:t>
            </a:r>
          </a:p>
          <a:p>
            <a:r>
              <a:rPr lang="ru-RU" sz="2400" b="1" dirty="0" smtClean="0"/>
              <a:t>там. Оно натягивает  шапку-приставку,</a:t>
            </a:r>
          </a:p>
          <a:p>
            <a:r>
              <a:rPr lang="ru-RU" sz="2400" b="1" dirty="0" smtClean="0"/>
              <a:t>берет с собой любимые «игрушки»</a:t>
            </a:r>
          </a:p>
          <a:p>
            <a:r>
              <a:rPr lang="ru-RU" sz="2400" b="1" dirty="0" smtClean="0"/>
              <a:t>– зависимые слова, надевает «калоши» </a:t>
            </a:r>
          </a:p>
          <a:p>
            <a:r>
              <a:rPr lang="ru-RU" sz="2400" b="1" dirty="0" smtClean="0"/>
              <a:t>– два Н  и бежит что есть силы…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Теперь следите за слайдами </a:t>
            </a:r>
          </a:p>
          <a:p>
            <a:r>
              <a:rPr lang="ru-RU" sz="2400" b="1" dirty="0" smtClean="0"/>
              <a:t>и комментируйте происходящее  сами.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Торопится , бежит, поскользнулся на огрызке</a:t>
            </a:r>
          </a:p>
          <a:p>
            <a:r>
              <a:rPr lang="ru-RU" sz="2000" b="1" dirty="0" smtClean="0"/>
              <a:t> яблока и упал…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Шапка-приставка  слетела,  коробка </a:t>
            </a:r>
          </a:p>
          <a:p>
            <a:r>
              <a:rPr lang="ru-RU" sz="2000" b="1" dirty="0" smtClean="0"/>
              <a:t>с «игрушками» - зависимыми  словами  </a:t>
            </a:r>
          </a:p>
          <a:p>
            <a:r>
              <a:rPr lang="ru-RU" sz="2000" b="1" dirty="0" smtClean="0"/>
              <a:t>рассыпалась, с ноги слетела «калоша» – буква Н.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В каком же виде  появилось  Причастие  </a:t>
            </a:r>
          </a:p>
          <a:p>
            <a:r>
              <a:rPr lang="ru-RU" sz="2000" b="1" dirty="0" smtClean="0"/>
              <a:t>в доме Прилагательных? (Без приставки, без </a:t>
            </a:r>
          </a:p>
          <a:p>
            <a:r>
              <a:rPr lang="ru-RU" sz="2000" b="1" dirty="0" smtClean="0"/>
              <a:t>зависимых слов  и  с одним  Н.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Следовательно, как пишутся прилагательные,</a:t>
            </a:r>
          </a:p>
          <a:p>
            <a:r>
              <a:rPr lang="ru-RU" sz="2000" b="1" dirty="0" smtClean="0"/>
              <a:t> перешедшие  из  страдательных причастий?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5313" y="836711"/>
            <a:ext cx="2728686" cy="501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2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Pictures\2014-05-28\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28453" y="916891"/>
            <a:ext cx="6824573" cy="50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325" y="0"/>
            <a:ext cx="624363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715" y="-29907"/>
            <a:ext cx="7145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325" y="61826"/>
            <a:ext cx="6840658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6294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Рефлексия</a:t>
            </a:r>
            <a:r>
              <a:rPr lang="ru-RU" sz="3200" b="1" dirty="0" smtClean="0"/>
              <a:t>.</a:t>
            </a:r>
          </a:p>
          <a:p>
            <a:pPr algn="ctr"/>
            <a:r>
              <a:rPr lang="ru-RU" sz="3200" b="1" dirty="0" smtClean="0"/>
              <a:t>  </a:t>
            </a:r>
          </a:p>
          <a:p>
            <a:pPr algn="ctr"/>
            <a:r>
              <a:rPr lang="ru-RU" sz="3200" b="1" dirty="0" smtClean="0"/>
              <a:t>Было </a:t>
            </a:r>
            <a:r>
              <a:rPr lang="ru-RU" sz="3200" b="1" dirty="0"/>
              <a:t>ли интересно на уроке?</a:t>
            </a:r>
          </a:p>
          <a:p>
            <a:pPr algn="ctr"/>
            <a:r>
              <a:rPr lang="ru-RU" sz="3200" b="1" dirty="0" smtClean="0"/>
              <a:t>Что </a:t>
            </a:r>
            <a:r>
              <a:rPr lang="ru-RU" sz="3200" b="1" dirty="0"/>
              <a:t>повторили? Что узнали нового? </a:t>
            </a:r>
          </a:p>
          <a:p>
            <a:pPr algn="ctr"/>
            <a:r>
              <a:rPr lang="ru-RU" sz="3200" b="1" dirty="0" smtClean="0"/>
              <a:t>Какой </a:t>
            </a:r>
            <a:r>
              <a:rPr lang="ru-RU" sz="3200" b="1" dirty="0"/>
              <a:t>этап урока был </a:t>
            </a:r>
            <a:r>
              <a:rPr lang="ru-RU" sz="3200" b="1" dirty="0" smtClean="0"/>
              <a:t>интересным?</a:t>
            </a:r>
          </a:p>
          <a:p>
            <a:pPr algn="ctr"/>
            <a:r>
              <a:rPr lang="ru-RU" sz="3200" b="1" dirty="0" smtClean="0"/>
              <a:t>Что осталось непонятым?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u="sng" dirty="0" smtClean="0"/>
              <a:t>Дома: </a:t>
            </a:r>
            <a:r>
              <a:rPr lang="ru-RU" sz="3200" b="1" dirty="0" smtClean="0"/>
              <a:t>написать сочинение-миниатюру               ( 6-8 предложений) о зиме, используя материал урока.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400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28826"/>
              </p:ext>
            </p:extLst>
          </p:nvPr>
        </p:nvGraphicFramePr>
        <p:xfrm>
          <a:off x="0" y="0"/>
          <a:ext cx="9504040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008"/>
                <a:gridCol w="4860032"/>
              </a:tblGrid>
              <a:tr h="6813376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rgbClr val="FFFF00"/>
                          </a:solidFill>
                        </a:rPr>
                        <a:t>Должны  знать:  </a:t>
                      </a:r>
                    </a:p>
                    <a:p>
                      <a:r>
                        <a:rPr lang="ru-RU" sz="2300" dirty="0" smtClean="0"/>
                        <a:t>Что такое причастие;</a:t>
                      </a:r>
                    </a:p>
                    <a:p>
                      <a:r>
                        <a:rPr lang="ru-RU" sz="2300" dirty="0" smtClean="0"/>
                        <a:t>определение  действительных  и страдательных причастий настоящего и прошедшего времени;</a:t>
                      </a:r>
                    </a:p>
                    <a:p>
                      <a:r>
                        <a:rPr lang="ru-RU" sz="2300" dirty="0" smtClean="0"/>
                        <a:t>способ определения окончания  причастий;</a:t>
                      </a:r>
                    </a:p>
                    <a:p>
                      <a:r>
                        <a:rPr lang="ru-RU" sz="2300" dirty="0" smtClean="0"/>
                        <a:t>правила написания суффиксов -</a:t>
                      </a:r>
                      <a:r>
                        <a:rPr lang="ru-RU" sz="2300" dirty="0" err="1" smtClean="0"/>
                        <a:t>ущ</a:t>
                      </a:r>
                      <a:r>
                        <a:rPr lang="ru-RU" sz="2300" dirty="0" smtClean="0"/>
                        <a:t>- (-</a:t>
                      </a:r>
                      <a:r>
                        <a:rPr lang="ru-RU" sz="2300" dirty="0" err="1" smtClean="0"/>
                        <a:t>ющ</a:t>
                      </a:r>
                      <a:r>
                        <a:rPr lang="ru-RU" sz="2300" dirty="0" smtClean="0"/>
                        <a:t>-), -</a:t>
                      </a:r>
                      <a:r>
                        <a:rPr lang="ru-RU" sz="2300" dirty="0" err="1" smtClean="0"/>
                        <a:t>ащ</a:t>
                      </a:r>
                      <a:r>
                        <a:rPr lang="ru-RU" sz="2300" dirty="0" smtClean="0"/>
                        <a:t>-(-</a:t>
                      </a:r>
                      <a:r>
                        <a:rPr lang="ru-RU" sz="2300" dirty="0" err="1" smtClean="0"/>
                        <a:t>ящ</a:t>
                      </a:r>
                      <a:r>
                        <a:rPr lang="ru-RU" sz="2300" dirty="0" smtClean="0"/>
                        <a:t>-),-ем–</a:t>
                      </a:r>
                      <a:r>
                        <a:rPr lang="ru-RU" sz="2300" baseline="0" dirty="0" smtClean="0"/>
                        <a:t>                             </a:t>
                      </a:r>
                      <a:r>
                        <a:rPr lang="ru-RU" sz="2300" dirty="0" smtClean="0"/>
                        <a:t>(-им-), -н-, -</a:t>
                      </a:r>
                      <a:r>
                        <a:rPr lang="ru-RU" sz="2300" dirty="0" err="1" smtClean="0"/>
                        <a:t>енн</a:t>
                      </a:r>
                      <a:r>
                        <a:rPr lang="ru-RU" sz="2300" dirty="0" smtClean="0"/>
                        <a:t>, -</a:t>
                      </a:r>
                      <a:r>
                        <a:rPr lang="ru-RU" sz="2300" dirty="0" err="1" smtClean="0"/>
                        <a:t>нн</a:t>
                      </a:r>
                      <a:r>
                        <a:rPr lang="ru-RU" sz="2300" dirty="0" smtClean="0"/>
                        <a:t>-;</a:t>
                      </a:r>
                    </a:p>
                    <a:p>
                      <a:r>
                        <a:rPr lang="ru-RU" sz="2300" dirty="0" smtClean="0"/>
                        <a:t>условия слитного и раздельного употребления                                НЕ с причастиями;</a:t>
                      </a:r>
                    </a:p>
                    <a:p>
                      <a:r>
                        <a:rPr lang="ru-RU" sz="2300" dirty="0" smtClean="0"/>
                        <a:t>правило выделения причастного оборота, стоящего после определяемого слова;</a:t>
                      </a:r>
                    </a:p>
                    <a:p>
                      <a:endParaRPr lang="ru-RU" sz="2300" dirty="0" smtClean="0"/>
                    </a:p>
                    <a:p>
                      <a:r>
                        <a:rPr lang="ru-RU" sz="2300" dirty="0" smtClean="0"/>
                        <a:t>	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rgbClr val="FFFF00"/>
                          </a:solidFill>
                        </a:rPr>
                        <a:t>Должны  уметь:  </a:t>
                      </a:r>
                      <a:endParaRPr lang="ru-RU" sz="2300" dirty="0" smtClean="0"/>
                    </a:p>
                    <a:p>
                      <a:r>
                        <a:rPr lang="ru-RU" sz="2300" dirty="0" smtClean="0"/>
                        <a:t>определять признаки глагола       и прилагательного </a:t>
                      </a:r>
                    </a:p>
                    <a:p>
                      <a:r>
                        <a:rPr lang="ru-RU" sz="2300" dirty="0" smtClean="0"/>
                        <a:t>в причастии; определять действительные  и страдательные причастия;</a:t>
                      </a:r>
                    </a:p>
                    <a:p>
                      <a:r>
                        <a:rPr lang="ru-RU" sz="2300" dirty="0" smtClean="0"/>
                        <a:t>правильно</a:t>
                      </a:r>
                      <a:r>
                        <a:rPr lang="ru-RU" sz="2300" baseline="0" dirty="0" smtClean="0"/>
                        <a:t> писать </a:t>
                      </a:r>
                      <a:r>
                        <a:rPr lang="ru-RU" sz="2300" dirty="0" smtClean="0"/>
                        <a:t> окончания причастия;</a:t>
                      </a:r>
                    </a:p>
                    <a:p>
                      <a:r>
                        <a:rPr lang="ru-RU" sz="2300" dirty="0" smtClean="0"/>
                        <a:t>правильно</a:t>
                      </a:r>
                      <a:r>
                        <a:rPr lang="ru-RU" sz="2300" baseline="0" dirty="0" smtClean="0"/>
                        <a:t> </a:t>
                      </a:r>
                      <a:r>
                        <a:rPr lang="ru-RU" sz="2300" dirty="0" smtClean="0"/>
                        <a:t>употреблять</a:t>
                      </a:r>
                    </a:p>
                    <a:p>
                      <a:r>
                        <a:rPr lang="ru-RU" sz="2300" dirty="0" smtClean="0"/>
                        <a:t>суффиксы-</a:t>
                      </a:r>
                      <a:r>
                        <a:rPr lang="ru-RU" sz="2300" dirty="0" err="1" smtClean="0"/>
                        <a:t>ущ</a:t>
                      </a:r>
                      <a:r>
                        <a:rPr lang="ru-RU" sz="2300" dirty="0" smtClean="0"/>
                        <a:t>- (-</a:t>
                      </a:r>
                      <a:r>
                        <a:rPr lang="ru-RU" sz="2300" dirty="0" err="1" smtClean="0"/>
                        <a:t>ющ</a:t>
                      </a:r>
                      <a:r>
                        <a:rPr lang="ru-RU" sz="2300" dirty="0" smtClean="0"/>
                        <a:t>-), -</a:t>
                      </a:r>
                      <a:r>
                        <a:rPr lang="ru-RU" sz="2300" dirty="0" err="1" smtClean="0"/>
                        <a:t>ащ</a:t>
                      </a:r>
                      <a:r>
                        <a:rPr lang="ru-RU" sz="2300" dirty="0" smtClean="0"/>
                        <a:t>-(-</a:t>
                      </a:r>
                      <a:r>
                        <a:rPr lang="ru-RU" sz="2300" dirty="0" err="1" smtClean="0"/>
                        <a:t>ящ</a:t>
                      </a:r>
                      <a:r>
                        <a:rPr lang="ru-RU" sz="2300" dirty="0" smtClean="0"/>
                        <a:t>-),-ем–(-им-),-н-,-</a:t>
                      </a:r>
                      <a:r>
                        <a:rPr lang="ru-RU" sz="2300" dirty="0" err="1" smtClean="0"/>
                        <a:t>енн</a:t>
                      </a:r>
                      <a:r>
                        <a:rPr lang="ru-RU" sz="2300" dirty="0" smtClean="0"/>
                        <a:t>-,-</a:t>
                      </a:r>
                      <a:r>
                        <a:rPr lang="ru-RU" sz="2300" dirty="0" err="1" smtClean="0"/>
                        <a:t>нн</a:t>
                      </a:r>
                      <a:r>
                        <a:rPr lang="ru-RU" sz="2300" dirty="0" smtClean="0"/>
                        <a:t>-</a:t>
                      </a:r>
                    </a:p>
                    <a:p>
                      <a:r>
                        <a:rPr lang="ru-RU" sz="2300" dirty="0" smtClean="0"/>
                        <a:t>правильно писать</a:t>
                      </a:r>
                      <a:r>
                        <a:rPr lang="ru-RU" sz="2300" baseline="0" dirty="0" smtClean="0"/>
                        <a:t> </a:t>
                      </a:r>
                      <a:r>
                        <a:rPr lang="ru-RU" sz="2300" dirty="0" smtClean="0"/>
                        <a:t>НЕ с причастиями;</a:t>
                      </a:r>
                    </a:p>
                    <a:p>
                      <a:r>
                        <a:rPr lang="ru-RU" sz="2300" dirty="0" smtClean="0"/>
                        <a:t>выделять</a:t>
                      </a:r>
                      <a:r>
                        <a:rPr lang="ru-RU" sz="2300" baseline="0" dirty="0" smtClean="0"/>
                        <a:t> </a:t>
                      </a:r>
                      <a:r>
                        <a:rPr lang="ru-RU" sz="2300" dirty="0" smtClean="0"/>
                        <a:t> причастный  оборот, стоящий после определяемого слова;</a:t>
                      </a:r>
                    </a:p>
                    <a:p>
                      <a:r>
                        <a:rPr lang="ru-RU" sz="2300" dirty="0" smtClean="0"/>
                        <a:t>пользоваться причастиями и причастными оборотами</a:t>
                      </a:r>
                      <a:r>
                        <a:rPr lang="ru-RU" sz="2300" baseline="0" dirty="0" smtClean="0"/>
                        <a:t>  при описании  природы.</a:t>
                      </a:r>
                      <a:endParaRPr lang="ru-RU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1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65366"/>
              </p:ext>
            </p:extLst>
          </p:nvPr>
        </p:nvGraphicFramePr>
        <p:xfrm>
          <a:off x="251520" y="2007096"/>
          <a:ext cx="836827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527"/>
                <a:gridCol w="2592320"/>
                <a:gridCol w="2789424"/>
              </a:tblGrid>
              <a:tr h="4243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Действительные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Ключ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Страдательные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скользящий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сверкающий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заваленный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продуваемый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прозябший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нахмуренный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затянутый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несущиеся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243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падающие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161" y="33745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Работа </a:t>
            </a:r>
            <a:r>
              <a:rPr lang="ru-RU" sz="2400" b="1" u="sng" dirty="0"/>
              <a:t>по ключу:</a:t>
            </a:r>
            <a:r>
              <a:rPr lang="ru-RU" sz="2400" b="1" dirty="0"/>
              <a:t>     распределить в два столбика  действительные и страдательные причастия: скользящий, сверкающий, </a:t>
            </a:r>
            <a:r>
              <a:rPr lang="ru-RU" sz="2400" b="1" dirty="0" smtClean="0"/>
              <a:t>заваленный</a:t>
            </a:r>
            <a:r>
              <a:rPr lang="ru-RU" sz="2400" b="1" dirty="0"/>
              <a:t>, продуваемый, прозябший, нахмуренный, затянутый, несущиеся, </a:t>
            </a:r>
            <a:r>
              <a:rPr lang="ru-RU" sz="2400" b="1" dirty="0" smtClean="0"/>
              <a:t>падающие</a:t>
            </a:r>
            <a:r>
              <a:rPr lang="ru-RU" sz="2400" b="1" dirty="0"/>
              <a:t>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63888" y="2620852"/>
            <a:ext cx="1952473" cy="3733835"/>
            <a:chOff x="3563888" y="2620852"/>
            <a:chExt cx="1952473" cy="373383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563888" y="2620852"/>
              <a:ext cx="0" cy="7200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563888" y="3340932"/>
              <a:ext cx="1944216" cy="3600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5508104" y="3700972"/>
              <a:ext cx="8257" cy="3760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3563889" y="4077071"/>
              <a:ext cx="1948343" cy="43204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563888" y="4518483"/>
              <a:ext cx="1903685" cy="49469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467573" y="5013176"/>
              <a:ext cx="0" cy="4278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563888" y="5476344"/>
              <a:ext cx="1903686" cy="4009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578625" y="5850631"/>
              <a:ext cx="0" cy="5040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755576" y="2528900"/>
            <a:ext cx="2016224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06" y="3015679"/>
            <a:ext cx="2036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036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906415"/>
            <a:ext cx="2036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383831"/>
            <a:ext cx="2036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851883"/>
            <a:ext cx="2036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358" y="5270375"/>
            <a:ext cx="2036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747646"/>
            <a:ext cx="2036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12" y="6184031"/>
            <a:ext cx="2036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8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6592"/>
            <a:ext cx="6012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Выделить причастные обороты:</a:t>
            </a:r>
          </a:p>
          <a:p>
            <a:endParaRPr lang="ru-RU" sz="2400" b="1" dirty="0"/>
          </a:p>
          <a:p>
            <a:pPr algn="ctr"/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1520" y="158720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Григорий  Остер. «Гадание…»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853" y="4293096"/>
            <a:ext cx="8555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Крепкая  шея  с  сидящими  на  ней  друзьями  говорит </a:t>
            </a:r>
          </a:p>
          <a:p>
            <a:pPr algn="ctr"/>
            <a:r>
              <a:rPr lang="ru-RU" sz="4000" b="1" dirty="0"/>
              <a:t>о доброй  душе и слабой  воле.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2979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Шея, постепенно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переходящая </a:t>
            </a:r>
            <a:r>
              <a:rPr lang="ru-RU" sz="3600" b="1" dirty="0"/>
              <a:t>в хвост, </a:t>
            </a:r>
          </a:p>
          <a:p>
            <a:pPr algn="ctr"/>
            <a:r>
              <a:rPr lang="ru-RU" sz="3600" b="1" dirty="0"/>
              <a:t>выдает  ехидность и ядовитость.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29" y="-1"/>
            <a:ext cx="4266084" cy="40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8.radikal.ru/i162/1405/1e/732757fdc0c1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0"/>
            <a:ext cx="7668343" cy="68712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247687"/>
            <a:ext cx="5976664" cy="51336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Выписать  причастия, определить, какие они - действительные  или страдательные: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Оборванные  уши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видетельствуют  о  </a:t>
            </a:r>
            <a:r>
              <a:rPr lang="ru-RU" sz="2400" b="1" dirty="0">
                <a:solidFill>
                  <a:schemeClr val="tx1"/>
                </a:solidFill>
              </a:rPr>
              <a:t>том, что  родители  </a:t>
            </a:r>
            <a:r>
              <a:rPr lang="ru-RU" sz="2400" b="1" dirty="0" smtClean="0">
                <a:solidFill>
                  <a:schemeClr val="tx1"/>
                </a:solidFill>
              </a:rPr>
              <a:t>часто  </a:t>
            </a:r>
            <a:r>
              <a:rPr lang="ru-RU" sz="2400" b="1" dirty="0">
                <a:solidFill>
                  <a:schemeClr val="tx1"/>
                </a:solidFill>
              </a:rPr>
              <a:t>воспитывают 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их  </a:t>
            </a:r>
            <a:r>
              <a:rPr lang="ru-RU" sz="2400" b="1" dirty="0">
                <a:solidFill>
                  <a:schemeClr val="tx1"/>
                </a:solidFill>
              </a:rPr>
              <a:t>хозяина.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Уши</a:t>
            </a:r>
            <a:r>
              <a:rPr lang="ru-RU" sz="2400" b="1" dirty="0">
                <a:solidFill>
                  <a:schemeClr val="tx1"/>
                </a:solidFill>
              </a:rPr>
              <a:t>, прижатые  к  голове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кастрюлей, намекают, что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кто-то  одел  её вам  на  </a:t>
            </a:r>
            <a:r>
              <a:rPr lang="ru-RU" sz="2400" b="1" dirty="0" smtClean="0">
                <a:solidFill>
                  <a:schemeClr val="tx1"/>
                </a:solidFill>
              </a:rPr>
              <a:t>голову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76"/>
            <a:ext cx="9196302" cy="688157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07704" y="774667"/>
            <a:ext cx="5544616" cy="60090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     </a:t>
            </a:r>
            <a:r>
              <a:rPr lang="ru-RU" sz="3200" b="1" u="sng" dirty="0" smtClean="0">
                <a:solidFill>
                  <a:schemeClr val="tx1"/>
                </a:solidFill>
              </a:rPr>
              <a:t>Дописать  окончания    </a:t>
            </a:r>
          </a:p>
          <a:p>
            <a:pPr algn="ctr"/>
            <a:r>
              <a:rPr lang="ru-RU" sz="3200" b="1" u="sng" dirty="0">
                <a:solidFill>
                  <a:schemeClr val="tx1"/>
                </a:solidFill>
              </a:rPr>
              <a:t> </a:t>
            </a:r>
            <a:r>
              <a:rPr lang="ru-RU" sz="3200" b="1" u="sng" dirty="0" smtClean="0">
                <a:solidFill>
                  <a:schemeClr val="tx1"/>
                </a:solidFill>
              </a:rPr>
              <a:t>причастий.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Босые  </a:t>
            </a:r>
            <a:r>
              <a:rPr lang="ru-RU" sz="2400" b="1" i="1" dirty="0">
                <a:solidFill>
                  <a:schemeClr val="tx1"/>
                </a:solidFill>
              </a:rPr>
              <a:t>ноги  говорят 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         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о  </a:t>
            </a:r>
            <a:r>
              <a:rPr lang="ru-RU" sz="2400" b="1" i="1" dirty="0">
                <a:solidFill>
                  <a:schemeClr val="tx1"/>
                </a:solidFill>
              </a:rPr>
              <a:t>лете, обутые 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    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в  </a:t>
            </a:r>
            <a:r>
              <a:rPr lang="ru-RU" sz="2400" b="1" i="1" dirty="0">
                <a:solidFill>
                  <a:schemeClr val="tx1"/>
                </a:solidFill>
              </a:rPr>
              <a:t>валенки – о </a:t>
            </a:r>
            <a:r>
              <a:rPr lang="ru-RU" sz="2400" b="1" i="1" dirty="0" smtClean="0">
                <a:solidFill>
                  <a:schemeClr val="tx1"/>
                </a:solidFill>
              </a:rPr>
              <a:t>зиме,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промокш</a:t>
            </a:r>
            <a:r>
              <a:rPr lang="ru-RU" sz="2400" b="1" i="1" dirty="0" smtClean="0">
                <a:solidFill>
                  <a:schemeClr val="tx1"/>
                </a:solidFill>
              </a:rPr>
              <a:t>..  </a:t>
            </a:r>
            <a:r>
              <a:rPr lang="ru-RU" sz="2400" b="1" i="1" dirty="0">
                <a:solidFill>
                  <a:schemeClr val="tx1"/>
                </a:solidFill>
              </a:rPr>
              <a:t>ноги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   в грязных  </a:t>
            </a:r>
            <a:r>
              <a:rPr lang="ru-RU" sz="2400" b="1" i="1" dirty="0">
                <a:solidFill>
                  <a:schemeClr val="tx1"/>
                </a:solidFill>
              </a:rPr>
              <a:t>ботинках  - </a:t>
            </a:r>
            <a:r>
              <a:rPr lang="ru-RU" sz="2400" b="1" i="1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о  весенних каникулах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   Нога  </a:t>
            </a:r>
            <a:r>
              <a:rPr lang="ru-RU" sz="2400" b="1" i="1" dirty="0">
                <a:solidFill>
                  <a:schemeClr val="tx1"/>
                </a:solidFill>
              </a:rPr>
              <a:t>сорок  пятого  </a:t>
            </a:r>
            <a:r>
              <a:rPr lang="ru-RU" sz="2400" b="1" i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размера,  </a:t>
            </a:r>
            <a:r>
              <a:rPr lang="ru-RU" sz="2400" b="1" i="1" dirty="0">
                <a:solidFill>
                  <a:schemeClr val="tx1"/>
                </a:solidFill>
              </a:rPr>
              <a:t>мощным 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ударом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распахнувш</a:t>
            </a:r>
            <a:r>
              <a:rPr lang="ru-RU" sz="2400" b="1" i="1" dirty="0" smtClean="0">
                <a:solidFill>
                  <a:schemeClr val="tx1"/>
                </a:solidFill>
              </a:rPr>
              <a:t>..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дверь,  говорит  </a:t>
            </a:r>
            <a:r>
              <a:rPr lang="ru-RU" sz="2400" b="1" i="1" dirty="0">
                <a:solidFill>
                  <a:schemeClr val="tx1"/>
                </a:solidFill>
              </a:rPr>
              <a:t>о  </a:t>
            </a:r>
            <a:r>
              <a:rPr lang="ru-RU" sz="2400" b="1" i="1" dirty="0" smtClean="0">
                <a:solidFill>
                  <a:schemeClr val="tx1"/>
                </a:solidFill>
              </a:rPr>
              <a:t>больших неприятностях</a:t>
            </a:r>
            <a:r>
              <a:rPr lang="ru-RU" sz="2400" b="1" i="1" dirty="0">
                <a:solidFill>
                  <a:schemeClr val="tx1"/>
                </a:solidFill>
              </a:rPr>
              <a:t>,</a:t>
            </a:r>
            <a:r>
              <a:rPr lang="ru-RU" sz="2400" b="1" i="1" dirty="0" smtClean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ожидающ</a:t>
            </a:r>
            <a:r>
              <a:rPr lang="ru-RU" sz="2400" b="1" i="1" dirty="0" smtClean="0">
                <a:solidFill>
                  <a:schemeClr val="tx1"/>
                </a:solidFill>
              </a:rPr>
              <a:t>..  </a:t>
            </a:r>
            <a:r>
              <a:rPr lang="ru-RU" sz="2400" b="1" i="1" dirty="0">
                <a:solidFill>
                  <a:schemeClr val="tx1"/>
                </a:solidFill>
              </a:rPr>
              <a:t>всех  </a:t>
            </a:r>
            <a:r>
              <a:rPr lang="ru-RU" sz="2400" b="1" i="1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присутствующих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0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75"/>
            <a:ext cx="9138924" cy="68824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564904"/>
            <a:ext cx="6048672" cy="3423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Широкая </a:t>
            </a:r>
            <a:r>
              <a:rPr lang="ru-RU" sz="2400" b="1" dirty="0">
                <a:solidFill>
                  <a:schemeClr val="tx1"/>
                </a:solidFill>
              </a:rPr>
              <a:t>спина  скрывает  дрожащих  товарищей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Спина, измазанная  мелом, развивает чувство юмора у идущих сзади.</a:t>
            </a:r>
          </a:p>
          <a:p>
            <a:pPr algn="ctr"/>
            <a:endParaRPr lang="ru-RU" sz="2400" b="1" dirty="0" smtClean="0">
              <a:solidFill>
                <a:schemeClr val="accent3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Мурашки, бегущие по спине, предупреждают, что вы  сидите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на муравейнике.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124744"/>
            <a:ext cx="3528392" cy="1274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Определить род, число, падеж причастий.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3140968"/>
            <a:ext cx="6416740" cy="29523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Нестриженные ногти  приводят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 царапинам на лучших  друзьях.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124744"/>
            <a:ext cx="3672408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Объяснить правописание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</a:t>
            </a:r>
            <a:r>
              <a:rPr lang="ru-RU" sz="2400" b="1" dirty="0" smtClean="0">
                <a:solidFill>
                  <a:schemeClr val="tx1"/>
                </a:solidFill>
              </a:rPr>
              <a:t> с причастием: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4" y="0"/>
            <a:ext cx="964078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СКАЗКА  О  ПРИЧАСТИИ.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pPr algn="ctr"/>
            <a:r>
              <a:rPr lang="ru-RU" sz="2400" b="1" dirty="0" smtClean="0"/>
              <a:t>На первом уроки при изучении причастий рассказать сказку.  </a:t>
            </a:r>
          </a:p>
          <a:p>
            <a:r>
              <a:rPr lang="ru-RU" sz="2400" b="1" dirty="0" smtClean="0"/>
              <a:t>Будто есть целая семья: папа – глагол, мама – </a:t>
            </a:r>
            <a:r>
              <a:rPr lang="ru-RU" sz="2400" b="1" dirty="0" err="1" smtClean="0"/>
              <a:t>прилагатель</a:t>
            </a:r>
            <a:r>
              <a:rPr lang="ru-RU" sz="2400" b="1" dirty="0" smtClean="0"/>
              <a:t>-</a:t>
            </a:r>
          </a:p>
          <a:p>
            <a:r>
              <a:rPr lang="ru-RU" sz="2400" b="1" dirty="0" err="1" smtClean="0"/>
              <a:t>ное</a:t>
            </a:r>
            <a:r>
              <a:rPr lang="ru-RU" sz="2400" b="1" dirty="0" smtClean="0"/>
              <a:t>.  И  у них  четыре ребенка. Две пары близнецов: </a:t>
            </a:r>
          </a:p>
          <a:p>
            <a:r>
              <a:rPr lang="ru-RU" sz="2400" b="1" dirty="0" smtClean="0"/>
              <a:t>Действительные причастия Настоящего и Прошедшего </a:t>
            </a:r>
          </a:p>
          <a:p>
            <a:r>
              <a:rPr lang="ru-RU" sz="2400" b="1" dirty="0" smtClean="0"/>
              <a:t>времени и Страдательные </a:t>
            </a:r>
            <a:r>
              <a:rPr lang="ru-RU" sz="2400" b="1" dirty="0"/>
              <a:t>причастия Настоящего </a:t>
            </a:r>
            <a:endParaRPr lang="ru-RU" sz="2400" b="1" dirty="0" smtClean="0"/>
          </a:p>
          <a:p>
            <a:r>
              <a:rPr lang="ru-RU" sz="2400" b="1" dirty="0" smtClean="0"/>
              <a:t>и </a:t>
            </a:r>
            <a:r>
              <a:rPr lang="ru-RU" sz="2400" b="1" dirty="0"/>
              <a:t>Прошедшего времени </a:t>
            </a:r>
            <a:r>
              <a:rPr lang="ru-RU" sz="2400" b="1" dirty="0" smtClean="0"/>
              <a:t>.  Как и все дети, они одними</a:t>
            </a:r>
          </a:p>
          <a:p>
            <a:r>
              <a:rPr lang="ru-RU" sz="2400" b="1" dirty="0" smtClean="0"/>
              <a:t> свойствами  похожи на папу, другими – на маму, </a:t>
            </a:r>
          </a:p>
          <a:p>
            <a:r>
              <a:rPr lang="ru-RU" sz="2400" b="1" dirty="0" smtClean="0"/>
              <a:t>а друг от друга отличаются суффиксами. </a:t>
            </a:r>
          </a:p>
          <a:p>
            <a:r>
              <a:rPr lang="ru-RU" sz="2400" b="1" dirty="0" smtClean="0"/>
              <a:t>Самый капризный </a:t>
            </a:r>
            <a:r>
              <a:rPr lang="ru-RU" sz="2400" b="1" dirty="0"/>
              <a:t>ребенок </a:t>
            </a:r>
            <a:r>
              <a:rPr lang="ru-RU" sz="2400" b="1" dirty="0" smtClean="0"/>
              <a:t>- Страдательные причастия </a:t>
            </a:r>
          </a:p>
          <a:p>
            <a:r>
              <a:rPr lang="ru-RU" sz="2400" b="1" dirty="0" smtClean="0"/>
              <a:t>Прошедшего времени: у него больше суффиксов, </a:t>
            </a:r>
          </a:p>
          <a:p>
            <a:r>
              <a:rPr lang="ru-RU" sz="2400" b="1" dirty="0" smtClean="0"/>
              <a:t>оно может быть полным и кратким.</a:t>
            </a:r>
          </a:p>
          <a:p>
            <a:r>
              <a:rPr lang="ru-RU" sz="2400" b="1" dirty="0" smtClean="0"/>
              <a:t>   С веселого  пересказа этой сказки начинается урок  </a:t>
            </a:r>
          </a:p>
          <a:p>
            <a:r>
              <a:rPr lang="ru-RU" sz="2400" b="1" dirty="0" smtClean="0"/>
              <a:t>по правописанию  двух </a:t>
            </a:r>
            <a:r>
              <a:rPr lang="ru-RU" sz="2400" b="1" dirty="0" smtClean="0">
                <a:solidFill>
                  <a:srgbClr val="C00000"/>
                </a:solidFill>
              </a:rPr>
              <a:t>н </a:t>
            </a:r>
            <a:r>
              <a:rPr lang="ru-RU" sz="2400" b="1" dirty="0" smtClean="0"/>
              <a:t> в страдательных причастиях  </a:t>
            </a:r>
          </a:p>
          <a:p>
            <a:r>
              <a:rPr lang="ru-RU" sz="2400" b="1" dirty="0" smtClean="0"/>
              <a:t>прошедшего времени и </a:t>
            </a:r>
            <a:r>
              <a:rPr lang="ru-RU" sz="2400" b="1" dirty="0" smtClean="0">
                <a:solidFill>
                  <a:srgbClr val="C00000"/>
                </a:solidFill>
              </a:rPr>
              <a:t>н</a:t>
            </a:r>
            <a:r>
              <a:rPr lang="ru-RU" sz="2400" b="1" dirty="0" smtClean="0"/>
              <a:t> в прилагательных,</a:t>
            </a:r>
          </a:p>
          <a:p>
            <a:r>
              <a:rPr lang="ru-RU" sz="2400" b="1" dirty="0" smtClean="0"/>
              <a:t>образованных  от  них.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41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618</TotalTime>
  <Words>562</Words>
  <Application>Microsoft Office PowerPoint</Application>
  <PresentationFormat>Экран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183</cp:revision>
  <dcterms:created xsi:type="dcterms:W3CDTF">2014-05-28T11:38:43Z</dcterms:created>
  <dcterms:modified xsi:type="dcterms:W3CDTF">2015-01-03T03:29:52Z</dcterms:modified>
</cp:coreProperties>
</file>