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9" r:id="rId12"/>
    <p:sldId id="270" r:id="rId13"/>
    <p:sldId id="268" r:id="rId14"/>
    <p:sldId id="271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71" autoAdjust="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6D376-3CD3-4093-8107-A3190F4E1B5C}" type="datetimeFigureOut">
              <a:rPr lang="ru-RU"/>
              <a:pPr>
                <a:defRPr/>
              </a:pPr>
              <a:t>09.03.2014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1BAE9-6CE5-448F-B6AA-A84E2679EC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BCC13-EC87-41B0-94EA-D1282FB3A267}" type="datetimeFigureOut">
              <a:rPr lang="ru-RU"/>
              <a:pPr>
                <a:defRPr/>
              </a:pPr>
              <a:t>09.03.2014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8C78A-BAE6-45AD-9F4C-9BE37DD6BB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76E9B-51A8-4653-8193-F4925E359258}" type="datetimeFigureOut">
              <a:rPr lang="ru-RU"/>
              <a:pPr>
                <a:defRPr/>
              </a:pPr>
              <a:t>09.03.2014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02C39-1A4E-48B1-8274-4C81F3FD16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590C0-7145-4973-B168-4E47CDD60ACC}" type="datetimeFigureOut">
              <a:rPr lang="ru-RU"/>
              <a:pPr>
                <a:defRPr/>
              </a:pPr>
              <a:t>09.03.2014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702F2-E4AD-4335-8C74-D0CF6262B4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CFB30-4F48-45BA-A211-0A96038A8805}" type="datetimeFigureOut">
              <a:rPr lang="ru-RU"/>
              <a:pPr>
                <a:defRPr/>
              </a:pPr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93418-4CD7-4AD2-9164-561F38DFE5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C7ED4-6330-46E0-9397-A2B1079B88CB}" type="datetimeFigureOut">
              <a:rPr lang="ru-RU"/>
              <a:pPr>
                <a:defRPr/>
              </a:pPr>
              <a:t>09.03.2014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09D2D-8ED2-4107-8510-B0C56A5C3D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6C591-1AB5-4D1F-9371-64E78780289F}" type="datetimeFigureOut">
              <a:rPr lang="ru-RU"/>
              <a:pPr>
                <a:defRPr/>
              </a:pPr>
              <a:t>09.03.2014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1D413-DA22-498A-9E53-27C5E47AB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F0B13-274F-43B8-B3BA-0A370E94099D}" type="datetimeFigureOut">
              <a:rPr lang="ru-RU"/>
              <a:pPr>
                <a:defRPr/>
              </a:pPr>
              <a:t>09.03.2014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74471-EDDB-4A77-9B2E-A4DB74E309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36166-B350-4C92-8F3F-0017F9FA375B}" type="datetimeFigureOut">
              <a:rPr lang="ru-RU"/>
              <a:pPr>
                <a:defRPr/>
              </a:pPr>
              <a:t>09.03.2014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0D045-3EC2-4B07-84F7-26DD53A3BA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3946F-ED9B-47BD-959A-7F27B303BD5C}" type="datetimeFigureOut">
              <a:rPr lang="ru-RU"/>
              <a:pPr>
                <a:defRPr/>
              </a:pPr>
              <a:t>09.03.2014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6BE39-DBFE-4B1D-BA1B-02AD157BAA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BC394-7158-4E52-8E0A-454FA3D2D13F}" type="datetimeFigureOut">
              <a:rPr lang="ru-RU"/>
              <a:pPr>
                <a:defRPr/>
              </a:pPr>
              <a:t>09.03.2014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423F2-B551-4399-8EEE-C9C1F4413E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007404B-2550-4EA8-A208-9E81EEEE0626}" type="datetimeFigureOut">
              <a:rPr lang="ru-RU"/>
              <a:pPr>
                <a:defRPr/>
              </a:pPr>
              <a:t>09.03.2014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CE34C78-92BE-4CD2-969C-ECB99A4788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72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Documents and Settings\Admin\Рабочий стол\Новая папка (4)\9_may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3" descr="C:\Documents and Settings\Admin\Рабочий стол\Новая папка (4)\Москва\0_f827_c2e5640e_X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9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71472" y="1928802"/>
            <a:ext cx="765607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Парад победы в России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0" y="285750"/>
            <a:ext cx="9144000" cy="6858000"/>
          </a:xfrm>
        </p:spPr>
        <p:txBody>
          <a:bodyPr>
            <a:normAutofit fontScale="700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Парад Победы в России - традиционно проводится на Красной Площади, в Москве. Кроме Москвы, 9 мая Парады проходят в других городах - героях бывшего СССР.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Первый Парад в честь Победы СССР в Великой Отечественной войне прошедшей 24 июня 1945 года на Красной площади.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Решение о проведении Парада Победы на Красной площади было принято Сталиным в середине мая 1945-го, практически сразу после разгрома последней оказывающей сопротивление группировки немецко-фашистских войск 13-го мая.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Начался Парад в десять часов утра, почти все это время лил дождь, временами переходящий в ливень, что зафиксировали кадры кинохроники. Участвовало в Параде около сорока тысяч человек. Жуков и Рокоссовский выехали на Красную площадь на белом и вороном конях соответственно. Сам Иосиф Виссарионович с трибуны Мавзолея Ленина лишь наблюдал за Парадом. Сталин стоял на трибуне мавзолея слева, уступив середину фронтовым генералам - победителям. На трибуне также присутствовали Калинин, Молотов, Будённый, Ворошилов и другие члены Политбюро ЦК КПСС.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По Красной площади торжественно прошагали сводные полки фронтов: Карельского, Ленинградского, 1-го Прибалтийского, 3-го, 2-го и 1-го Белорусских, 1-го, 4-го, 2-го и 3-го Украинских, сводный полк Военно-Морского Флота. В составе полка 1-го Белорусского фронта особой колонной прошли представители Войска Польского. Впереди марширующих колонн фронтов шли командующие фронтами и армиями с шашками наголо. Знамена соединений несли Герои Советского Союза и другие орденоносцы.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38"/>
            <a:ext cx="9144000" cy="7786687"/>
          </a:xfrm>
        </p:spPr>
        <p:txBody>
          <a:bodyPr>
            <a:normAutofit fontScale="250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8000" dirty="0" smtClean="0"/>
              <a:t>За ними двигалась колонна солдат особого батальона из числа героев Советского Союза и других особо отличившихся в боях солдат. Они несли знамена и штандарты поверженной фашистской Германии, которые бросили к подножью Мавзолея и подожгли.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8000" dirty="0" smtClean="0"/>
              <a:t>Далее по Красной площади прошли части Московского гарнизона, затем проскакали кавалеристы, проехали легендарные тачанки, проследовали соединения ПВО, артиллерия, мотоциклисты, легкие бронемашины и тяжелые танки. В небе пронеслись самолеты, пилотируемые прославленными асами.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8000" dirty="0" smtClean="0"/>
              <a:t>В 1948 года традиция проведения праздничных парадов на Красной площади была прервана и возобновилась с былой силой и пышностью лишь в юбилейный год 20-ти </a:t>
            </a:r>
            <a:r>
              <a:rPr lang="ru-RU" sz="8000" dirty="0" err="1" smtClean="0"/>
              <a:t>летия</a:t>
            </a:r>
            <a:r>
              <a:rPr lang="ru-RU" sz="8000" dirty="0" smtClean="0"/>
              <a:t> Победы - в 1965 году.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8000" dirty="0" smtClean="0"/>
              <a:t>После распада Советского Союза парады в День Победы на некоторое время опять прекратились. Возродились они вновь лишь в юбилейном 1995 году, когда в Москве прошли сразу два парада: первый (пеший) на Красной площади и второй (с участием техники) на мемориальном комплексе Поклонная гора.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8000" dirty="0" smtClean="0"/>
              <a:t>С того момента парады Победы на Красной площади проходят каждый год, правда, боевая техника в них уже не участвует.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65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1" name="Picture 2" descr="C:\Documents and Settings\Admin\Рабочий стол\Новая папка (4)\Москва\0_b872_f962e51_X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7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C:\Documents and Settings\Admin\Рабочий стол\Новая папка (4)\Москва\0_f82d_5ee66679_XL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99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C:\Documents and Settings\Admin\Рабочий стол\Новая папка (4)\Москва\0_f819_815f5ce2_XL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0609263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C:\Documents and Settings\Admin\Рабочий стол\Новая папка (4)\Москва\0_f823_c984ba11_XL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0501313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C:\Documents and Settings\Admin\Рабочий стол\Новая папка (4)\Москва\9may_victorydayparade_authority0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571500" y="0"/>
            <a:ext cx="10609263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 descr="C:\Documents and Settings\Admin\Рабочий стол\Новая папка (4)\Москва\9may_victorydayparade_authority0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571500" y="0"/>
            <a:ext cx="100076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8" descr="C:\Documents and Settings\Admin\Рабочий стол\Новая папка (4)\Москва\9may_victorydayparade_medvedev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714375" y="0"/>
            <a:ext cx="10225088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9" descr="C:\Documents and Settings\Admin\Рабочий стол\Новая папка (4)\Москва\13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785813" y="0"/>
            <a:ext cx="9929813" cy="772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867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8675" name="Picture 2" descr="C:\Documents and Settings\Admin\Рабочий стол\Новая папка (4)\Москва\1177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15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C:\Documents and Settings\Admin\Рабочий стол\Новая папка (4)\Москва\e368c5ee4ae2a501f6ee37ff218a21ba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644063" cy="723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C:\Documents and Settings\Admin\Рабочий стол\Новая папка (4)\Москва\ebb02be6fa8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786938" cy="734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C:\Documents and Settings\Admin\Рабочий стол\Новая папка (4)\Москва\vozlozhenie_pobed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858375" cy="739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Documents and Settings\Admin\Рабочий стол\Новая папка (4)\58270f63ade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188" y="0"/>
            <a:ext cx="95011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714480" y="2500306"/>
            <a:ext cx="5214958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+mn-lt"/>
              </a:rPr>
              <a:t>Начальный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+mn-lt"/>
              </a:rPr>
              <a:t>период войны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0662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33137"/>
            <a:ext cx="9144000" cy="65248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</a:rPr>
              <a:t> </a:t>
            </a:r>
            <a:r>
              <a:rPr lang="ru-RU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+mn-lt"/>
              </a:rPr>
              <a:t>18 июня 1941 года некоторые соединения приграничных военных округов СССР были приведены в боевую готовность. 13-15 июня 1941 г. в западные округа были отправлены Директивы НКО и ГШ о начале выдвижения частей первого и второго эшелонов к границе, под видом "учений". Стрелковые части округов первого эшелона согласно этим директивам должны были занимать оборону в 5-10 км от границы, части второго эшелона, стрелковые и механизированные корпуса, должны были занять оборону в 30-40 км от границы. 18 июня последовала дополнительная команда-приказ о приведении в полную боевую готовность всех частей западных округов. Об этой телеграмме-приказе упоминается в протоколах допроса командования </a:t>
            </a:r>
            <a:r>
              <a:rPr lang="ru-RU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+mn-lt"/>
              </a:rPr>
              <a:t>ЗапОВО</a:t>
            </a:r>
            <a:r>
              <a:rPr lang="ru-RU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+mn-lt"/>
              </a:rPr>
              <a:t>, не выполнивших ни приказы от 13-15 июня, ни последующие приказы о приведении в полную б.г. своих частей от 18 июня. Некоторые части западных округов, тот же </a:t>
            </a:r>
            <a:r>
              <a:rPr lang="ru-RU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+mn-lt"/>
              </a:rPr>
              <a:t>мехкорпус</a:t>
            </a:r>
            <a:r>
              <a:rPr lang="ru-RU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+mn-lt"/>
              </a:rPr>
              <a:t> К.К. Рокоссовского, вообще не были извещены о данных приказах и директивах, и вступали в войну, узнав о нападении только 22 июня 1941 г.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ln w="31550" cmpd="sng">
                <a:solidFill>
                  <a:schemeClr val="bg1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n-lt"/>
            </a:endParaRPr>
          </a:p>
        </p:txBody>
      </p:sp>
      <p:pic>
        <p:nvPicPr>
          <p:cNvPr id="3074" name="Picture 2" descr="C:\Documents and Settings\Admin\Рабочий стол\Новая папка (4)\1941\части германской армии вступили на территорию ссср\Новая папка\12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14875" cy="736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Documents and Settings\Admin\Рабочий стол\Новая папка (4)\1941\части германской армии вступили на территорию ссср\Новая папка\25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0"/>
            <a:ext cx="4500562" cy="703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0" y="571500"/>
            <a:ext cx="46434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Times New Roman" pitchFamily="18" charset="0"/>
              </a:rPr>
              <a:t>Москвичи слушают по радио заявление Советского правительства о вероломном нападении фашистской Германии на Советский Союз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643563" y="785813"/>
            <a:ext cx="3143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Times New Roman" pitchFamily="18" charset="0"/>
              </a:rPr>
              <a:t>Отправка солдат на фронт</a:t>
            </a:r>
          </a:p>
          <a:p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164289" y="2967335"/>
            <a:ext cx="36420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57158" y="214290"/>
            <a:ext cx="8429684" cy="6955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+mn-lt"/>
              </a:rPr>
              <a:t>СССР потерял важнейшие сырьевые и промышленные центры: Донбасс, Криворожский рудный бассейн. Были оставлены Минск, Киев, Харьков, Смоленск, Одесса, Днепропетровск. Оказался в блокаде Ленинград. Попали в руки врага или оказались отрезанными от центра важнейшие источники продовольствия на Украине и юге России. На оккупированных территориях оказались миллионы советских граждан. Сотни тысяч мирных граждан погибли или были угнаны в рабство в Германию. Немецкая армия, однако, была остановлена под Ленинградом, Москвой и Ростовом-на-Дону; стратегических целей, намеченных планом «Барбаросса», достичь не удалось.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Documents and Settings\Admin\Рабочий стол\Новая папка (4)\1941\части германской армии вступили на территорию ссср\30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C:\Documents and Settings\Admin\Рабочий стол\Новая папка (4)\1941\части германской армии вступили на территорию ссср\31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86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C:\Documents and Settings\Admin\Рабочий стол\Новая папка (4)\1941\части германской армии вступили на территорию ссср\36_bi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5011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C:\Documents and Settings\Admin\Рабочий стол\Новая папка (4)\1941\части германской армии вступили на территорию ссср\38_bi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02536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0"/>
            <a:ext cx="8572500" cy="6858000"/>
          </a:xfrm>
        </p:spPr>
        <p:txBody>
          <a:bodyPr>
            <a:normAutofit fontScale="85000" lnSpcReduction="1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19 ноября 1942 началось контрнаступление советских войск, 23 ноября части Сталинградского и Юго-Западного фронтов соединились у города </a:t>
            </a:r>
            <a:r>
              <a:rPr lang="ru-RU" dirty="0" err="1" smtClean="0"/>
              <a:t>Калач-на-Дону</a:t>
            </a:r>
            <a:r>
              <a:rPr lang="ru-RU" dirty="0" smtClean="0"/>
              <a:t> и окружили 22 вражеские дивизии. В ходе начавшейся 16 декабря операции «Малый Сатурн» серьёзное поражение потерпела группа армий «Дон» под командованием </a:t>
            </a:r>
            <a:r>
              <a:rPr lang="ru-RU" dirty="0" err="1" smtClean="0"/>
              <a:t>Манштейна</a:t>
            </a:r>
            <a:r>
              <a:rPr lang="ru-RU" dirty="0" smtClean="0"/>
              <a:t>. И хотя наступательные операции, предпринятые на центральном участке советско-германского фронта (операция «Марс»), закончились неудачно, однако даже и сам по себе успех на южном направлении обеспечил успех зимней кампании советских войск в целом — одна немецкая и четыре армии союзников Германии были уничтожены.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Другими важными событиями зимней кампании стали </a:t>
            </a:r>
            <a:r>
              <a:rPr lang="ru-RU" dirty="0" err="1" smtClean="0"/>
              <a:t>Северо-Кавказская</a:t>
            </a:r>
            <a:r>
              <a:rPr lang="ru-RU" dirty="0" smtClean="0"/>
              <a:t> наступательная операция (фактически преследование отводивших с Кавказа силы во избежание окружения немцев) и прорыв блокады Ленинграда (18 января 1943 года). Красная Армия продвинулась на Запад на некоторых направлениях на 600—700 км, разгромила пять армий противника.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3" name="Picture 2" descr="C:\Documents and Settings\Admin\Рабочий стол\Новая папка (4)\1941\части германской армии вступили на территорию ссср\29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456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C:\Documents and Settings\Admin\Рабочий стол\Новая папка (4)\1941\части германской армии вступили на территорию ссср\33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642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C:\Documents and Settings\Admin\Рабочий стол\Новая папка (4)\1941\части германской армии вступили на территорию ссср\758_1604832754_bi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286875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C:\Documents and Settings\Admin\Рабочий стол\Новая папка (4)\1941\части германской армии вступили на территорию ссср\761_1212087608_bi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358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0"/>
            <a:ext cx="8501063" cy="6858000"/>
          </a:xfrm>
        </p:spPr>
        <p:txBody>
          <a:bodyPr>
            <a:normAutofit fontScale="925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Третий период войны характеризовался значительным количественным ростом германских вооружённых сил, особенно в техническом отношении. Например, количество танков и САУ в вермахте к 1 января 1945 г. составило 12 990 единиц[34], в то время как к 1 января 1944 г. — 9 149[34], а к 1 января 1943 г. — только 7 927 единиц[34]. Это было результатом деятельности </a:t>
            </a:r>
            <a:r>
              <a:rPr lang="ru-RU" dirty="0" err="1" smtClean="0"/>
              <a:t>Шпеера</a:t>
            </a:r>
            <a:r>
              <a:rPr lang="ru-RU" dirty="0" smtClean="0"/>
              <a:t>, </a:t>
            </a:r>
            <a:r>
              <a:rPr lang="ru-RU" dirty="0" err="1" smtClean="0"/>
              <a:t>Мильха</a:t>
            </a:r>
            <a:r>
              <a:rPr lang="ru-RU" dirty="0" smtClean="0"/>
              <a:t> и др. в рамках программы военной мобилизации промышленности Германии, начатой в январе 1942 г., но ставшей давать серьёзные результаты лишь в 1943—1944 гг. Однако количественный рост из-за огромных потерь на Восточном фронте и нехватки топлива для обучения танкистов и лётчиков сопровождался снижением качественного уровня германских вооружённых сил. Поэтому стратегическая инициатива оставалась за СССР и его союзниками, а потери Германии значительно возросли (есть мнение, что причиной роста потерь являлся, в том числе, и рост технической оснащённости вермахта — больше становилось техники, которую можно было потерять).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0"/>
            <a:ext cx="8215312" cy="6858000"/>
          </a:xfrm>
        </p:spPr>
        <p:txBody>
          <a:bodyPr>
            <a:normAutofit lnSpcReduction="1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В полночь 8 мая война завершилась безоговорочной капитуляцией вооружённых сил Германии. Боевые действия продолжались 1418 дней. Тем не менее, приняв капитуляцию, Советский Союз не подписал мир с Германией, то есть формально остался с Германией в состоянии войны. Война с Германией была формально окончена 25 января 1955 г. изданием Президиумом Верховного Совета СССР указа «О прекращении состояния войны между Советским Союзом и Германией»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24 июня в Москве состоялся парад Победы. На прошедшей в июле — августе 1945 года Потсдамской конференции руководителей СССР, Великобритании и США была достигнута договорённость по вопросам послевоенного устройства Европы.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94</TotalTime>
  <Words>1127</Words>
  <Application>Microsoft Office PowerPoint</Application>
  <PresentationFormat>Экран (4:3)</PresentationFormat>
  <Paragraphs>23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543</cp:lastModifiedBy>
  <cp:revision>13</cp:revision>
  <dcterms:created xsi:type="dcterms:W3CDTF">2010-04-10T11:16:42Z</dcterms:created>
  <dcterms:modified xsi:type="dcterms:W3CDTF">2014-03-09T19:44:50Z</dcterms:modified>
</cp:coreProperties>
</file>