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929618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Морфологические признаки глагола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1071546"/>
            <a:ext cx="4643438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постоянные признаки</a:t>
            </a:r>
            <a:endParaRPr lang="ru-RU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43372" y="1071546"/>
            <a:ext cx="5000628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непостоянные признаки</a:t>
            </a:r>
            <a:endParaRPr lang="ru-RU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2571744"/>
            <a:ext cx="2286016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hlinkClick r:id="rId2" action="ppaction://hlinksldjump"/>
              </a:rPr>
              <a:t>вид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3643314"/>
            <a:ext cx="2286000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hlinkClick r:id="rId3" action="ppaction://hlinksldjump"/>
              </a:rPr>
              <a:t>спряжение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5857892"/>
            <a:ext cx="2286000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hlinkClick r:id="rId4" action="ppaction://hlinksldjump"/>
              </a:rPr>
              <a:t>переходность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0100" y="4714884"/>
            <a:ext cx="2286000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hlinkClick r:id="rId5" action="ppaction://hlinksldjump"/>
              </a:rPr>
              <a:t>возвратность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9256" y="2571744"/>
            <a:ext cx="2286000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наклонение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>
            <a:hlinkClick r:id="rId6" action="ppaction://hlinksldjump"/>
          </p:cNvPr>
          <p:cNvSpPr/>
          <p:nvPr/>
        </p:nvSpPr>
        <p:spPr>
          <a:xfrm>
            <a:off x="3786182" y="4143380"/>
            <a:ext cx="2357454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B050"/>
                </a:solidFill>
                <a:hlinkClick r:id="rId6" action="ppaction://hlinksldjump"/>
              </a:rPr>
              <a:t>повелительное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6314" y="5572140"/>
            <a:ext cx="3500462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B050"/>
                </a:solidFill>
                <a:hlinkClick r:id="rId7" action="ppaction://hlinksldjump"/>
              </a:rPr>
              <a:t>изъявительное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58016" y="4143380"/>
            <a:ext cx="2071686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B050"/>
                </a:solidFill>
                <a:hlinkClick r:id="rId8" action="ppaction://hlinksldjump"/>
              </a:rPr>
              <a:t>условное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280886">
            <a:off x="5240416" y="3161334"/>
            <a:ext cx="484632" cy="101626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0543510">
            <a:off x="7357567" y="3192743"/>
            <a:ext cx="484632" cy="101626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286512" y="3214686"/>
            <a:ext cx="484632" cy="235745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>
            <a:hlinkClick r:id="rId9" action="ppaction://hlinksldjump"/>
          </p:cNvPr>
          <p:cNvSpPr/>
          <p:nvPr/>
        </p:nvSpPr>
        <p:spPr>
          <a:xfrm>
            <a:off x="8572528" y="6373368"/>
            <a:ext cx="571472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786058"/>
            <a:ext cx="3500462" cy="242889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совершенный</a:t>
            </a:r>
          </a:p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(что </a:t>
            </a:r>
            <a:r>
              <a:rPr lang="ru-RU" sz="4000" b="1" dirty="0" smtClean="0">
                <a:solidFill>
                  <a:srgbClr val="FF0000"/>
                </a:solidFill>
              </a:rPr>
              <a:t>с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делать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?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algn="ctr"/>
            <a:r>
              <a:rPr lang="ru-RU" sz="4000" b="1" i="1" dirty="0" smtClean="0">
                <a:solidFill>
                  <a:srgbClr val="00B050"/>
                </a:solidFill>
              </a:rPr>
              <a:t>решить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2786058"/>
            <a:ext cx="4286280" cy="242889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несовершенный</a:t>
            </a:r>
          </a:p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(что делать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?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algn="ctr"/>
            <a:r>
              <a:rPr lang="ru-RU" sz="4000" b="1" i="1" dirty="0" smtClean="0">
                <a:solidFill>
                  <a:srgbClr val="00B050"/>
                </a:solidFill>
              </a:rPr>
              <a:t>видеть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500042"/>
            <a:ext cx="6858048" cy="128588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b="1" dirty="0">
                <a:solidFill>
                  <a:schemeClr val="accent3">
                    <a:lumMod val="50000"/>
                  </a:schemeClr>
                </a:solidFill>
              </a:rPr>
              <a:t>вид</a:t>
            </a:r>
          </a:p>
        </p:txBody>
      </p:sp>
      <p:sp>
        <p:nvSpPr>
          <p:cNvPr id="5" name="Стрелка вниз 4"/>
          <p:cNvSpPr/>
          <p:nvPr/>
        </p:nvSpPr>
        <p:spPr>
          <a:xfrm rot="1280886">
            <a:off x="1603055" y="1736120"/>
            <a:ext cx="484632" cy="1049106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882482">
            <a:off x="7029483" y="1753670"/>
            <a:ext cx="484632" cy="1016265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500034" y="5715016"/>
            <a:ext cx="785818" cy="770384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14414" y="714356"/>
            <a:ext cx="6643734" cy="1143008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спряжение</a:t>
            </a:r>
            <a:endParaRPr lang="ru-RU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786058"/>
            <a:ext cx="3714776" cy="29289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 спряжение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брить, стелить; глаголы на </a:t>
            </a:r>
            <a:r>
              <a:rPr lang="ru-RU" sz="2800" b="1" dirty="0" smtClean="0">
                <a:solidFill>
                  <a:srgbClr val="FF0000"/>
                </a:solidFill>
              </a:rPr>
              <a:t>-</a:t>
            </a:r>
            <a:r>
              <a:rPr lang="ru-RU" sz="2800" b="1" dirty="0" err="1" smtClean="0">
                <a:solidFill>
                  <a:srgbClr val="FF0000"/>
                </a:solidFill>
              </a:rPr>
              <a:t>еть</a:t>
            </a:r>
            <a:r>
              <a:rPr lang="ru-RU" sz="2800" b="1" dirty="0" smtClean="0">
                <a:solidFill>
                  <a:schemeClr val="tx1"/>
                </a:solidFill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</a:rPr>
              <a:t>-</a:t>
            </a:r>
            <a:r>
              <a:rPr lang="ru-RU" sz="2800" b="1" dirty="0" err="1" smtClean="0">
                <a:solidFill>
                  <a:srgbClr val="FF0000"/>
                </a:solidFill>
              </a:rPr>
              <a:t>оть</a:t>
            </a:r>
            <a:r>
              <a:rPr lang="ru-RU" sz="2800" b="1" dirty="0" smtClean="0">
                <a:solidFill>
                  <a:srgbClr val="FF0000"/>
                </a:solidFill>
              </a:rPr>
              <a:t>, -</a:t>
            </a:r>
            <a:r>
              <a:rPr lang="ru-RU" sz="2800" b="1" dirty="0" err="1" smtClean="0">
                <a:solidFill>
                  <a:srgbClr val="FF0000"/>
                </a:solidFill>
              </a:rPr>
              <a:t>ать</a:t>
            </a:r>
            <a:r>
              <a:rPr lang="ru-RU" sz="2800" b="1" dirty="0" smtClean="0">
                <a:solidFill>
                  <a:srgbClr val="FF0000"/>
                </a:solidFill>
              </a:rPr>
              <a:t>, -ять, -</a:t>
            </a:r>
            <a:r>
              <a:rPr lang="ru-RU" sz="2800" b="1" dirty="0" err="1" smtClean="0">
                <a:solidFill>
                  <a:srgbClr val="FF0000"/>
                </a:solidFill>
              </a:rPr>
              <a:t>уть</a:t>
            </a:r>
            <a:r>
              <a:rPr lang="ru-RU" sz="2800" b="1" dirty="0" smtClean="0">
                <a:solidFill>
                  <a:srgbClr val="FF0000"/>
                </a:solidFill>
              </a:rPr>
              <a:t>, -</a:t>
            </a:r>
            <a:r>
              <a:rPr lang="ru-RU" sz="2800" b="1" dirty="0" err="1" smtClean="0">
                <a:solidFill>
                  <a:srgbClr val="FF0000"/>
                </a:solidFill>
              </a:rPr>
              <a:t>ють</a:t>
            </a:r>
            <a:r>
              <a:rPr lang="ru-RU" sz="2800" b="1" dirty="0" smtClean="0">
                <a:solidFill>
                  <a:srgbClr val="FF0000"/>
                </a:solidFill>
              </a:rPr>
              <a:t>, -</a:t>
            </a:r>
            <a:r>
              <a:rPr lang="ru-RU" sz="2800" b="1" dirty="0" err="1" smtClean="0">
                <a:solidFill>
                  <a:srgbClr val="FF0000"/>
                </a:solidFill>
              </a:rPr>
              <a:t>ыть</a:t>
            </a:r>
            <a:r>
              <a:rPr lang="ru-RU" sz="2800" b="1" dirty="0" smtClean="0">
                <a:solidFill>
                  <a:srgbClr val="FF0000"/>
                </a:solidFill>
              </a:rPr>
              <a:t>, -</a:t>
            </a:r>
            <a:r>
              <a:rPr lang="ru-RU" sz="2800" b="1" dirty="0" err="1" smtClean="0">
                <a:solidFill>
                  <a:srgbClr val="FF0000"/>
                </a:solidFill>
              </a:rPr>
              <a:t>ть</a:t>
            </a:r>
            <a:r>
              <a:rPr lang="ru-RU" sz="2800" b="1" dirty="0" smtClean="0">
                <a:solidFill>
                  <a:srgbClr val="FF0000"/>
                </a:solidFill>
              </a:rPr>
              <a:t>, -</a:t>
            </a:r>
            <a:r>
              <a:rPr lang="ru-RU" sz="2800" b="1" dirty="0" err="1" smtClean="0">
                <a:solidFill>
                  <a:srgbClr val="FF0000"/>
                </a:solidFill>
              </a:rPr>
              <a:t>чь</a:t>
            </a:r>
            <a:r>
              <a:rPr lang="ru-RU" sz="2800" b="1" dirty="0" smtClean="0">
                <a:solidFill>
                  <a:srgbClr val="FF0000"/>
                </a:solidFill>
              </a:rPr>
              <a:t>,  -</a:t>
            </a:r>
            <a:r>
              <a:rPr lang="ru-RU" sz="2800" b="1" dirty="0" err="1" smtClean="0">
                <a:solidFill>
                  <a:srgbClr val="FF0000"/>
                </a:solidFill>
              </a:rPr>
              <a:t>ти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и др.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делать, стоять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786058"/>
            <a:ext cx="4643470" cy="37147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 спряжение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все на </a:t>
            </a:r>
            <a:r>
              <a:rPr lang="ru-RU" sz="2800" b="1" dirty="0" smtClean="0">
                <a:solidFill>
                  <a:srgbClr val="FF0000"/>
                </a:solidFill>
              </a:rPr>
              <a:t>-</a:t>
            </a:r>
            <a:r>
              <a:rPr lang="ru-RU" sz="2800" b="1" dirty="0" err="1" smtClean="0">
                <a:solidFill>
                  <a:srgbClr val="FF0000"/>
                </a:solidFill>
              </a:rPr>
              <a:t>ить</a:t>
            </a:r>
            <a:r>
              <a:rPr lang="ru-RU" sz="2800" b="1" dirty="0" smtClean="0">
                <a:solidFill>
                  <a:schemeClr val="tx1"/>
                </a:solidFill>
              </a:rPr>
              <a:t>, кроме брить, стелить,</a:t>
            </a:r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r>
              <a:rPr lang="ru-RU" sz="2800" b="1" dirty="0" smtClean="0">
                <a:solidFill>
                  <a:schemeClr val="tx1"/>
                </a:solidFill>
              </a:rPr>
              <a:t>  на  </a:t>
            </a:r>
            <a:r>
              <a:rPr lang="ru-RU" sz="2800" b="1" dirty="0" smtClean="0">
                <a:solidFill>
                  <a:srgbClr val="FF0000"/>
                </a:solidFill>
              </a:rPr>
              <a:t>-</a:t>
            </a:r>
            <a:r>
              <a:rPr lang="ru-RU" sz="2800" b="1" dirty="0" err="1" smtClean="0">
                <a:solidFill>
                  <a:srgbClr val="FF0000"/>
                </a:solidFill>
              </a:rPr>
              <a:t>еть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(терпеть, вертеть, обидеть, зависеть, ненавидеть, видеть, смотреть),   </a:t>
            </a:r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</a:rPr>
              <a:t> на </a:t>
            </a:r>
            <a:r>
              <a:rPr lang="ru-RU" sz="2800" b="1" dirty="0" smtClean="0">
                <a:solidFill>
                  <a:srgbClr val="FF0000"/>
                </a:solidFill>
              </a:rPr>
              <a:t>-</a:t>
            </a:r>
            <a:r>
              <a:rPr lang="ru-RU" sz="2800" b="1" dirty="0" err="1" smtClean="0">
                <a:solidFill>
                  <a:srgbClr val="FF0000"/>
                </a:solidFill>
              </a:rPr>
              <a:t>ать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(гнать, держать, слышать, дышать)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говорить, строить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280886">
            <a:off x="1674494" y="1766707"/>
            <a:ext cx="484632" cy="1049106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655638">
            <a:off x="6848346" y="1760551"/>
            <a:ext cx="484632" cy="1049106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500034" y="5857892"/>
            <a:ext cx="785818" cy="770384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42976" y="500042"/>
            <a:ext cx="6858048" cy="128588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возвратность</a:t>
            </a:r>
            <a:endParaRPr lang="ru-RU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3429000"/>
            <a:ext cx="3286148" cy="17145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возвратный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</a:rPr>
              <a:t>есть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частица -</a:t>
            </a:r>
            <a:r>
              <a:rPr lang="ru-RU" sz="3200" b="1" dirty="0" err="1" smtClean="0">
                <a:solidFill>
                  <a:srgbClr val="FF0000"/>
                </a:solidFill>
              </a:rPr>
              <a:t>ся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algn="ctr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наряжаться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3429000"/>
            <a:ext cx="3357586" cy="17145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Невозвратный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(нет частицы -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</a:rPr>
              <a:t>ся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algn="ctr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наряжать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071670" y="1785926"/>
            <a:ext cx="627508" cy="1643074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29388" y="1785926"/>
            <a:ext cx="642942" cy="1643074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500034" y="5715016"/>
            <a:ext cx="785818" cy="770384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42976" y="500042"/>
            <a:ext cx="6858048" cy="128588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переходность</a:t>
            </a:r>
            <a:endParaRPr lang="ru-RU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3429000"/>
            <a:ext cx="3286148" cy="20717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переходный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+ сущ. в </a:t>
            </a:r>
            <a:r>
              <a:rPr lang="ru-RU" sz="3200" b="1" dirty="0" err="1" smtClean="0">
                <a:solidFill>
                  <a:srgbClr val="FF0000"/>
                </a:solidFill>
              </a:rPr>
              <a:t>вин.п</a:t>
            </a:r>
            <a:r>
              <a:rPr lang="ru-RU" sz="3200" b="1" dirty="0" smtClean="0">
                <a:solidFill>
                  <a:srgbClr val="FF0000"/>
                </a:solidFill>
              </a:rPr>
              <a:t>. без предлога</a:t>
            </a: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люблю</a:t>
            </a:r>
          </a:p>
          <a:p>
            <a:pPr algn="ctr"/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3429000"/>
            <a:ext cx="3286148" cy="1714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непереходный</a:t>
            </a: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пришёл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071670" y="1785926"/>
            <a:ext cx="627508" cy="1643074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29388" y="1785926"/>
            <a:ext cx="627508" cy="1643074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500034" y="5857892"/>
            <a:ext cx="785818" cy="770384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00166" y="500042"/>
            <a:ext cx="6143668" cy="1357322"/>
          </a:xfrm>
          <a:prstGeom prst="round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rgbClr val="00B050"/>
                </a:solidFill>
              </a:rPr>
              <a:t>повелительное наклонение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3500438"/>
            <a:ext cx="4000528" cy="207170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Изменяется по числам</a:t>
            </a: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читай, читайте</a:t>
            </a:r>
          </a:p>
          <a:p>
            <a:pPr algn="ctr"/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14810" y="1857364"/>
            <a:ext cx="627508" cy="1643074"/>
          </a:xfrm>
          <a:prstGeom prst="down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500034" y="5857892"/>
            <a:ext cx="785818" cy="770384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5984" y="571480"/>
            <a:ext cx="4786346" cy="1285884"/>
          </a:xfrm>
          <a:prstGeom prst="round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rgbClr val="00B050"/>
                </a:solidFill>
              </a:rPr>
              <a:t>условное наклонение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500438"/>
            <a:ext cx="3714776" cy="207170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изменяется по числам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сделал бы </a:t>
            </a:r>
            <a:r>
              <a:rPr lang="ru-RU" sz="3200" b="1" dirty="0" smtClean="0">
                <a:solidFill>
                  <a:schemeClr val="tx1"/>
                </a:solidFill>
              </a:rPr>
              <a:t>(ед.ч.)</a:t>
            </a: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 сделали бы </a:t>
            </a:r>
            <a:r>
              <a:rPr lang="ru-RU" sz="3200" b="1" i="1" dirty="0" smtClean="0">
                <a:solidFill>
                  <a:schemeClr val="tx1"/>
                </a:solidFill>
              </a:rPr>
              <a:t>(мн.ч.)</a:t>
            </a:r>
          </a:p>
          <a:p>
            <a:pPr algn="ctr"/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3500438"/>
            <a:ext cx="3929090" cy="207170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изменяется по родам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сделал бы </a:t>
            </a:r>
            <a:r>
              <a:rPr lang="ru-RU" sz="3200" b="1" dirty="0" smtClean="0">
                <a:solidFill>
                  <a:schemeClr val="tx1"/>
                </a:solidFill>
              </a:rPr>
              <a:t>(м.р.)</a:t>
            </a: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 сделала бы </a:t>
            </a:r>
            <a:r>
              <a:rPr lang="ru-RU" sz="3200" b="1" i="1" dirty="0" smtClean="0">
                <a:solidFill>
                  <a:schemeClr val="tx1"/>
                </a:solidFill>
              </a:rPr>
              <a:t>(ж.р.)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000364" y="1857364"/>
            <a:ext cx="627508" cy="1643074"/>
          </a:xfrm>
          <a:prstGeom prst="down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929322" y="1857364"/>
            <a:ext cx="627508" cy="1643074"/>
          </a:xfrm>
          <a:prstGeom prst="down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500034" y="5857892"/>
            <a:ext cx="785818" cy="770384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85918" y="714356"/>
            <a:ext cx="5715040" cy="1285884"/>
          </a:xfrm>
          <a:prstGeom prst="round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rgbClr val="00B050"/>
                </a:solidFill>
              </a:rPr>
              <a:t>Изъявительное наклонение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3643314"/>
            <a:ext cx="2428892" cy="107157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рошедшее время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357430"/>
            <a:ext cx="3286148" cy="107157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2357430"/>
            <a:ext cx="3286148" cy="107157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б</a:t>
            </a:r>
            <a:r>
              <a:rPr lang="ru-RU" sz="3200" b="1" dirty="0" smtClean="0">
                <a:solidFill>
                  <a:schemeClr val="tx1"/>
                </a:solidFill>
              </a:rPr>
              <a:t>удущее время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64318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r>
              <a:rPr lang="ru-RU" sz="3200" b="1" dirty="0" smtClean="0"/>
              <a:t>астоящее время</a:t>
            </a:r>
            <a:endParaRPr lang="ru-RU" sz="32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071670" y="2000240"/>
            <a:ext cx="627508" cy="500066"/>
          </a:xfrm>
          <a:prstGeom prst="down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572264" y="2000240"/>
            <a:ext cx="627508" cy="500066"/>
          </a:xfrm>
          <a:prstGeom prst="down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2000240"/>
            <a:ext cx="627508" cy="1643074"/>
          </a:xfrm>
          <a:prstGeom prst="downArrow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43108" y="5357826"/>
            <a:ext cx="2357454" cy="9286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 числам (ед.ч., мн.ч.)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28662" y="4214818"/>
            <a:ext cx="2143140" cy="8572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числам (ед.ч., мн.ч.)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143636" y="4214818"/>
            <a:ext cx="2143140" cy="8572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числам (ед.ч., мн.ч.)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85720" y="3581400"/>
            <a:ext cx="1652598" cy="9286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 лицам (1, 2, 3)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857752" y="5357826"/>
            <a:ext cx="2428892" cy="9286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 родам (м.р., ж.р., с.р.)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215206" y="3571876"/>
            <a:ext cx="1714512" cy="9286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 лицам (1, 2, 3)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143108" y="3429000"/>
            <a:ext cx="428628" cy="785818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3172881">
            <a:off x="1687639" y="3250089"/>
            <a:ext cx="428628" cy="683368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643702" y="3429000"/>
            <a:ext cx="428628" cy="785818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8148784">
            <a:off x="7118465" y="3165840"/>
            <a:ext cx="428628" cy="683368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441787">
            <a:off x="3141787" y="4625226"/>
            <a:ext cx="428628" cy="785818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20419671">
            <a:off x="5691891" y="4621222"/>
            <a:ext cx="428628" cy="785818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>
            <a:hlinkClick r:id="rId2" action="ppaction://hlinksldjump"/>
          </p:cNvPr>
          <p:cNvSpPr/>
          <p:nvPr/>
        </p:nvSpPr>
        <p:spPr>
          <a:xfrm>
            <a:off x="500034" y="5857892"/>
            <a:ext cx="785818" cy="770384"/>
          </a:xfrm>
          <a:prstGeom prst="lef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929618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Морфологические признаки глагола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571480"/>
            <a:ext cx="4643438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постоянные признаки</a:t>
            </a:r>
            <a:endParaRPr lang="ru-RU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43372" y="571480"/>
            <a:ext cx="5000628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непостоянные признаки</a:t>
            </a:r>
            <a:endParaRPr lang="ru-RU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2976" y="1571612"/>
            <a:ext cx="2286016" cy="5000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вид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14" y="3000372"/>
            <a:ext cx="2286000" cy="5000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спряжение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4414" y="5357826"/>
            <a:ext cx="2286000" cy="5000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переходность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4414" y="3786190"/>
            <a:ext cx="2286000" cy="5000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возвратность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00760" y="1571612"/>
            <a:ext cx="2286000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наклонение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>
            <a:hlinkClick r:id="rId2" action="ppaction://hlinksldjump"/>
          </p:cNvPr>
          <p:cNvSpPr/>
          <p:nvPr/>
        </p:nvSpPr>
        <p:spPr>
          <a:xfrm>
            <a:off x="5357818" y="2571744"/>
            <a:ext cx="1428760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00B050"/>
                </a:solidFill>
              </a:rPr>
              <a:t>п</a:t>
            </a:r>
            <a:r>
              <a:rPr lang="ru-RU" sz="2400" b="1" dirty="0" err="1" smtClean="0">
                <a:solidFill>
                  <a:srgbClr val="00B050"/>
                </a:solidFill>
              </a:rPr>
              <a:t>овели-тельное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884" y="4071942"/>
            <a:ext cx="2714644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изъявительное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86644" y="2571744"/>
            <a:ext cx="1714512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условное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280886">
            <a:off x="5869512" y="2106839"/>
            <a:ext cx="289478" cy="5109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0543510">
            <a:off x="8183605" y="2085312"/>
            <a:ext cx="315583" cy="5811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929454" y="2143116"/>
            <a:ext cx="357190" cy="19288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2214554"/>
            <a:ext cx="2286016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совершенный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174" y="2214554"/>
            <a:ext cx="2428892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несовершенный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3071810"/>
            <a:ext cx="500066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71934" y="3071810"/>
            <a:ext cx="485772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4282" y="4572008"/>
            <a:ext cx="2071734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возвратный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57422" y="4572008"/>
            <a:ext cx="2286016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невозвратный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282" y="6072206"/>
            <a:ext cx="2071702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переходный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71736" y="6072206"/>
            <a:ext cx="2286016" cy="50006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непереходный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 rot="3153239">
            <a:off x="850937" y="1863096"/>
            <a:ext cx="243738" cy="4644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18402604">
            <a:off x="3493794" y="1928702"/>
            <a:ext cx="227585" cy="4540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3153239">
            <a:off x="922375" y="4149111"/>
            <a:ext cx="243738" cy="4644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8402604">
            <a:off x="3565232" y="4143280"/>
            <a:ext cx="227585" cy="4540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>
            <a:off x="714348" y="3143248"/>
            <a:ext cx="500066" cy="2143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3500430" y="3143248"/>
            <a:ext cx="571504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3153239">
            <a:off x="922375" y="5720748"/>
            <a:ext cx="243738" cy="4644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8402604">
            <a:off x="3565233" y="5714917"/>
            <a:ext cx="227585" cy="4540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286380" y="3286124"/>
            <a:ext cx="1571636" cy="6429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число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286644" y="3286124"/>
            <a:ext cx="1571636" cy="5715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число род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929190" y="4714884"/>
            <a:ext cx="1928826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</a:t>
            </a:r>
            <a:r>
              <a:rPr lang="ru-RU" b="1" dirty="0" smtClean="0">
                <a:solidFill>
                  <a:schemeClr val="tx2"/>
                </a:solidFill>
              </a:rPr>
              <a:t>астоящее время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572364" y="5357826"/>
            <a:ext cx="1571636" cy="6429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ч</a:t>
            </a:r>
            <a:r>
              <a:rPr lang="ru-RU" b="1" dirty="0" smtClean="0">
                <a:solidFill>
                  <a:schemeClr val="tx2"/>
                </a:solidFill>
              </a:rPr>
              <a:t>исло, лицо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4857752" y="5357826"/>
            <a:ext cx="1571636" cy="6429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ч</a:t>
            </a:r>
            <a:r>
              <a:rPr lang="ru-RU" b="1" dirty="0" smtClean="0">
                <a:solidFill>
                  <a:schemeClr val="tx2"/>
                </a:solidFill>
              </a:rPr>
              <a:t>исло, лицо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7358082" y="4714884"/>
            <a:ext cx="1785918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будущее время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000760" y="5929330"/>
            <a:ext cx="207170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прошедшее время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5357818" y="6429348"/>
            <a:ext cx="1571636" cy="4286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число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358082" y="6429348"/>
            <a:ext cx="1571636" cy="4286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род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9" name="Стрелка вниз 48"/>
          <p:cNvSpPr/>
          <p:nvPr/>
        </p:nvSpPr>
        <p:spPr>
          <a:xfrm rot="1280886">
            <a:off x="5655199" y="4321417"/>
            <a:ext cx="289478" cy="5109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 rot="20543510">
            <a:off x="8426260" y="4317478"/>
            <a:ext cx="282891" cy="4936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6929454" y="4500570"/>
            <a:ext cx="357190" cy="142876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283</Words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28</cp:revision>
  <dcterms:created xsi:type="dcterms:W3CDTF">2014-12-13T07:26:54Z</dcterms:created>
  <dcterms:modified xsi:type="dcterms:W3CDTF">2014-12-13T12:38:40Z</dcterms:modified>
</cp:coreProperties>
</file>