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2" r:id="rId4"/>
    <p:sldId id="258" r:id="rId5"/>
    <p:sldId id="260" r:id="rId6"/>
    <p:sldId id="259" r:id="rId7"/>
    <p:sldId id="261" r:id="rId8"/>
    <p:sldId id="262" r:id="rId9"/>
    <p:sldId id="267" r:id="rId10"/>
    <p:sldId id="268" r:id="rId11"/>
    <p:sldId id="269" r:id="rId12"/>
    <p:sldId id="264" r:id="rId13"/>
    <p:sldId id="266" r:id="rId14"/>
    <p:sldId id="265" r:id="rId15"/>
    <p:sldId id="270"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1544" autoAdjust="0"/>
    <p:restoredTop sz="94660"/>
  </p:normalViewPr>
  <p:slideViewPr>
    <p:cSldViewPr>
      <p:cViewPr varScale="1">
        <p:scale>
          <a:sx n="64" d="100"/>
          <a:sy n="64" d="100"/>
        </p:scale>
        <p:origin x="-124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06EAA49-8EB5-466A-AE69-0A38FF5CD97C}" type="datetimeFigureOut">
              <a:rPr lang="ru-RU" smtClean="0"/>
              <a:pPr/>
              <a:t>18.02.2014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E514EF8-3C59-4631-9226-A9CE8A5908BE}"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06EAA49-8EB5-466A-AE69-0A38FF5CD97C}" type="datetimeFigureOut">
              <a:rPr lang="ru-RU" smtClean="0"/>
              <a:pPr/>
              <a:t>18.02.2014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E514EF8-3C59-4631-9226-A9CE8A5908B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06EAA49-8EB5-466A-AE69-0A38FF5CD97C}" type="datetimeFigureOut">
              <a:rPr lang="ru-RU" smtClean="0"/>
              <a:pPr/>
              <a:t>18.02.2014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E514EF8-3C59-4631-9226-A9CE8A5908B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06EAA49-8EB5-466A-AE69-0A38FF5CD97C}" type="datetimeFigureOut">
              <a:rPr lang="ru-RU" smtClean="0"/>
              <a:pPr/>
              <a:t>18.02.2014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E514EF8-3C59-4631-9226-A9CE8A5908B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06EAA49-8EB5-466A-AE69-0A38FF5CD97C}" type="datetimeFigureOut">
              <a:rPr lang="ru-RU" smtClean="0"/>
              <a:pPr/>
              <a:t>18.02.2014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E514EF8-3C59-4631-9226-A9CE8A5908BE}"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06EAA49-8EB5-466A-AE69-0A38FF5CD97C}" type="datetimeFigureOut">
              <a:rPr lang="ru-RU" smtClean="0"/>
              <a:pPr/>
              <a:t>18.02.2014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E514EF8-3C59-4631-9226-A9CE8A5908B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06EAA49-8EB5-466A-AE69-0A38FF5CD97C}" type="datetimeFigureOut">
              <a:rPr lang="ru-RU" smtClean="0"/>
              <a:pPr/>
              <a:t>18.02.2014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E514EF8-3C59-4631-9226-A9CE8A5908BE}"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06EAA49-8EB5-466A-AE69-0A38FF5CD97C}" type="datetimeFigureOut">
              <a:rPr lang="ru-RU" smtClean="0"/>
              <a:pPr/>
              <a:t>18.02.2014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E514EF8-3C59-4631-9226-A9CE8A5908B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06EAA49-8EB5-466A-AE69-0A38FF5CD97C}" type="datetimeFigureOut">
              <a:rPr lang="ru-RU" smtClean="0"/>
              <a:pPr/>
              <a:t>18.02.2014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E514EF8-3C59-4631-9226-A9CE8A5908B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06EAA49-8EB5-466A-AE69-0A38FF5CD97C}" type="datetimeFigureOut">
              <a:rPr lang="ru-RU" smtClean="0"/>
              <a:pPr/>
              <a:t>18.02.2014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E514EF8-3C59-4631-9226-A9CE8A5908B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06EAA49-8EB5-466A-AE69-0A38FF5CD97C}" type="datetimeFigureOut">
              <a:rPr lang="ru-RU" smtClean="0"/>
              <a:pPr/>
              <a:t>18.02.2014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E514EF8-3C59-4631-9226-A9CE8A5908BE}"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6EAA49-8EB5-466A-AE69-0A38FF5CD97C}" type="datetimeFigureOut">
              <a:rPr lang="ru-RU" smtClean="0"/>
              <a:pPr/>
              <a:t>18.02.2014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514EF8-3C59-4631-9226-A9CE8A5908B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video" Target="file:///C:\Users\&#1042;&#1077;&#1088;&#1072;\Desktop\timer%2001min.avi" TargetMode="Externa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video" Target="file:///C:\Users\&#1042;&#1077;&#1088;&#1072;\Desktop\timer%2001min.avi"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video" Target="file:///C:\Users\&#1042;&#1077;&#1088;&#1072;\Desktop\timer%2001min.avi"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kachatsoft.net/uploads/taginator/Dec-2012/fony-dlya-prezentacij-skachat.jpg"/>
          <p:cNvPicPr>
            <a:picLocks noChangeAspect="1" noChangeArrowheads="1"/>
          </p:cNvPicPr>
          <p:nvPr/>
        </p:nvPicPr>
        <p:blipFill>
          <a:blip r:embed="rId2" cstate="print"/>
          <a:srcRect/>
          <a:stretch>
            <a:fillRect/>
          </a:stretch>
        </p:blipFill>
        <p:spPr bwMode="auto">
          <a:xfrm>
            <a:off x="0" y="35719"/>
            <a:ext cx="9144000" cy="6822281"/>
          </a:xfrm>
          <a:prstGeom prst="rect">
            <a:avLst/>
          </a:prstGeom>
          <a:noFill/>
        </p:spPr>
      </p:pic>
      <p:sp>
        <p:nvSpPr>
          <p:cNvPr id="2" name="Заголовок 1"/>
          <p:cNvSpPr>
            <a:spLocks noGrp="1"/>
          </p:cNvSpPr>
          <p:nvPr>
            <p:ph type="ctrTitle"/>
          </p:nvPr>
        </p:nvSpPr>
        <p:spPr>
          <a:xfrm>
            <a:off x="685800" y="1268760"/>
            <a:ext cx="7772400" cy="2808311"/>
          </a:xfrm>
        </p:spPr>
        <p:txBody>
          <a:bodyPr/>
          <a:lstStyle/>
          <a:p>
            <a:r>
              <a:rPr lang="ru-RU" b="1" dirty="0" smtClean="0"/>
              <a:t>Урок русского языка </a:t>
            </a:r>
            <a:br>
              <a:rPr lang="ru-RU" b="1" dirty="0" smtClean="0"/>
            </a:br>
            <a:r>
              <a:rPr lang="ru-RU" b="1" dirty="0" smtClean="0"/>
              <a:t>«Простые и составные союзы»</a:t>
            </a:r>
            <a:endParaRPr lang="ru-RU" b="1" dirty="0"/>
          </a:p>
        </p:txBody>
      </p:sp>
      <p:sp>
        <p:nvSpPr>
          <p:cNvPr id="3" name="Подзаголовок 2"/>
          <p:cNvSpPr>
            <a:spLocks noGrp="1"/>
          </p:cNvSpPr>
          <p:nvPr>
            <p:ph type="subTitle" idx="1"/>
          </p:nvPr>
        </p:nvSpPr>
        <p:spPr>
          <a:xfrm>
            <a:off x="4283968" y="3717032"/>
            <a:ext cx="4528592" cy="1752600"/>
          </a:xfrm>
        </p:spPr>
        <p:txBody>
          <a:bodyPr>
            <a:noAutofit/>
          </a:bodyPr>
          <a:lstStyle/>
          <a:p>
            <a:pPr algn="l"/>
            <a:r>
              <a:rPr lang="ru-RU" sz="2400" dirty="0" smtClean="0">
                <a:solidFill>
                  <a:schemeClr val="tx1">
                    <a:lumMod val="95000"/>
                    <a:lumOff val="5000"/>
                  </a:schemeClr>
                </a:solidFill>
              </a:rPr>
              <a:t>Подготовила</a:t>
            </a:r>
          </a:p>
          <a:p>
            <a:pPr algn="l"/>
            <a:r>
              <a:rPr lang="ru-RU" sz="2400" dirty="0" smtClean="0">
                <a:solidFill>
                  <a:schemeClr val="tx1">
                    <a:lumMod val="95000"/>
                    <a:lumOff val="5000"/>
                  </a:schemeClr>
                </a:solidFill>
              </a:rPr>
              <a:t> учитель русского языка </a:t>
            </a:r>
          </a:p>
          <a:p>
            <a:pPr algn="l"/>
            <a:r>
              <a:rPr lang="ru-RU" sz="2400" dirty="0" smtClean="0">
                <a:solidFill>
                  <a:schemeClr val="tx1">
                    <a:lumMod val="95000"/>
                    <a:lumOff val="5000"/>
                  </a:schemeClr>
                </a:solidFill>
              </a:rPr>
              <a:t>и литературы </a:t>
            </a:r>
          </a:p>
          <a:p>
            <a:pPr algn="l"/>
            <a:r>
              <a:rPr lang="ru-RU" sz="2400" dirty="0" smtClean="0">
                <a:solidFill>
                  <a:schemeClr val="tx1">
                    <a:lumMod val="95000"/>
                    <a:lumOff val="5000"/>
                  </a:schemeClr>
                </a:solidFill>
              </a:rPr>
              <a:t>МБОУ «СОШ №20» </a:t>
            </a:r>
          </a:p>
          <a:p>
            <a:pPr algn="l"/>
            <a:r>
              <a:rPr lang="ru-RU" sz="2400" dirty="0" smtClean="0">
                <a:solidFill>
                  <a:schemeClr val="tx1">
                    <a:lumMod val="95000"/>
                    <a:lumOff val="5000"/>
                  </a:schemeClr>
                </a:solidFill>
              </a:rPr>
              <a:t>Абдуллина Эльвира </a:t>
            </a:r>
            <a:r>
              <a:rPr lang="ru-RU" sz="2400" dirty="0" err="1" smtClean="0">
                <a:solidFill>
                  <a:schemeClr val="tx1">
                    <a:lumMod val="95000"/>
                    <a:lumOff val="5000"/>
                  </a:schemeClr>
                </a:solidFill>
              </a:rPr>
              <a:t>Дамировна</a:t>
            </a:r>
            <a:endParaRPr lang="ru-RU" sz="2400" dirty="0">
              <a:solidFill>
                <a:schemeClr val="tx1">
                  <a:lumMod val="95000"/>
                  <a:lumOff val="5000"/>
                </a:schemeClr>
              </a:solidFill>
            </a:endParaRPr>
          </a:p>
        </p:txBody>
      </p:sp>
      <p:pic>
        <p:nvPicPr>
          <p:cNvPr id="5" name="Picture 2" descr="http://img3.proshkolu.ru/content/media/pic/std/2000000/1956000/1955081-cea92d0b9fe4a135.gif"/>
          <p:cNvPicPr>
            <a:picLocks noChangeAspect="1" noChangeArrowheads="1" noCrop="1"/>
          </p:cNvPicPr>
          <p:nvPr/>
        </p:nvPicPr>
        <p:blipFill>
          <a:blip r:embed="rId3" cstate="print"/>
          <a:srcRect/>
          <a:stretch>
            <a:fillRect/>
          </a:stretch>
        </p:blipFill>
        <p:spPr bwMode="auto">
          <a:xfrm>
            <a:off x="971600" y="3429000"/>
            <a:ext cx="2736304" cy="273630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kachatsoft.net/uploads/taginator/Dec-2012/fony-dlya-prezentacij-skachat.jpg"/>
          <p:cNvPicPr>
            <a:picLocks noChangeAspect="1" noChangeArrowheads="1"/>
          </p:cNvPicPr>
          <p:nvPr/>
        </p:nvPicPr>
        <p:blipFill>
          <a:blip r:embed="rId2" cstate="print"/>
          <a:srcRect/>
          <a:stretch>
            <a:fillRect/>
          </a:stretch>
        </p:blipFill>
        <p:spPr bwMode="auto">
          <a:xfrm>
            <a:off x="0" y="35719"/>
            <a:ext cx="9144000" cy="6822281"/>
          </a:xfrm>
          <a:prstGeom prst="rect">
            <a:avLst/>
          </a:prstGeom>
          <a:noFill/>
        </p:spPr>
      </p:pic>
      <p:pic>
        <p:nvPicPr>
          <p:cNvPr id="12" name="Picture 2" descr="http://web.educastur.princast.es/ies/stabarla/paginas/d_escrita06/imagen/nin_0002.gif"/>
          <p:cNvPicPr>
            <a:picLocks noChangeAspect="1" noChangeArrowheads="1" noCrop="1"/>
          </p:cNvPicPr>
          <p:nvPr/>
        </p:nvPicPr>
        <p:blipFill>
          <a:blip r:embed="rId3" cstate="print">
            <a:clrChange>
              <a:clrFrom>
                <a:srgbClr val="D0F9FF"/>
              </a:clrFrom>
              <a:clrTo>
                <a:srgbClr val="D0F9FF">
                  <a:alpha val="0"/>
                </a:srgbClr>
              </a:clrTo>
            </a:clrChange>
          </a:blip>
          <a:srcRect/>
          <a:stretch>
            <a:fillRect/>
          </a:stretch>
        </p:blipFill>
        <p:spPr bwMode="auto">
          <a:xfrm>
            <a:off x="6228184" y="4513378"/>
            <a:ext cx="2237234" cy="2344622"/>
          </a:xfrm>
          <a:prstGeom prst="rect">
            <a:avLst/>
          </a:prstGeom>
          <a:noFill/>
        </p:spPr>
      </p:pic>
      <p:pic>
        <p:nvPicPr>
          <p:cNvPr id="19458" name="Picture 2"/>
          <p:cNvPicPr>
            <a:picLocks noChangeAspect="1" noChangeArrowheads="1"/>
          </p:cNvPicPr>
          <p:nvPr/>
        </p:nvPicPr>
        <p:blipFill>
          <a:blip r:embed="rId4" cstate="print"/>
          <a:srcRect l="15052" t="16360" r="15216" b="6250"/>
          <a:stretch>
            <a:fillRect/>
          </a:stretch>
        </p:blipFill>
        <p:spPr bwMode="auto">
          <a:xfrm>
            <a:off x="0" y="908720"/>
            <a:ext cx="9073008" cy="56612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kachatsoft.net/uploads/taginator/Dec-2012/fony-dlya-prezentacij-skachat.jpg"/>
          <p:cNvPicPr>
            <a:picLocks noChangeAspect="1" noChangeArrowheads="1"/>
          </p:cNvPicPr>
          <p:nvPr/>
        </p:nvPicPr>
        <p:blipFill>
          <a:blip r:embed="rId2" cstate="print"/>
          <a:srcRect/>
          <a:stretch>
            <a:fillRect/>
          </a:stretch>
        </p:blipFill>
        <p:spPr bwMode="auto">
          <a:xfrm>
            <a:off x="0" y="35719"/>
            <a:ext cx="9144000" cy="6822281"/>
          </a:xfrm>
          <a:prstGeom prst="rect">
            <a:avLst/>
          </a:prstGeom>
          <a:noFill/>
        </p:spPr>
      </p:pic>
      <p:pic>
        <p:nvPicPr>
          <p:cNvPr id="12" name="Picture 2" descr="http://web.educastur.princast.es/ies/stabarla/paginas/d_escrita06/imagen/nin_0002.gif"/>
          <p:cNvPicPr>
            <a:picLocks noChangeAspect="1" noChangeArrowheads="1" noCrop="1"/>
          </p:cNvPicPr>
          <p:nvPr/>
        </p:nvPicPr>
        <p:blipFill>
          <a:blip r:embed="rId3" cstate="print">
            <a:clrChange>
              <a:clrFrom>
                <a:srgbClr val="D0F9FF"/>
              </a:clrFrom>
              <a:clrTo>
                <a:srgbClr val="D0F9FF">
                  <a:alpha val="0"/>
                </a:srgbClr>
              </a:clrTo>
            </a:clrChange>
          </a:blip>
          <a:srcRect/>
          <a:stretch>
            <a:fillRect/>
          </a:stretch>
        </p:blipFill>
        <p:spPr bwMode="auto">
          <a:xfrm>
            <a:off x="6228184" y="4513378"/>
            <a:ext cx="2237234" cy="2344622"/>
          </a:xfrm>
          <a:prstGeom prst="rect">
            <a:avLst/>
          </a:prstGeom>
          <a:noFill/>
        </p:spPr>
      </p:pic>
      <p:pic>
        <p:nvPicPr>
          <p:cNvPr id="20482" name="Picture 2"/>
          <p:cNvPicPr>
            <a:picLocks noChangeAspect="1" noChangeArrowheads="1"/>
          </p:cNvPicPr>
          <p:nvPr/>
        </p:nvPicPr>
        <p:blipFill>
          <a:blip r:embed="rId4" cstate="print"/>
          <a:srcRect l="15052" t="16360" r="15216" b="6250"/>
          <a:stretch>
            <a:fillRect/>
          </a:stretch>
        </p:blipFill>
        <p:spPr bwMode="auto">
          <a:xfrm>
            <a:off x="0" y="836712"/>
            <a:ext cx="9144000" cy="56612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kachatsoft.net/uploads/taginator/Dec-2012/fony-dlya-prezentacij-skachat.jpg"/>
          <p:cNvPicPr>
            <a:picLocks noChangeAspect="1" noChangeArrowheads="1"/>
          </p:cNvPicPr>
          <p:nvPr/>
        </p:nvPicPr>
        <p:blipFill>
          <a:blip r:embed="rId2" cstate="print"/>
          <a:srcRect/>
          <a:stretch>
            <a:fillRect/>
          </a:stretch>
        </p:blipFill>
        <p:spPr bwMode="auto">
          <a:xfrm>
            <a:off x="0" y="35719"/>
            <a:ext cx="9144000" cy="6822281"/>
          </a:xfrm>
          <a:prstGeom prst="rect">
            <a:avLst/>
          </a:prstGeom>
          <a:noFill/>
        </p:spPr>
      </p:pic>
      <p:sp>
        <p:nvSpPr>
          <p:cNvPr id="2" name="Заголовок 1"/>
          <p:cNvSpPr>
            <a:spLocks noGrp="1"/>
          </p:cNvSpPr>
          <p:nvPr>
            <p:ph type="ctrTitle"/>
          </p:nvPr>
        </p:nvSpPr>
        <p:spPr>
          <a:xfrm>
            <a:off x="685800" y="1268760"/>
            <a:ext cx="7772400" cy="5112568"/>
          </a:xfrm>
        </p:spPr>
        <p:txBody>
          <a:bodyPr>
            <a:noAutofit/>
          </a:bodyPr>
          <a:lstStyle/>
          <a:p>
            <a:pPr indent="449263" algn="just"/>
            <a:r>
              <a:rPr lang="ru-RU" sz="2600" dirty="0" smtClean="0"/>
              <a:t>Огонь </a:t>
            </a:r>
            <a:r>
              <a:rPr lang="ru-RU" sz="2600" dirty="0"/>
              <a:t>в лампе дрогнул </a:t>
            </a:r>
            <a:r>
              <a:rPr lang="ru-RU" sz="2600" dirty="0">
                <a:solidFill>
                  <a:srgbClr val="FF0000"/>
                </a:solidFill>
              </a:rPr>
              <a:t>и</a:t>
            </a:r>
            <a:r>
              <a:rPr lang="ru-RU" sz="2600" dirty="0"/>
              <a:t> </a:t>
            </a:r>
            <a:r>
              <a:rPr lang="ru-RU" sz="2600" dirty="0" smtClean="0"/>
              <a:t>потускнел, </a:t>
            </a:r>
            <a:r>
              <a:rPr lang="ru-RU" sz="2600" dirty="0">
                <a:solidFill>
                  <a:srgbClr val="FF0000"/>
                </a:solidFill>
              </a:rPr>
              <a:t>но</a:t>
            </a:r>
            <a:r>
              <a:rPr lang="ru-RU" sz="2600" dirty="0"/>
              <a:t> через секунду снова разгорелся ровно </a:t>
            </a:r>
            <a:r>
              <a:rPr lang="ru-RU" sz="2600" dirty="0">
                <a:solidFill>
                  <a:srgbClr val="FF0000"/>
                </a:solidFill>
              </a:rPr>
              <a:t>и</a:t>
            </a:r>
            <a:r>
              <a:rPr lang="ru-RU" sz="2600" dirty="0"/>
              <a:t> ярко. Листья </a:t>
            </a:r>
            <a:r>
              <a:rPr lang="ru-RU" sz="2600" dirty="0">
                <a:solidFill>
                  <a:srgbClr val="FF0000"/>
                </a:solidFill>
              </a:rPr>
              <a:t>то</a:t>
            </a:r>
            <a:r>
              <a:rPr lang="ru-RU" sz="2600" dirty="0"/>
              <a:t> косо летели по </a:t>
            </a:r>
            <a:r>
              <a:rPr lang="ru-RU" sz="2600" dirty="0" smtClean="0"/>
              <a:t>ветру, </a:t>
            </a:r>
            <a:r>
              <a:rPr lang="ru-RU" sz="2600" dirty="0">
                <a:solidFill>
                  <a:srgbClr val="FF0000"/>
                </a:solidFill>
              </a:rPr>
              <a:t>то</a:t>
            </a:r>
            <a:r>
              <a:rPr lang="ru-RU" sz="2600" dirty="0"/>
              <a:t> отвесно ложились в сырую траву. Все встали со своих </a:t>
            </a:r>
            <a:r>
              <a:rPr lang="ru-RU" sz="2600" dirty="0" smtClean="0"/>
              <a:t>мест, </a:t>
            </a:r>
            <a:r>
              <a:rPr lang="ru-RU" sz="2600" dirty="0">
                <a:solidFill>
                  <a:srgbClr val="FF0000"/>
                </a:solidFill>
              </a:rPr>
              <a:t>как только </a:t>
            </a:r>
            <a:r>
              <a:rPr lang="ru-RU" sz="2600" dirty="0"/>
              <a:t>затихли звуки музыки. </a:t>
            </a:r>
            <a:r>
              <a:rPr lang="ru-RU" sz="2600" dirty="0" smtClean="0"/>
              <a:t>Школьники </a:t>
            </a:r>
            <a:r>
              <a:rPr lang="ru-RU" sz="2600" dirty="0"/>
              <a:t>обязаны упорно </a:t>
            </a:r>
            <a:r>
              <a:rPr lang="ru-RU" sz="2600" dirty="0">
                <a:solidFill>
                  <a:srgbClr val="FF0000"/>
                </a:solidFill>
              </a:rPr>
              <a:t>и</a:t>
            </a:r>
            <a:r>
              <a:rPr lang="ru-RU" sz="2600" dirty="0"/>
              <a:t> настойчиво овладевать </a:t>
            </a:r>
            <a:r>
              <a:rPr lang="ru-RU" sz="2600" dirty="0" smtClean="0"/>
              <a:t>знаниями, </a:t>
            </a:r>
            <a:r>
              <a:rPr lang="ru-RU" sz="2600" dirty="0">
                <a:solidFill>
                  <a:srgbClr val="FF0000"/>
                </a:solidFill>
              </a:rPr>
              <a:t>чтобы</a:t>
            </a:r>
            <a:r>
              <a:rPr lang="ru-RU" sz="2600" dirty="0"/>
              <a:t> принести больше пользы Родине. Незнакомец был невысок </a:t>
            </a:r>
            <a:r>
              <a:rPr lang="ru-RU" sz="2600" dirty="0" smtClean="0"/>
              <a:t>ростом, </a:t>
            </a:r>
            <a:r>
              <a:rPr lang="ru-RU" sz="2600" dirty="0">
                <a:solidFill>
                  <a:srgbClr val="FF0000"/>
                </a:solidFill>
              </a:rPr>
              <a:t>зато</a:t>
            </a:r>
            <a:r>
              <a:rPr lang="ru-RU" sz="2600" dirty="0"/>
              <a:t> плечист. Все должны заниматься </a:t>
            </a:r>
            <a:r>
              <a:rPr lang="ru-RU" sz="2600" dirty="0" smtClean="0"/>
              <a:t>физкультурой, </a:t>
            </a:r>
            <a:r>
              <a:rPr lang="ru-RU" sz="2600" dirty="0">
                <a:solidFill>
                  <a:srgbClr val="FF0000"/>
                </a:solidFill>
              </a:rPr>
              <a:t>чтобы</a:t>
            </a:r>
            <a:r>
              <a:rPr lang="ru-RU" sz="2600" dirty="0"/>
              <a:t> укрепить своё здоровье. </a:t>
            </a:r>
            <a:r>
              <a:rPr lang="ru-RU" sz="2600" dirty="0">
                <a:solidFill>
                  <a:srgbClr val="FF0000"/>
                </a:solidFill>
              </a:rPr>
              <a:t>Если</a:t>
            </a:r>
            <a:r>
              <a:rPr lang="ru-RU" sz="2600" dirty="0"/>
              <a:t> посмотреть на </a:t>
            </a:r>
            <a:r>
              <a:rPr lang="ru-RU" sz="2600" dirty="0" smtClean="0"/>
              <a:t>глобус, </a:t>
            </a:r>
            <a:r>
              <a:rPr lang="ru-RU" sz="2600" dirty="0">
                <a:solidFill>
                  <a:srgbClr val="FF0000"/>
                </a:solidFill>
              </a:rPr>
              <a:t>то</a:t>
            </a:r>
            <a:r>
              <a:rPr lang="ru-RU" sz="2600" dirty="0"/>
              <a:t> можно </a:t>
            </a:r>
            <a:r>
              <a:rPr lang="ru-RU" sz="2600" dirty="0" smtClean="0"/>
              <a:t>увидеть, </a:t>
            </a:r>
            <a:r>
              <a:rPr lang="ru-RU" sz="2600" dirty="0">
                <a:solidFill>
                  <a:srgbClr val="FF0000"/>
                </a:solidFill>
              </a:rPr>
              <a:t>что</a:t>
            </a:r>
            <a:r>
              <a:rPr lang="ru-RU" sz="2600" dirty="0"/>
              <a:t> плодородной земли не так уж </a:t>
            </a:r>
            <a:r>
              <a:rPr lang="ru-RU" sz="2600" dirty="0" smtClean="0"/>
              <a:t>мало.</a:t>
            </a:r>
            <a:r>
              <a:rPr lang="ru-RU" sz="2600" dirty="0"/>
              <a:t/>
            </a:r>
            <a:br>
              <a:rPr lang="ru-RU" sz="2600" dirty="0"/>
            </a:br>
            <a:endParaRPr lang="ru-RU" sz="2600" b="1" dirty="0"/>
          </a:p>
        </p:txBody>
      </p:sp>
      <p:sp>
        <p:nvSpPr>
          <p:cNvPr id="7" name="TextBox 6"/>
          <p:cNvSpPr txBox="1"/>
          <p:nvPr/>
        </p:nvSpPr>
        <p:spPr>
          <a:xfrm>
            <a:off x="467544" y="188640"/>
            <a:ext cx="8496944" cy="1077218"/>
          </a:xfrm>
          <a:prstGeom prst="rect">
            <a:avLst/>
          </a:prstGeom>
          <a:noFill/>
        </p:spPr>
        <p:txBody>
          <a:bodyPr wrap="square" rtlCol="0">
            <a:spAutoFit/>
          </a:bodyPr>
          <a:lstStyle/>
          <a:p>
            <a:pPr algn="ctr"/>
            <a:r>
              <a:rPr lang="ru-RU" sz="3200" b="1" dirty="0" smtClean="0"/>
              <a:t>ВЫПИШИТЕ СОЮЗЫ:</a:t>
            </a:r>
          </a:p>
          <a:p>
            <a:pPr algn="ctr"/>
            <a:r>
              <a:rPr lang="ru-RU" sz="3200" b="1" dirty="0" smtClean="0"/>
              <a:t> 1) ПРОСТЫЕ; 2) СОСТАВНЫЕ</a:t>
            </a:r>
            <a:endParaRPr lang="ru-RU" sz="3200" b="1" dirty="0"/>
          </a:p>
        </p:txBody>
      </p:sp>
      <p:sp>
        <p:nvSpPr>
          <p:cNvPr id="5" name="TextBox 4"/>
          <p:cNvSpPr txBox="1"/>
          <p:nvPr/>
        </p:nvSpPr>
        <p:spPr>
          <a:xfrm>
            <a:off x="6372200" y="6165304"/>
            <a:ext cx="2016224" cy="369332"/>
          </a:xfrm>
          <a:prstGeom prst="rect">
            <a:avLst/>
          </a:prstGeom>
          <a:noFill/>
        </p:spPr>
        <p:txBody>
          <a:bodyPr wrap="square" rtlCol="0">
            <a:spAutoFit/>
          </a:bodyPr>
          <a:lstStyle/>
          <a:p>
            <a:r>
              <a:rPr lang="ru-RU" dirty="0" smtClean="0"/>
              <a:t>4</a:t>
            </a:r>
            <a:r>
              <a:rPr lang="en-US" dirty="0" smtClean="0"/>
              <a:t> </a:t>
            </a:r>
            <a:r>
              <a:rPr lang="ru-RU" dirty="0" smtClean="0"/>
              <a:t>минуты</a:t>
            </a: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kachatsoft.net/uploads/taginator/Dec-2012/fony-dlya-prezentacij-skachat.jpg"/>
          <p:cNvPicPr>
            <a:picLocks noChangeAspect="1" noChangeArrowheads="1"/>
          </p:cNvPicPr>
          <p:nvPr/>
        </p:nvPicPr>
        <p:blipFill>
          <a:blip r:embed="rId3" cstate="print"/>
          <a:srcRect/>
          <a:stretch>
            <a:fillRect/>
          </a:stretch>
        </p:blipFill>
        <p:spPr bwMode="auto">
          <a:xfrm>
            <a:off x="0" y="35719"/>
            <a:ext cx="9144000" cy="6822281"/>
          </a:xfrm>
          <a:prstGeom prst="rect">
            <a:avLst/>
          </a:prstGeom>
          <a:noFill/>
        </p:spPr>
      </p:pic>
      <p:sp>
        <p:nvSpPr>
          <p:cNvPr id="5" name="Заголовок 4"/>
          <p:cNvSpPr>
            <a:spLocks noGrp="1"/>
          </p:cNvSpPr>
          <p:nvPr>
            <p:ph type="ctrTitle"/>
          </p:nvPr>
        </p:nvSpPr>
        <p:spPr>
          <a:xfrm>
            <a:off x="683568" y="1052736"/>
            <a:ext cx="7772400" cy="1296144"/>
          </a:xfrm>
        </p:spPr>
        <p:txBody>
          <a:bodyPr>
            <a:normAutofit/>
          </a:bodyPr>
          <a:lstStyle/>
          <a:p>
            <a:r>
              <a:rPr lang="ru-RU" sz="7200" dirty="0" smtClean="0">
                <a:latin typeface="Arial" pitchFamily="34" charset="0"/>
                <a:cs typeface="Arial" pitchFamily="34" charset="0"/>
              </a:rPr>
              <a:t>РАУНД РОБИН</a:t>
            </a:r>
            <a:endParaRPr lang="ru-RU" sz="7200" dirty="0">
              <a:latin typeface="Arial" pitchFamily="34" charset="0"/>
              <a:cs typeface="Arial" pitchFamily="34" charset="0"/>
            </a:endParaRPr>
          </a:p>
        </p:txBody>
      </p:sp>
      <p:pic>
        <p:nvPicPr>
          <p:cNvPr id="20" name="timer 01min.avi">
            <a:hlinkClick r:id="" action="ppaction://media"/>
          </p:cNvPr>
          <p:cNvPicPr>
            <a:picLocks noRot="1" noChangeAspect="1"/>
          </p:cNvPicPr>
          <p:nvPr>
            <a:videoFile r:link="rId1"/>
          </p:nvPr>
        </p:nvPicPr>
        <p:blipFill>
          <a:blip r:embed="rId4" cstate="print"/>
          <a:stretch>
            <a:fillRect/>
          </a:stretch>
        </p:blipFill>
        <p:spPr>
          <a:xfrm>
            <a:off x="539552" y="2708920"/>
            <a:ext cx="8300056" cy="2397794"/>
          </a:xfrm>
          <a:prstGeom prst="rect">
            <a:avLst/>
          </a:prstGeom>
        </p:spPr>
      </p:pic>
      <p:sp>
        <p:nvSpPr>
          <p:cNvPr id="6" name="TextBox 5"/>
          <p:cNvSpPr txBox="1"/>
          <p:nvPr/>
        </p:nvSpPr>
        <p:spPr>
          <a:xfrm>
            <a:off x="6372200" y="6165304"/>
            <a:ext cx="2016224" cy="369332"/>
          </a:xfrm>
          <a:prstGeom prst="rect">
            <a:avLst/>
          </a:prstGeom>
          <a:noFill/>
        </p:spPr>
        <p:txBody>
          <a:bodyPr wrap="square" rtlCol="0">
            <a:spAutoFit/>
          </a:bodyPr>
          <a:lstStyle/>
          <a:p>
            <a:r>
              <a:rPr lang="ru-RU" dirty="0" smtClean="0"/>
              <a:t>2</a:t>
            </a:r>
            <a:r>
              <a:rPr lang="en-US" dirty="0" smtClean="0"/>
              <a:t> </a:t>
            </a:r>
            <a:r>
              <a:rPr lang="ru-RU" dirty="0" smtClean="0"/>
              <a:t>минуты</a:t>
            </a:r>
            <a:endParaRPr lang="ru-RU"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0"/>
                                        </p:tgtEl>
                                      </p:cBhvr>
                                    </p:cmd>
                                  </p:childTnLst>
                                </p:cTn>
                              </p:par>
                            </p:childTnLst>
                          </p:cTn>
                        </p:par>
                      </p:childTnLst>
                    </p:cTn>
                  </p:par>
                </p:childTnLst>
              </p:cTn>
              <p:nextCondLst>
                <p:cond evt="onClick" delay="0">
                  <p:tgtEl>
                    <p:spTgt spid="20"/>
                  </p:tgtEl>
                </p:cond>
              </p:nextCondLst>
            </p:seq>
            <p:video>
              <p:cMediaNode>
                <p:cTn id="7" fill="hold" display="0">
                  <p:stCondLst>
                    <p:cond delay="indefinite"/>
                  </p:stCondLst>
                  <p:endCondLst>
                    <p:cond evt="onNext" delay="0">
                      <p:tgtEl>
                        <p:sldTgt/>
                      </p:tgtEl>
                    </p:cond>
                    <p:cond evt="onPrev" delay="0">
                      <p:tgtEl>
                        <p:sldTgt/>
                      </p:tgtEl>
                    </p:cond>
                  </p:endCondLst>
                </p:cTn>
                <p:tgtEl>
                  <p:spTgt spid="20"/>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kachatsoft.net/uploads/taginator/Dec-2012/fony-dlya-prezentacij-skachat.jpg"/>
          <p:cNvPicPr>
            <a:picLocks noChangeAspect="1" noChangeArrowheads="1"/>
          </p:cNvPicPr>
          <p:nvPr/>
        </p:nvPicPr>
        <p:blipFill>
          <a:blip r:embed="rId2" cstate="print"/>
          <a:srcRect/>
          <a:stretch>
            <a:fillRect/>
          </a:stretch>
        </p:blipFill>
        <p:spPr bwMode="auto">
          <a:xfrm>
            <a:off x="0" y="35719"/>
            <a:ext cx="9144000" cy="6822281"/>
          </a:xfrm>
          <a:prstGeom prst="rect">
            <a:avLst/>
          </a:prstGeom>
          <a:noFill/>
        </p:spPr>
      </p:pic>
      <p:sp>
        <p:nvSpPr>
          <p:cNvPr id="2" name="Заголовок 1"/>
          <p:cNvSpPr>
            <a:spLocks noGrp="1"/>
          </p:cNvSpPr>
          <p:nvPr>
            <p:ph type="ctrTitle"/>
          </p:nvPr>
        </p:nvSpPr>
        <p:spPr>
          <a:xfrm>
            <a:off x="683568" y="0"/>
            <a:ext cx="7772400" cy="1224136"/>
          </a:xfrm>
        </p:spPr>
        <p:txBody>
          <a:bodyPr>
            <a:normAutofit fontScale="90000"/>
          </a:bodyPr>
          <a:lstStyle/>
          <a:p>
            <a:r>
              <a:rPr lang="ru-RU" b="1" dirty="0" smtClean="0"/>
              <a:t>Простые и составные </a:t>
            </a:r>
            <a:br>
              <a:rPr lang="ru-RU" b="1" dirty="0" smtClean="0"/>
            </a:br>
            <a:r>
              <a:rPr lang="ru-RU" b="1" dirty="0" smtClean="0"/>
              <a:t>союзы</a:t>
            </a:r>
            <a:endParaRPr lang="ru-RU" b="1" dirty="0"/>
          </a:p>
        </p:txBody>
      </p:sp>
      <p:cxnSp>
        <p:nvCxnSpPr>
          <p:cNvPr id="8" name="Прямая со стрелкой 7"/>
          <p:cNvCxnSpPr/>
          <p:nvPr/>
        </p:nvCxnSpPr>
        <p:spPr>
          <a:xfrm>
            <a:off x="2771800" y="836712"/>
            <a:ext cx="0" cy="864096"/>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9" name="Прямая со стрелкой 8"/>
          <p:cNvCxnSpPr/>
          <p:nvPr/>
        </p:nvCxnSpPr>
        <p:spPr>
          <a:xfrm>
            <a:off x="6228184" y="764704"/>
            <a:ext cx="0" cy="864096"/>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10" name="TextBox 9"/>
          <p:cNvSpPr txBox="1"/>
          <p:nvPr/>
        </p:nvSpPr>
        <p:spPr>
          <a:xfrm>
            <a:off x="971600" y="1988840"/>
            <a:ext cx="3600400" cy="3170099"/>
          </a:xfrm>
          <a:prstGeom prst="rect">
            <a:avLst/>
          </a:prstGeom>
          <a:noFill/>
        </p:spPr>
        <p:txBody>
          <a:bodyPr wrap="square" rtlCol="0">
            <a:spAutoFit/>
          </a:bodyPr>
          <a:lstStyle/>
          <a:p>
            <a:pPr algn="ctr"/>
            <a:r>
              <a:rPr lang="ru-RU" sz="4000" dirty="0" smtClean="0"/>
              <a:t>И</a:t>
            </a:r>
          </a:p>
          <a:p>
            <a:pPr algn="ctr"/>
            <a:r>
              <a:rPr lang="ru-RU" sz="4000" dirty="0" smtClean="0"/>
              <a:t>НО</a:t>
            </a:r>
          </a:p>
          <a:p>
            <a:pPr algn="ctr"/>
            <a:r>
              <a:rPr lang="ru-RU" sz="4000" dirty="0" smtClean="0"/>
              <a:t>ЧТОБЫ</a:t>
            </a:r>
          </a:p>
          <a:p>
            <a:pPr algn="ctr"/>
            <a:r>
              <a:rPr lang="ru-RU" sz="4000" dirty="0" smtClean="0"/>
              <a:t>ЗАТО</a:t>
            </a:r>
          </a:p>
          <a:p>
            <a:pPr algn="ctr"/>
            <a:r>
              <a:rPr lang="ru-RU" sz="4000" dirty="0" smtClean="0"/>
              <a:t>ЧТО</a:t>
            </a:r>
            <a:endParaRPr lang="ru-RU" sz="4000" dirty="0"/>
          </a:p>
        </p:txBody>
      </p:sp>
      <p:sp>
        <p:nvSpPr>
          <p:cNvPr id="11" name="TextBox 10"/>
          <p:cNvSpPr txBox="1"/>
          <p:nvPr/>
        </p:nvSpPr>
        <p:spPr>
          <a:xfrm>
            <a:off x="4427984" y="2132856"/>
            <a:ext cx="3600400" cy="2308324"/>
          </a:xfrm>
          <a:prstGeom prst="rect">
            <a:avLst/>
          </a:prstGeom>
          <a:noFill/>
        </p:spPr>
        <p:txBody>
          <a:bodyPr wrap="square" rtlCol="0">
            <a:spAutoFit/>
          </a:bodyPr>
          <a:lstStyle/>
          <a:p>
            <a:pPr algn="ctr"/>
            <a:r>
              <a:rPr lang="ru-RU" sz="4800" dirty="0" smtClean="0"/>
              <a:t>ТО, ТО</a:t>
            </a:r>
          </a:p>
          <a:p>
            <a:pPr algn="ctr"/>
            <a:r>
              <a:rPr lang="ru-RU" sz="4800" dirty="0" smtClean="0"/>
              <a:t>КАК ТОЛЬКО</a:t>
            </a:r>
          </a:p>
          <a:p>
            <a:pPr algn="ctr"/>
            <a:r>
              <a:rPr lang="ru-RU" sz="4800" dirty="0" smtClean="0"/>
              <a:t>ЕСЛИ, ТО</a:t>
            </a:r>
            <a:endParaRPr lang="ru-RU" sz="4800" dirty="0"/>
          </a:p>
        </p:txBody>
      </p:sp>
      <p:pic>
        <p:nvPicPr>
          <p:cNvPr id="13" name="Picture 4" descr="http://vodoservis.ts6.ru/images/32d2834d6d4f.gif"/>
          <p:cNvPicPr>
            <a:picLocks noChangeAspect="1" noChangeArrowheads="1" noCrop="1"/>
          </p:cNvPicPr>
          <p:nvPr/>
        </p:nvPicPr>
        <p:blipFill>
          <a:blip r:embed="rId3" cstate="print"/>
          <a:srcRect/>
          <a:stretch>
            <a:fillRect/>
          </a:stretch>
        </p:blipFill>
        <p:spPr bwMode="auto">
          <a:xfrm>
            <a:off x="4716016" y="4509120"/>
            <a:ext cx="2880320" cy="19739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style.rotation</p:attrName>
                                        </p:attrNameLst>
                                      </p:cBhvr>
                                      <p:tavLst>
                                        <p:tav tm="0">
                                          <p:val>
                                            <p:fltVal val="720"/>
                                          </p:val>
                                        </p:tav>
                                        <p:tav tm="100000">
                                          <p:val>
                                            <p:fltVal val="0"/>
                                          </p:val>
                                        </p:tav>
                                      </p:tavLst>
                                    </p:anim>
                                    <p:anim calcmode="lin" valueType="num">
                                      <p:cBhvr>
                                        <p:cTn id="9" dur="2000" fill="hold"/>
                                        <p:tgtEl>
                                          <p:spTgt spid="10"/>
                                        </p:tgtEl>
                                        <p:attrNameLst>
                                          <p:attrName>ppt_h</p:attrName>
                                        </p:attrNameLst>
                                      </p:cBhvr>
                                      <p:tavLst>
                                        <p:tav tm="0">
                                          <p:val>
                                            <p:fltVal val="0"/>
                                          </p:val>
                                        </p:tav>
                                        <p:tav tm="100000">
                                          <p:val>
                                            <p:strVal val="#ppt_h"/>
                                          </p:val>
                                        </p:tav>
                                      </p:tavLst>
                                    </p:anim>
                                    <p:anim calcmode="lin" valueType="num">
                                      <p:cBhvr>
                                        <p:cTn id="10" dur="2000" fill="hold"/>
                                        <p:tgtEl>
                                          <p:spTgt spid="10"/>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0"/>
                                        <p:tgtEl>
                                          <p:spTgt spid="11"/>
                                        </p:tgtEl>
                                      </p:cBhvr>
                                    </p:animEffect>
                                    <p:anim calcmode="lin" valueType="num">
                                      <p:cBhvr>
                                        <p:cTn id="16" dur="2000" fill="hold"/>
                                        <p:tgtEl>
                                          <p:spTgt spid="11"/>
                                        </p:tgtEl>
                                        <p:attrNameLst>
                                          <p:attrName>style.rotation</p:attrName>
                                        </p:attrNameLst>
                                      </p:cBhvr>
                                      <p:tavLst>
                                        <p:tav tm="0">
                                          <p:val>
                                            <p:fltVal val="720"/>
                                          </p:val>
                                        </p:tav>
                                        <p:tav tm="100000">
                                          <p:val>
                                            <p:fltVal val="0"/>
                                          </p:val>
                                        </p:tav>
                                      </p:tavLst>
                                    </p:anim>
                                    <p:anim calcmode="lin" valueType="num">
                                      <p:cBhvr>
                                        <p:cTn id="17" dur="2000" fill="hold"/>
                                        <p:tgtEl>
                                          <p:spTgt spid="11"/>
                                        </p:tgtEl>
                                        <p:attrNameLst>
                                          <p:attrName>ppt_h</p:attrName>
                                        </p:attrNameLst>
                                      </p:cBhvr>
                                      <p:tavLst>
                                        <p:tav tm="0">
                                          <p:val>
                                            <p:fltVal val="0"/>
                                          </p:val>
                                        </p:tav>
                                        <p:tav tm="100000">
                                          <p:val>
                                            <p:strVal val="#ppt_h"/>
                                          </p:val>
                                        </p:tav>
                                      </p:tavLst>
                                    </p:anim>
                                    <p:anim calcmode="lin" valueType="num">
                                      <p:cBhvr>
                                        <p:cTn id="18" dur="2000" fill="hold"/>
                                        <p:tgtEl>
                                          <p:spTgt spid="1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kachatsoft.net/uploads/taginator/Dec-2012/fony-dlya-prezentacij-skachat.jpg"/>
          <p:cNvPicPr>
            <a:picLocks noChangeAspect="1" noChangeArrowheads="1"/>
          </p:cNvPicPr>
          <p:nvPr/>
        </p:nvPicPr>
        <p:blipFill>
          <a:blip r:embed="rId2" cstate="print"/>
          <a:srcRect/>
          <a:stretch>
            <a:fillRect/>
          </a:stretch>
        </p:blipFill>
        <p:spPr bwMode="auto">
          <a:xfrm>
            <a:off x="0" y="35719"/>
            <a:ext cx="9144000" cy="6822281"/>
          </a:xfrm>
          <a:prstGeom prst="rect">
            <a:avLst/>
          </a:prstGeom>
          <a:noFill/>
        </p:spPr>
      </p:pic>
      <p:sp>
        <p:nvSpPr>
          <p:cNvPr id="2" name="Заголовок 1"/>
          <p:cNvSpPr>
            <a:spLocks noGrp="1"/>
          </p:cNvSpPr>
          <p:nvPr>
            <p:ph type="title"/>
          </p:nvPr>
        </p:nvSpPr>
        <p:spPr>
          <a:xfrm>
            <a:off x="539552" y="0"/>
            <a:ext cx="8229600" cy="1143000"/>
          </a:xfrm>
        </p:spPr>
        <p:txBody>
          <a:bodyPr/>
          <a:lstStyle/>
          <a:p>
            <a:r>
              <a:rPr lang="ru-RU" dirty="0" smtClean="0"/>
              <a:t>Домашнее задание:</a:t>
            </a:r>
            <a:endParaRPr lang="ru-RU" dirty="0"/>
          </a:p>
        </p:txBody>
      </p:sp>
      <p:sp>
        <p:nvSpPr>
          <p:cNvPr id="3" name="Содержимое 2"/>
          <p:cNvSpPr>
            <a:spLocks noGrp="1"/>
          </p:cNvSpPr>
          <p:nvPr>
            <p:ph idx="1"/>
          </p:nvPr>
        </p:nvSpPr>
        <p:spPr/>
        <p:txBody>
          <a:bodyPr>
            <a:normAutofit lnSpcReduction="10000"/>
          </a:bodyPr>
          <a:lstStyle/>
          <a:p>
            <a:pPr algn="ctr">
              <a:buNone/>
            </a:pPr>
            <a:r>
              <a:rPr lang="ru-RU" sz="6000" b="1" dirty="0" smtClean="0"/>
              <a:t>параграф 148 </a:t>
            </a:r>
            <a:r>
              <a:rPr lang="ru-RU" sz="6000" b="1" dirty="0" err="1" smtClean="0"/>
              <a:t>чит</a:t>
            </a:r>
            <a:r>
              <a:rPr lang="ru-RU" sz="6000" b="1" dirty="0" smtClean="0"/>
              <a:t>.</a:t>
            </a:r>
          </a:p>
          <a:p>
            <a:pPr algn="ctr">
              <a:buNone/>
            </a:pPr>
            <a:r>
              <a:rPr lang="ru-RU" sz="6000" b="1" dirty="0" smtClean="0"/>
              <a:t>Упр.333 </a:t>
            </a:r>
            <a:r>
              <a:rPr lang="ru-RU" sz="3500" dirty="0" smtClean="0"/>
              <a:t>(НАЙТИ СОЮЗЫ, ОПРЕДЕЛИТЬ, КАКИЕ ИЗ НИХ СОЕДИНЯЮТ ОДНОРОДНЫЕ ЧЛЕНЫ ПРЕДЛОЖЕНИЯ, КАКИЕ – ПРОСТЫЕ ПРЕДЛОЖЕНИЯ, А КАКИЕ – ЧАСТИ ТЕКСТА)</a:t>
            </a:r>
            <a:endParaRPr lang="ru-RU" sz="3500" dirty="0"/>
          </a:p>
          <a:p>
            <a:endParaRPr lang="ru-RU" sz="6000" dirty="0"/>
          </a:p>
        </p:txBody>
      </p:sp>
      <p:pic>
        <p:nvPicPr>
          <p:cNvPr id="6" name="Picture 2" descr="http://web.educastur.princast.es/ies/stabarla/paginas/d_escrita06/imagen/nin_0002.gif"/>
          <p:cNvPicPr>
            <a:picLocks noChangeAspect="1" noChangeArrowheads="1" noCrop="1"/>
          </p:cNvPicPr>
          <p:nvPr/>
        </p:nvPicPr>
        <p:blipFill>
          <a:blip r:embed="rId3" cstate="print">
            <a:clrChange>
              <a:clrFrom>
                <a:srgbClr val="D0F9FF"/>
              </a:clrFrom>
              <a:clrTo>
                <a:srgbClr val="D0F9FF">
                  <a:alpha val="0"/>
                </a:srgbClr>
              </a:clrTo>
            </a:clrChange>
          </a:blip>
          <a:srcRect/>
          <a:stretch>
            <a:fillRect/>
          </a:stretch>
        </p:blipFill>
        <p:spPr bwMode="auto">
          <a:xfrm>
            <a:off x="0" y="4513378"/>
            <a:ext cx="2237234" cy="2344622"/>
          </a:xfrm>
          <a:prstGeom prst="rect">
            <a:avLst/>
          </a:prstGeom>
          <a:noFill/>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kachatsoft.net/uploads/taginator/Dec-2012/fony-dlya-prezentacij-skachat.jpg"/>
          <p:cNvPicPr>
            <a:picLocks noChangeAspect="1" noChangeArrowheads="1"/>
          </p:cNvPicPr>
          <p:nvPr/>
        </p:nvPicPr>
        <p:blipFill>
          <a:blip r:embed="rId2" cstate="print"/>
          <a:srcRect/>
          <a:stretch>
            <a:fillRect/>
          </a:stretch>
        </p:blipFill>
        <p:spPr bwMode="auto">
          <a:xfrm>
            <a:off x="0" y="35719"/>
            <a:ext cx="9144000" cy="6822281"/>
          </a:xfrm>
          <a:prstGeom prst="rect">
            <a:avLst/>
          </a:prstGeom>
          <a:noFill/>
        </p:spPr>
      </p:pic>
      <p:sp>
        <p:nvSpPr>
          <p:cNvPr id="2" name="Заголовок 1"/>
          <p:cNvSpPr>
            <a:spLocks noGrp="1"/>
          </p:cNvSpPr>
          <p:nvPr>
            <p:ph type="title"/>
          </p:nvPr>
        </p:nvSpPr>
        <p:spPr>
          <a:xfrm>
            <a:off x="539552" y="4509120"/>
            <a:ext cx="8229600" cy="1143000"/>
          </a:xfrm>
        </p:spPr>
        <p:txBody>
          <a:bodyPr>
            <a:noAutofit/>
          </a:bodyPr>
          <a:lstStyle/>
          <a:p>
            <a:pPr algn="ctr"/>
            <a:r>
              <a:rPr lang="ru-RU" sz="8800" dirty="0" smtClean="0"/>
              <a:t>Спасибо за урок!</a:t>
            </a:r>
            <a:endParaRPr lang="ru-RU" sz="8800" dirty="0"/>
          </a:p>
        </p:txBody>
      </p:sp>
      <p:pic>
        <p:nvPicPr>
          <p:cNvPr id="4" name="Picture 2" descr="http://school13-9.ucoz.ru/kunaewa2/1_sentyabra/zvonok.gif"/>
          <p:cNvPicPr>
            <a:picLocks noChangeAspect="1" noChangeArrowheads="1" noCrop="1"/>
          </p:cNvPicPr>
          <p:nvPr/>
        </p:nvPicPr>
        <p:blipFill>
          <a:blip r:embed="rId3" cstate="print"/>
          <a:srcRect/>
          <a:stretch>
            <a:fillRect/>
          </a:stretch>
        </p:blipFill>
        <p:spPr bwMode="auto">
          <a:xfrm>
            <a:off x="2843808" y="620688"/>
            <a:ext cx="3816424" cy="3816424"/>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kachatsoft.net/uploads/taginator/Dec-2012/fony-dlya-prezentacij-skachat.jpg"/>
          <p:cNvPicPr>
            <a:picLocks noChangeAspect="1" noChangeArrowheads="1"/>
          </p:cNvPicPr>
          <p:nvPr/>
        </p:nvPicPr>
        <p:blipFill>
          <a:blip r:embed="rId3" cstate="print"/>
          <a:srcRect/>
          <a:stretch>
            <a:fillRect/>
          </a:stretch>
        </p:blipFill>
        <p:spPr bwMode="auto">
          <a:xfrm>
            <a:off x="0" y="35719"/>
            <a:ext cx="9144000" cy="6822281"/>
          </a:xfrm>
          <a:prstGeom prst="rect">
            <a:avLst/>
          </a:prstGeom>
          <a:noFill/>
        </p:spPr>
      </p:pic>
      <p:sp>
        <p:nvSpPr>
          <p:cNvPr id="5" name="Заголовок 4"/>
          <p:cNvSpPr>
            <a:spLocks noGrp="1"/>
          </p:cNvSpPr>
          <p:nvPr>
            <p:ph type="ctrTitle"/>
          </p:nvPr>
        </p:nvSpPr>
        <p:spPr>
          <a:xfrm>
            <a:off x="683568" y="908720"/>
            <a:ext cx="7772400" cy="2160240"/>
          </a:xfrm>
        </p:spPr>
        <p:txBody>
          <a:bodyPr>
            <a:normAutofit/>
          </a:bodyPr>
          <a:lstStyle/>
          <a:p>
            <a:r>
              <a:rPr lang="ru-RU" dirty="0">
                <a:latin typeface="Arial" pitchFamily="34" charset="0"/>
                <a:cs typeface="Arial" pitchFamily="34" charset="0"/>
              </a:rPr>
              <a:t>Прочитайте предложение и выполните синтаксический разбор.</a:t>
            </a:r>
          </a:p>
        </p:txBody>
      </p:sp>
      <p:sp>
        <p:nvSpPr>
          <p:cNvPr id="6" name="Подзаголовок 5"/>
          <p:cNvSpPr>
            <a:spLocks noGrp="1"/>
          </p:cNvSpPr>
          <p:nvPr>
            <p:ph type="subTitle" idx="1"/>
          </p:nvPr>
        </p:nvSpPr>
        <p:spPr>
          <a:xfrm>
            <a:off x="1187624" y="3212976"/>
            <a:ext cx="6944816" cy="792088"/>
          </a:xfrm>
        </p:spPr>
        <p:txBody>
          <a:bodyPr>
            <a:normAutofit/>
          </a:bodyPr>
          <a:lstStyle/>
          <a:p>
            <a:r>
              <a:rPr lang="ru-RU" sz="4000" i="1" dirty="0">
                <a:solidFill>
                  <a:schemeClr val="tx1">
                    <a:lumMod val="95000"/>
                    <a:lumOff val="5000"/>
                  </a:schemeClr>
                </a:solidFill>
              </a:rPr>
              <a:t>Солнце озарило южный замок</a:t>
            </a:r>
            <a:r>
              <a:rPr lang="ru-RU" sz="4000" i="1" dirty="0" smtClean="0">
                <a:solidFill>
                  <a:schemeClr val="tx1">
                    <a:lumMod val="95000"/>
                    <a:lumOff val="5000"/>
                  </a:schemeClr>
                </a:solidFill>
              </a:rPr>
              <a:t>.</a:t>
            </a:r>
          </a:p>
          <a:p>
            <a:endParaRPr lang="ru-RU" sz="4000" dirty="0">
              <a:solidFill>
                <a:schemeClr val="tx1">
                  <a:lumMod val="95000"/>
                  <a:lumOff val="5000"/>
                </a:schemeClr>
              </a:solidFill>
            </a:endParaRPr>
          </a:p>
        </p:txBody>
      </p:sp>
      <p:pic>
        <p:nvPicPr>
          <p:cNvPr id="14" name="timer 01min.avi">
            <a:hlinkClick r:id="" action="ppaction://media"/>
          </p:cNvPr>
          <p:cNvPicPr>
            <a:picLocks noRot="1" noChangeAspect="1"/>
          </p:cNvPicPr>
          <p:nvPr>
            <a:videoFile r:link="rId1"/>
          </p:nvPr>
        </p:nvPicPr>
        <p:blipFill>
          <a:blip r:embed="rId4" cstate="print"/>
          <a:stretch>
            <a:fillRect/>
          </a:stretch>
        </p:blipFill>
        <p:spPr>
          <a:xfrm>
            <a:off x="2195736" y="4221088"/>
            <a:ext cx="5234428" cy="1512168"/>
          </a:xfrm>
          <a:prstGeom prst="rect">
            <a:avLst/>
          </a:prstGeom>
        </p:spPr>
      </p:pic>
      <p:sp>
        <p:nvSpPr>
          <p:cNvPr id="15" name="TextBox 14"/>
          <p:cNvSpPr txBox="1"/>
          <p:nvPr/>
        </p:nvSpPr>
        <p:spPr>
          <a:xfrm>
            <a:off x="6372200" y="6165304"/>
            <a:ext cx="2016224" cy="369332"/>
          </a:xfrm>
          <a:prstGeom prst="rect">
            <a:avLst/>
          </a:prstGeom>
          <a:noFill/>
        </p:spPr>
        <p:txBody>
          <a:bodyPr wrap="square" rtlCol="0">
            <a:spAutoFit/>
          </a:bodyPr>
          <a:lstStyle/>
          <a:p>
            <a:r>
              <a:rPr lang="ru-RU" dirty="0" smtClean="0"/>
              <a:t>2</a:t>
            </a:r>
            <a:r>
              <a:rPr lang="en-US" dirty="0" smtClean="0"/>
              <a:t> </a:t>
            </a:r>
            <a:r>
              <a:rPr lang="ru-RU" dirty="0" smtClean="0"/>
              <a:t>минуты</a:t>
            </a:r>
            <a:endParaRPr lang="ru-RU"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4"/>
                                        </p:tgtEl>
                                      </p:cBhvr>
                                    </p:cmd>
                                  </p:childTnLst>
                                </p:cTn>
                              </p:par>
                            </p:childTnLst>
                          </p:cTn>
                        </p:par>
                      </p:childTnLst>
                    </p:cTn>
                  </p:par>
                </p:childTnLst>
              </p:cTn>
              <p:nextCondLst>
                <p:cond evt="onClick" delay="0">
                  <p:tgtEl>
                    <p:spTgt spid="14"/>
                  </p:tgtEl>
                </p:cond>
              </p:nextCondLst>
            </p:seq>
            <p:video>
              <p:cMediaNode>
                <p:cTn id="7" fill="hold" display="0">
                  <p:stCondLst>
                    <p:cond delay="indefinite"/>
                  </p:stCondLst>
                  <p:endCondLst>
                    <p:cond evt="onNext" delay="0">
                      <p:tgtEl>
                        <p:sldTgt/>
                      </p:tgtEl>
                    </p:cond>
                    <p:cond evt="onPrev" delay="0">
                      <p:tgtEl>
                        <p:sldTgt/>
                      </p:tgtEl>
                    </p:cond>
                  </p:endCondLst>
                </p:cTn>
                <p:tgtEl>
                  <p:spTgt spid="14"/>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kachatsoft.net/uploads/taginator/Dec-2012/fony-dlya-prezentacij-skachat.jpg"/>
          <p:cNvPicPr>
            <a:picLocks noChangeAspect="1" noChangeArrowheads="1"/>
          </p:cNvPicPr>
          <p:nvPr/>
        </p:nvPicPr>
        <p:blipFill>
          <a:blip r:embed="rId2" cstate="print"/>
          <a:srcRect/>
          <a:stretch>
            <a:fillRect/>
          </a:stretch>
        </p:blipFill>
        <p:spPr bwMode="auto">
          <a:xfrm>
            <a:off x="0" y="35719"/>
            <a:ext cx="9144000" cy="6822281"/>
          </a:xfrm>
          <a:prstGeom prst="rect">
            <a:avLst/>
          </a:prstGeom>
          <a:noFill/>
        </p:spPr>
      </p:pic>
      <p:sp>
        <p:nvSpPr>
          <p:cNvPr id="5" name="Заголовок 4"/>
          <p:cNvSpPr>
            <a:spLocks noGrp="1"/>
          </p:cNvSpPr>
          <p:nvPr>
            <p:ph type="ctrTitle"/>
          </p:nvPr>
        </p:nvSpPr>
        <p:spPr>
          <a:xfrm>
            <a:off x="683568" y="908720"/>
            <a:ext cx="7772400" cy="2160240"/>
          </a:xfrm>
        </p:spPr>
        <p:txBody>
          <a:bodyPr>
            <a:normAutofit/>
          </a:bodyPr>
          <a:lstStyle/>
          <a:p>
            <a:r>
              <a:rPr lang="ru-RU" dirty="0">
                <a:latin typeface="Arial" pitchFamily="34" charset="0"/>
                <a:cs typeface="Arial" pitchFamily="34" charset="0"/>
              </a:rPr>
              <a:t>Прочитайте предложение и выполните синтаксический разбор.</a:t>
            </a:r>
          </a:p>
        </p:txBody>
      </p:sp>
      <p:sp>
        <p:nvSpPr>
          <p:cNvPr id="6" name="Подзаголовок 5"/>
          <p:cNvSpPr>
            <a:spLocks noGrp="1"/>
          </p:cNvSpPr>
          <p:nvPr>
            <p:ph type="subTitle" idx="1"/>
          </p:nvPr>
        </p:nvSpPr>
        <p:spPr>
          <a:xfrm>
            <a:off x="1187624" y="3212976"/>
            <a:ext cx="6944816" cy="792088"/>
          </a:xfrm>
        </p:spPr>
        <p:txBody>
          <a:bodyPr>
            <a:normAutofit/>
          </a:bodyPr>
          <a:lstStyle/>
          <a:p>
            <a:r>
              <a:rPr lang="ru-RU" sz="4000" i="1" dirty="0">
                <a:solidFill>
                  <a:schemeClr val="tx1">
                    <a:lumMod val="95000"/>
                    <a:lumOff val="5000"/>
                  </a:schemeClr>
                </a:solidFill>
              </a:rPr>
              <a:t>Солнце озарило южный замок</a:t>
            </a:r>
            <a:r>
              <a:rPr lang="ru-RU" sz="4000" i="1" dirty="0" smtClean="0">
                <a:solidFill>
                  <a:schemeClr val="tx1">
                    <a:lumMod val="95000"/>
                    <a:lumOff val="5000"/>
                  </a:schemeClr>
                </a:solidFill>
              </a:rPr>
              <a:t>.</a:t>
            </a:r>
          </a:p>
          <a:p>
            <a:endParaRPr lang="ru-RU" sz="4000" dirty="0">
              <a:solidFill>
                <a:schemeClr val="tx1">
                  <a:lumMod val="95000"/>
                  <a:lumOff val="5000"/>
                </a:schemeClr>
              </a:solidFill>
            </a:endParaRPr>
          </a:p>
        </p:txBody>
      </p:sp>
      <p:grpSp>
        <p:nvGrpSpPr>
          <p:cNvPr id="2" name="Группа 42"/>
          <p:cNvGrpSpPr/>
          <p:nvPr/>
        </p:nvGrpSpPr>
        <p:grpSpPr>
          <a:xfrm>
            <a:off x="1331640" y="3789040"/>
            <a:ext cx="6480720" cy="216024"/>
            <a:chOff x="1331640" y="3789040"/>
            <a:chExt cx="6480720" cy="216024"/>
          </a:xfrm>
        </p:grpSpPr>
        <p:cxnSp>
          <p:nvCxnSpPr>
            <p:cNvPr id="10" name="Прямая соединительная линия 9"/>
            <p:cNvCxnSpPr/>
            <p:nvPr/>
          </p:nvCxnSpPr>
          <p:spPr>
            <a:xfrm>
              <a:off x="1331640" y="3861048"/>
              <a:ext cx="144016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1" name="Прямая соединительная линия 10"/>
            <p:cNvCxnSpPr/>
            <p:nvPr/>
          </p:nvCxnSpPr>
          <p:spPr>
            <a:xfrm>
              <a:off x="2987824" y="3861048"/>
              <a:ext cx="1656184"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2" name="Прямая соединительная линия 11"/>
            <p:cNvCxnSpPr/>
            <p:nvPr/>
          </p:nvCxnSpPr>
          <p:spPr>
            <a:xfrm>
              <a:off x="2987824" y="4005064"/>
              <a:ext cx="1656184"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7" name="Прямая соединительная линия 16"/>
            <p:cNvCxnSpPr/>
            <p:nvPr/>
          </p:nvCxnSpPr>
          <p:spPr>
            <a:xfrm>
              <a:off x="7524328" y="3861048"/>
              <a:ext cx="288032"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8" name="Прямая соединительная линия 17"/>
            <p:cNvCxnSpPr/>
            <p:nvPr/>
          </p:nvCxnSpPr>
          <p:spPr>
            <a:xfrm>
              <a:off x="7020272" y="3861048"/>
              <a:ext cx="288032"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9" name="Прямая соединительная линия 18"/>
            <p:cNvCxnSpPr/>
            <p:nvPr/>
          </p:nvCxnSpPr>
          <p:spPr>
            <a:xfrm>
              <a:off x="6588224" y="3861048"/>
              <a:ext cx="288032"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pic>
          <p:nvPicPr>
            <p:cNvPr id="6146" name="Picture 2" descr="http://lib.rus.ec/i/37/165737/i_066.png"/>
            <p:cNvPicPr>
              <a:picLocks noChangeAspect="1" noChangeArrowheads="1"/>
            </p:cNvPicPr>
            <p:nvPr/>
          </p:nvPicPr>
          <p:blipFill>
            <a:blip r:embed="rId3" cstate="print">
              <a:clrChange>
                <a:clrFrom>
                  <a:srgbClr val="FFFFFF"/>
                </a:clrFrom>
                <a:clrTo>
                  <a:srgbClr val="FFFFFF">
                    <a:alpha val="0"/>
                  </a:srgbClr>
                </a:clrTo>
              </a:clrChange>
              <a:duotone>
                <a:prstClr val="black"/>
                <a:srgbClr val="FF0000">
                  <a:tint val="45000"/>
                  <a:satMod val="400000"/>
                </a:srgbClr>
              </a:duotone>
            </a:blip>
            <a:srcRect r="56312" b="82142"/>
            <a:stretch>
              <a:fillRect/>
            </a:stretch>
          </p:blipFill>
          <p:spPr bwMode="auto">
            <a:xfrm>
              <a:off x="4788024" y="3789040"/>
              <a:ext cx="1656184" cy="216024"/>
            </a:xfrm>
            <a:prstGeom prst="rect">
              <a:avLst/>
            </a:prstGeom>
            <a:noFill/>
          </p:spPr>
        </p:pic>
      </p:grpSp>
      <p:sp>
        <p:nvSpPr>
          <p:cNvPr id="44" name="Подзаголовок 5"/>
          <p:cNvSpPr txBox="1">
            <a:spLocks/>
          </p:cNvSpPr>
          <p:nvPr/>
        </p:nvSpPr>
        <p:spPr>
          <a:xfrm>
            <a:off x="467544" y="4365104"/>
            <a:ext cx="8064896" cy="1080120"/>
          </a:xfrm>
          <a:prstGeom prst="rect">
            <a:avLst/>
          </a:prstGeom>
        </p:spPr>
        <p:txBody>
          <a:bodyPr vert="horz" lIns="91440" tIns="45720" rIns="91440" bIns="45720" rtlCol="0">
            <a:normAutofit fontScale="925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ru-RU" sz="4000" i="1" dirty="0" smtClean="0">
                <a:solidFill>
                  <a:schemeClr val="tx1">
                    <a:lumMod val="95000"/>
                    <a:lumOff val="5000"/>
                  </a:schemeClr>
                </a:solidFill>
              </a:rPr>
              <a:t>(</a:t>
            </a:r>
            <a:r>
              <a:rPr lang="ru-RU" sz="4000" i="1" dirty="0" err="1" smtClean="0">
                <a:solidFill>
                  <a:schemeClr val="tx1">
                    <a:lumMod val="95000"/>
                    <a:lumOff val="5000"/>
                  </a:schemeClr>
                </a:solidFill>
              </a:rPr>
              <a:t>Повеств</a:t>
            </a:r>
            <a:r>
              <a:rPr lang="ru-RU" sz="4000" i="1" dirty="0" smtClean="0">
                <a:solidFill>
                  <a:schemeClr val="tx1">
                    <a:lumMod val="95000"/>
                    <a:lumOff val="5000"/>
                  </a:schemeClr>
                </a:solidFill>
              </a:rPr>
              <a:t>., </a:t>
            </a:r>
            <a:r>
              <a:rPr lang="ru-RU" sz="4000" i="1" dirty="0" err="1" smtClean="0">
                <a:solidFill>
                  <a:schemeClr val="tx1">
                    <a:lumMod val="95000"/>
                    <a:lumOff val="5000"/>
                  </a:schemeClr>
                </a:solidFill>
              </a:rPr>
              <a:t>невоскл</a:t>
            </a:r>
            <a:r>
              <a:rPr lang="ru-RU" sz="4000" i="1" dirty="0" smtClean="0">
                <a:solidFill>
                  <a:schemeClr val="tx1">
                    <a:lumMod val="95000"/>
                    <a:lumOff val="5000"/>
                  </a:schemeClr>
                </a:solidFill>
              </a:rPr>
              <a:t>., распр., простое, </a:t>
            </a:r>
            <a:r>
              <a:rPr lang="ru-RU" sz="4000" i="1" dirty="0" err="1" smtClean="0">
                <a:solidFill>
                  <a:schemeClr val="tx1">
                    <a:lumMod val="95000"/>
                    <a:lumOff val="5000"/>
                  </a:schemeClr>
                </a:solidFill>
              </a:rPr>
              <a:t>двусост</a:t>
            </a:r>
            <a:r>
              <a:rPr lang="ru-RU" sz="4000" i="1" dirty="0" smtClean="0">
                <a:solidFill>
                  <a:schemeClr val="tx1">
                    <a:lumMod val="95000"/>
                    <a:lumOff val="5000"/>
                  </a:schemeClr>
                </a:solidFill>
              </a:rPr>
              <a:t>.)</a:t>
            </a:r>
            <a:endParaRPr kumimoji="0" lang="ru-RU" sz="40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additive="base">
                                        <p:cTn id="13" dur="5000" fill="hold"/>
                                        <p:tgtEl>
                                          <p:spTgt spid="44"/>
                                        </p:tgtEl>
                                        <p:attrNameLst>
                                          <p:attrName>ppt_x</p:attrName>
                                        </p:attrNameLst>
                                      </p:cBhvr>
                                      <p:tavLst>
                                        <p:tav tm="0">
                                          <p:val>
                                            <p:strVal val="#ppt_x"/>
                                          </p:val>
                                        </p:tav>
                                        <p:tav tm="100000">
                                          <p:val>
                                            <p:strVal val="#ppt_x"/>
                                          </p:val>
                                        </p:tav>
                                      </p:tavLst>
                                    </p:anim>
                                    <p:anim calcmode="lin" valueType="num">
                                      <p:cBhvr additive="base">
                                        <p:cTn id="14" dur="50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kachatsoft.net/uploads/taginator/Dec-2012/fony-dlya-prezentacij-skachat.jpg"/>
          <p:cNvPicPr>
            <a:picLocks noChangeAspect="1" noChangeArrowheads="1"/>
          </p:cNvPicPr>
          <p:nvPr/>
        </p:nvPicPr>
        <p:blipFill>
          <a:blip r:embed="rId2" cstate="print"/>
          <a:srcRect/>
          <a:stretch>
            <a:fillRect/>
          </a:stretch>
        </p:blipFill>
        <p:spPr bwMode="auto">
          <a:xfrm>
            <a:off x="0" y="35719"/>
            <a:ext cx="9144000" cy="6822281"/>
          </a:xfrm>
          <a:prstGeom prst="rect">
            <a:avLst/>
          </a:prstGeom>
          <a:noFill/>
        </p:spPr>
      </p:pic>
      <p:sp>
        <p:nvSpPr>
          <p:cNvPr id="18" name="Облако 17"/>
          <p:cNvSpPr/>
          <p:nvPr/>
        </p:nvSpPr>
        <p:spPr>
          <a:xfrm>
            <a:off x="1187624" y="692696"/>
            <a:ext cx="2088232" cy="1224136"/>
          </a:xfrm>
          <a:prstGeom prst="cloud">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Облако 18"/>
          <p:cNvSpPr/>
          <p:nvPr/>
        </p:nvSpPr>
        <p:spPr>
          <a:xfrm>
            <a:off x="251520" y="1772816"/>
            <a:ext cx="2088232" cy="1224136"/>
          </a:xfrm>
          <a:prstGeom prst="cloud">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Облако 19"/>
          <p:cNvSpPr/>
          <p:nvPr/>
        </p:nvSpPr>
        <p:spPr>
          <a:xfrm>
            <a:off x="6732240" y="1844824"/>
            <a:ext cx="2088232" cy="1224136"/>
          </a:xfrm>
          <a:prstGeom prst="cloud">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Облако 20"/>
          <p:cNvSpPr/>
          <p:nvPr/>
        </p:nvSpPr>
        <p:spPr>
          <a:xfrm>
            <a:off x="5076056" y="1052736"/>
            <a:ext cx="2088232" cy="1224136"/>
          </a:xfrm>
          <a:prstGeom prst="cloud">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Облако 21"/>
          <p:cNvSpPr/>
          <p:nvPr/>
        </p:nvSpPr>
        <p:spPr>
          <a:xfrm>
            <a:off x="2627784" y="2852936"/>
            <a:ext cx="2088232" cy="1224136"/>
          </a:xfrm>
          <a:prstGeom prst="cloud">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Облако 22"/>
          <p:cNvSpPr/>
          <p:nvPr/>
        </p:nvSpPr>
        <p:spPr>
          <a:xfrm>
            <a:off x="4716016" y="2564904"/>
            <a:ext cx="2088232" cy="1224136"/>
          </a:xfrm>
          <a:prstGeom prst="cloud">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Облако 23"/>
          <p:cNvSpPr/>
          <p:nvPr/>
        </p:nvSpPr>
        <p:spPr>
          <a:xfrm>
            <a:off x="2771800" y="3933056"/>
            <a:ext cx="3816424" cy="1656184"/>
          </a:xfrm>
          <a:prstGeom prst="cloud">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Облако 24"/>
          <p:cNvSpPr/>
          <p:nvPr/>
        </p:nvSpPr>
        <p:spPr>
          <a:xfrm>
            <a:off x="539552" y="3140968"/>
            <a:ext cx="2088232" cy="1224136"/>
          </a:xfrm>
          <a:prstGeom prst="cloud">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Облако 25"/>
          <p:cNvSpPr/>
          <p:nvPr/>
        </p:nvSpPr>
        <p:spPr>
          <a:xfrm>
            <a:off x="395536" y="5157192"/>
            <a:ext cx="3744416" cy="1440160"/>
          </a:xfrm>
          <a:prstGeom prst="cloud">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Облако 26"/>
          <p:cNvSpPr/>
          <p:nvPr/>
        </p:nvSpPr>
        <p:spPr>
          <a:xfrm>
            <a:off x="3131840" y="1628800"/>
            <a:ext cx="2088232" cy="1224136"/>
          </a:xfrm>
          <a:prstGeom prst="cloud">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Облако 27"/>
          <p:cNvSpPr/>
          <p:nvPr/>
        </p:nvSpPr>
        <p:spPr>
          <a:xfrm>
            <a:off x="6660232" y="3429000"/>
            <a:ext cx="2088232" cy="1224136"/>
          </a:xfrm>
          <a:prstGeom prst="cloud">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Облако 28"/>
          <p:cNvSpPr/>
          <p:nvPr/>
        </p:nvSpPr>
        <p:spPr>
          <a:xfrm>
            <a:off x="6588224" y="5157192"/>
            <a:ext cx="2088232" cy="1224136"/>
          </a:xfrm>
          <a:prstGeom prst="cloud">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Заголовок 4"/>
          <p:cNvSpPr>
            <a:spLocks noGrp="1"/>
          </p:cNvSpPr>
          <p:nvPr>
            <p:ph type="ctrTitle"/>
          </p:nvPr>
        </p:nvSpPr>
        <p:spPr>
          <a:xfrm>
            <a:off x="467544" y="5445224"/>
            <a:ext cx="3672408" cy="792088"/>
          </a:xfrm>
        </p:spPr>
        <p:txBody>
          <a:bodyPr>
            <a:normAutofit/>
          </a:bodyPr>
          <a:lstStyle/>
          <a:p>
            <a:r>
              <a:rPr lang="ru-RU" dirty="0" smtClean="0"/>
              <a:t>В ТЕЧЕНИЕ</a:t>
            </a:r>
            <a:endParaRPr lang="ru-RU" dirty="0"/>
          </a:p>
        </p:txBody>
      </p:sp>
      <p:sp>
        <p:nvSpPr>
          <p:cNvPr id="7" name="Заголовок 4"/>
          <p:cNvSpPr txBox="1">
            <a:spLocks/>
          </p:cNvSpPr>
          <p:nvPr/>
        </p:nvSpPr>
        <p:spPr>
          <a:xfrm>
            <a:off x="3347864" y="3140968"/>
            <a:ext cx="1224136" cy="1008112"/>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0" i="0" u="none" strike="noStrike" kern="1200" cap="none" spc="0" normalizeH="0" baseline="0" noProof="0" dirty="0" smtClean="0">
                <a:ln>
                  <a:noFill/>
                </a:ln>
                <a:solidFill>
                  <a:schemeClr val="tx1"/>
                </a:solidFill>
                <a:effectLst/>
                <a:uLnTx/>
                <a:uFillTx/>
                <a:latin typeface="+mj-lt"/>
                <a:ea typeface="+mj-ea"/>
                <a:cs typeface="+mj-cs"/>
              </a:rPr>
              <a:t>В</a:t>
            </a:r>
          </a:p>
        </p:txBody>
      </p:sp>
      <p:sp>
        <p:nvSpPr>
          <p:cNvPr id="8" name="Заголовок 4"/>
          <p:cNvSpPr txBox="1">
            <a:spLocks/>
          </p:cNvSpPr>
          <p:nvPr/>
        </p:nvSpPr>
        <p:spPr>
          <a:xfrm>
            <a:off x="1547664" y="620688"/>
            <a:ext cx="1584176" cy="1368152"/>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4400" dirty="0" smtClean="0">
                <a:latin typeface="+mj-lt"/>
                <a:ea typeface="+mj-ea"/>
                <a:cs typeface="+mj-cs"/>
              </a:rPr>
              <a:t>НА</a:t>
            </a:r>
            <a:endParaRPr kumimoji="0" lang="ru-RU"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9" name="Заголовок 4"/>
          <p:cNvSpPr txBox="1">
            <a:spLocks/>
          </p:cNvSpPr>
          <p:nvPr/>
        </p:nvSpPr>
        <p:spPr>
          <a:xfrm>
            <a:off x="2843808" y="1484784"/>
            <a:ext cx="2592288" cy="1584176"/>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0" i="0" u="none" strike="noStrike" kern="1200" cap="none" spc="0" normalizeH="0" baseline="0" noProof="0" dirty="0" smtClean="0">
                <a:ln>
                  <a:noFill/>
                </a:ln>
                <a:solidFill>
                  <a:schemeClr val="tx1"/>
                </a:solidFill>
                <a:effectLst/>
                <a:uLnTx/>
                <a:uFillTx/>
                <a:latin typeface="+mj-lt"/>
                <a:ea typeface="+mj-ea"/>
                <a:cs typeface="+mj-cs"/>
              </a:rPr>
              <a:t>ИЗ-ЗА</a:t>
            </a:r>
          </a:p>
        </p:txBody>
      </p:sp>
      <p:sp>
        <p:nvSpPr>
          <p:cNvPr id="10" name="Заголовок 4"/>
          <p:cNvSpPr txBox="1">
            <a:spLocks/>
          </p:cNvSpPr>
          <p:nvPr/>
        </p:nvSpPr>
        <p:spPr>
          <a:xfrm>
            <a:off x="5508104" y="1124744"/>
            <a:ext cx="1080120" cy="1152128"/>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4400" dirty="0">
                <a:latin typeface="+mj-lt"/>
                <a:ea typeface="+mj-ea"/>
                <a:cs typeface="+mj-cs"/>
              </a:rPr>
              <a:t>И</a:t>
            </a:r>
            <a:endParaRPr kumimoji="0" lang="ru-RU"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1" name="Заголовок 4"/>
          <p:cNvSpPr txBox="1">
            <a:spLocks/>
          </p:cNvSpPr>
          <p:nvPr/>
        </p:nvSpPr>
        <p:spPr>
          <a:xfrm>
            <a:off x="467544" y="1628800"/>
            <a:ext cx="1296144" cy="1224136"/>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4400" dirty="0">
                <a:latin typeface="+mj-lt"/>
                <a:ea typeface="+mj-ea"/>
                <a:cs typeface="+mj-cs"/>
              </a:rPr>
              <a:t>А</a:t>
            </a:r>
            <a:endParaRPr kumimoji="0" lang="ru-RU"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2" name="Заголовок 4"/>
          <p:cNvSpPr txBox="1">
            <a:spLocks/>
          </p:cNvSpPr>
          <p:nvPr/>
        </p:nvSpPr>
        <p:spPr>
          <a:xfrm>
            <a:off x="5076056" y="2564904"/>
            <a:ext cx="1368152" cy="1368152"/>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4400" dirty="0" smtClean="0">
                <a:latin typeface="+mj-lt"/>
                <a:ea typeface="+mj-ea"/>
                <a:cs typeface="+mj-cs"/>
              </a:rPr>
              <a:t>НО</a:t>
            </a:r>
            <a:endParaRPr kumimoji="0" lang="ru-RU"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3" name="Заголовок 4"/>
          <p:cNvSpPr txBox="1">
            <a:spLocks/>
          </p:cNvSpPr>
          <p:nvPr/>
        </p:nvSpPr>
        <p:spPr>
          <a:xfrm>
            <a:off x="539552" y="3212976"/>
            <a:ext cx="2160240" cy="864096"/>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4400" dirty="0" smtClean="0">
                <a:latin typeface="+mj-lt"/>
                <a:ea typeface="+mj-ea"/>
                <a:cs typeface="+mj-cs"/>
              </a:rPr>
              <a:t>ЧТОБЫ</a:t>
            </a:r>
            <a:endParaRPr kumimoji="0" lang="ru-RU"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4" name="Заголовок 4"/>
          <p:cNvSpPr txBox="1">
            <a:spLocks/>
          </p:cNvSpPr>
          <p:nvPr/>
        </p:nvSpPr>
        <p:spPr>
          <a:xfrm>
            <a:off x="6732240" y="3501008"/>
            <a:ext cx="1800200" cy="936104"/>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4400" dirty="0" smtClean="0">
                <a:latin typeface="+mj-lt"/>
                <a:ea typeface="+mj-ea"/>
                <a:cs typeface="+mj-cs"/>
              </a:rPr>
              <a:t>КОГДА</a:t>
            </a:r>
            <a:endParaRPr kumimoji="0" lang="ru-RU"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5" name="Заголовок 4"/>
          <p:cNvSpPr txBox="1">
            <a:spLocks/>
          </p:cNvSpPr>
          <p:nvPr/>
        </p:nvSpPr>
        <p:spPr>
          <a:xfrm>
            <a:off x="2483768" y="4293096"/>
            <a:ext cx="4464496" cy="100811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0" i="0" u="none" strike="noStrike" kern="1200" cap="none" spc="0" normalizeH="0" baseline="0" noProof="0" dirty="0" smtClean="0">
                <a:ln>
                  <a:noFill/>
                </a:ln>
                <a:solidFill>
                  <a:schemeClr val="tx1"/>
                </a:solidFill>
                <a:effectLst/>
                <a:uLnTx/>
                <a:uFillTx/>
                <a:latin typeface="+mj-lt"/>
                <a:ea typeface="+mj-ea"/>
                <a:cs typeface="+mj-cs"/>
              </a:rPr>
              <a:t>ПОТОМУ ЧТО</a:t>
            </a:r>
          </a:p>
        </p:txBody>
      </p:sp>
      <p:sp>
        <p:nvSpPr>
          <p:cNvPr id="16" name="Заголовок 4"/>
          <p:cNvSpPr txBox="1">
            <a:spLocks/>
          </p:cNvSpPr>
          <p:nvPr/>
        </p:nvSpPr>
        <p:spPr>
          <a:xfrm>
            <a:off x="6732240" y="1988840"/>
            <a:ext cx="1904256" cy="93610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0" i="0" u="none" strike="noStrike" kern="1200" cap="none" spc="0" normalizeH="0" baseline="0" noProof="0" dirty="0" smtClean="0">
                <a:ln>
                  <a:noFill/>
                </a:ln>
                <a:solidFill>
                  <a:schemeClr val="tx1"/>
                </a:solidFill>
                <a:effectLst/>
                <a:uLnTx/>
                <a:uFillTx/>
                <a:latin typeface="+mj-lt"/>
                <a:ea typeface="+mj-ea"/>
                <a:cs typeface="+mj-cs"/>
              </a:rPr>
              <a:t>ЕСЛИ</a:t>
            </a:r>
          </a:p>
        </p:txBody>
      </p:sp>
      <p:sp>
        <p:nvSpPr>
          <p:cNvPr id="17" name="Заголовок 4"/>
          <p:cNvSpPr txBox="1">
            <a:spLocks/>
          </p:cNvSpPr>
          <p:nvPr/>
        </p:nvSpPr>
        <p:spPr>
          <a:xfrm>
            <a:off x="6876256" y="5373216"/>
            <a:ext cx="1656184" cy="86409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0" i="0" u="none" strike="noStrike" kern="1200" cap="none" spc="0" normalizeH="0" baseline="0" noProof="0" dirty="0" smtClean="0">
                <a:ln>
                  <a:noFill/>
                </a:ln>
                <a:solidFill>
                  <a:schemeClr val="tx1"/>
                </a:solidFill>
                <a:effectLst/>
                <a:uLnTx/>
                <a:uFillTx/>
                <a:latin typeface="+mj-lt"/>
                <a:ea typeface="+mj-ea"/>
                <a:cs typeface="+mj-cs"/>
              </a:rPr>
              <a:t>ЧТО</a:t>
            </a:r>
          </a:p>
        </p:txBody>
      </p:sp>
      <p:sp>
        <p:nvSpPr>
          <p:cNvPr id="44" name="Облако 43"/>
          <p:cNvSpPr/>
          <p:nvPr/>
        </p:nvSpPr>
        <p:spPr>
          <a:xfrm>
            <a:off x="3347864" y="0"/>
            <a:ext cx="2736304" cy="1196752"/>
          </a:xfrm>
          <a:prstGeom prst="cloud">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Заголовок 4"/>
          <p:cNvSpPr txBox="1">
            <a:spLocks/>
          </p:cNvSpPr>
          <p:nvPr/>
        </p:nvSpPr>
        <p:spPr>
          <a:xfrm>
            <a:off x="3635896" y="0"/>
            <a:ext cx="2160240" cy="980728"/>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4400" noProof="0" dirty="0" smtClean="0">
                <a:latin typeface="+mj-lt"/>
                <a:ea typeface="+mj-ea"/>
                <a:cs typeface="+mj-cs"/>
              </a:rPr>
              <a:t>ТАК КАК</a:t>
            </a:r>
            <a:endParaRPr kumimoji="0" lang="ru-RU"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kachatsoft.net/uploads/taginator/Dec-2012/fony-dlya-prezentacij-skachat.jpg"/>
          <p:cNvPicPr>
            <a:picLocks noChangeAspect="1" noChangeArrowheads="1"/>
          </p:cNvPicPr>
          <p:nvPr/>
        </p:nvPicPr>
        <p:blipFill>
          <a:blip r:embed="rId3" cstate="print"/>
          <a:srcRect/>
          <a:stretch>
            <a:fillRect/>
          </a:stretch>
        </p:blipFill>
        <p:spPr bwMode="auto">
          <a:xfrm>
            <a:off x="0" y="35719"/>
            <a:ext cx="9144000" cy="6822281"/>
          </a:xfrm>
          <a:prstGeom prst="rect">
            <a:avLst/>
          </a:prstGeom>
          <a:noFill/>
        </p:spPr>
      </p:pic>
      <p:sp>
        <p:nvSpPr>
          <p:cNvPr id="5" name="Заголовок 4"/>
          <p:cNvSpPr>
            <a:spLocks noGrp="1"/>
          </p:cNvSpPr>
          <p:nvPr>
            <p:ph type="ctrTitle"/>
          </p:nvPr>
        </p:nvSpPr>
        <p:spPr>
          <a:xfrm>
            <a:off x="683568" y="1052736"/>
            <a:ext cx="7772400" cy="1296144"/>
          </a:xfrm>
        </p:spPr>
        <p:txBody>
          <a:bodyPr>
            <a:normAutofit/>
          </a:bodyPr>
          <a:lstStyle/>
          <a:p>
            <a:r>
              <a:rPr lang="ru-RU" sz="7200" dirty="0" smtClean="0">
                <a:latin typeface="Arial" pitchFamily="34" charset="0"/>
                <a:cs typeface="Arial" pitchFamily="34" charset="0"/>
              </a:rPr>
              <a:t>ФЭН-Н-ПИК</a:t>
            </a:r>
            <a:endParaRPr lang="ru-RU" sz="7200" dirty="0">
              <a:latin typeface="Arial" pitchFamily="34" charset="0"/>
              <a:cs typeface="Arial" pitchFamily="34" charset="0"/>
            </a:endParaRPr>
          </a:p>
        </p:txBody>
      </p:sp>
      <p:pic>
        <p:nvPicPr>
          <p:cNvPr id="20" name="timer 01min.avi">
            <a:hlinkClick r:id="" action="ppaction://media"/>
          </p:cNvPr>
          <p:cNvPicPr>
            <a:picLocks noRot="1" noChangeAspect="1"/>
          </p:cNvPicPr>
          <p:nvPr>
            <a:videoFile r:link="rId1"/>
          </p:nvPr>
        </p:nvPicPr>
        <p:blipFill>
          <a:blip r:embed="rId4" cstate="print"/>
          <a:stretch>
            <a:fillRect/>
          </a:stretch>
        </p:blipFill>
        <p:spPr>
          <a:xfrm>
            <a:off x="539552" y="2708920"/>
            <a:ext cx="8300056" cy="2397794"/>
          </a:xfrm>
          <a:prstGeom prst="rect">
            <a:avLst/>
          </a:prstGeom>
        </p:spPr>
      </p:pic>
      <p:sp>
        <p:nvSpPr>
          <p:cNvPr id="6" name="TextBox 5"/>
          <p:cNvSpPr txBox="1"/>
          <p:nvPr/>
        </p:nvSpPr>
        <p:spPr>
          <a:xfrm>
            <a:off x="6372200" y="6165304"/>
            <a:ext cx="2016224" cy="369332"/>
          </a:xfrm>
          <a:prstGeom prst="rect">
            <a:avLst/>
          </a:prstGeom>
          <a:noFill/>
        </p:spPr>
        <p:txBody>
          <a:bodyPr wrap="square" rtlCol="0">
            <a:spAutoFit/>
          </a:bodyPr>
          <a:lstStyle/>
          <a:p>
            <a:r>
              <a:rPr lang="ru-RU" dirty="0" smtClean="0"/>
              <a:t>2</a:t>
            </a:r>
            <a:r>
              <a:rPr lang="en-US" dirty="0" smtClean="0"/>
              <a:t> </a:t>
            </a:r>
            <a:r>
              <a:rPr lang="ru-RU" dirty="0" smtClean="0"/>
              <a:t>минуты</a:t>
            </a:r>
            <a:endParaRPr lang="ru-RU"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0"/>
                                        </p:tgtEl>
                                      </p:cBhvr>
                                    </p:cmd>
                                  </p:childTnLst>
                                </p:cTn>
                              </p:par>
                            </p:childTnLst>
                          </p:cTn>
                        </p:par>
                      </p:childTnLst>
                    </p:cTn>
                  </p:par>
                </p:childTnLst>
              </p:cTn>
              <p:nextCondLst>
                <p:cond evt="onClick" delay="0">
                  <p:tgtEl>
                    <p:spTgt spid="20"/>
                  </p:tgtEl>
                </p:cond>
              </p:nextCondLst>
            </p:seq>
            <p:video>
              <p:cMediaNode>
                <p:cTn id="7" fill="hold" display="0">
                  <p:stCondLst>
                    <p:cond delay="indefinite"/>
                  </p:stCondLst>
                  <p:endCondLst>
                    <p:cond evt="onNext" delay="0">
                      <p:tgtEl>
                        <p:sldTgt/>
                      </p:tgtEl>
                    </p:cond>
                    <p:cond evt="onPrev" delay="0">
                      <p:tgtEl>
                        <p:sldTgt/>
                      </p:tgtEl>
                    </p:cond>
                  </p:endCondLst>
                </p:cTn>
                <p:tgtEl>
                  <p:spTgt spid="20"/>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kachatsoft.net/uploads/taginator/Dec-2012/fony-dlya-prezentacij-skachat.jpg"/>
          <p:cNvPicPr>
            <a:picLocks noChangeAspect="1" noChangeArrowheads="1"/>
          </p:cNvPicPr>
          <p:nvPr/>
        </p:nvPicPr>
        <p:blipFill>
          <a:blip r:embed="rId2" cstate="print"/>
          <a:srcRect/>
          <a:stretch>
            <a:fillRect/>
          </a:stretch>
        </p:blipFill>
        <p:spPr bwMode="auto">
          <a:xfrm>
            <a:off x="0" y="35719"/>
            <a:ext cx="9144000" cy="6822281"/>
          </a:xfrm>
          <a:prstGeom prst="rect">
            <a:avLst/>
          </a:prstGeom>
          <a:noFill/>
        </p:spPr>
      </p:pic>
      <p:sp>
        <p:nvSpPr>
          <p:cNvPr id="5" name="Заголовок 4"/>
          <p:cNvSpPr>
            <a:spLocks noGrp="1"/>
          </p:cNvSpPr>
          <p:nvPr>
            <p:ph type="ctrTitle"/>
          </p:nvPr>
        </p:nvSpPr>
        <p:spPr/>
        <p:txBody>
          <a:bodyPr/>
          <a:lstStyle/>
          <a:p>
            <a:endParaRPr lang="ru-RU"/>
          </a:p>
        </p:txBody>
      </p:sp>
      <p:sp>
        <p:nvSpPr>
          <p:cNvPr id="6" name="Подзаголовок 5"/>
          <p:cNvSpPr>
            <a:spLocks noGrp="1"/>
          </p:cNvSpPr>
          <p:nvPr>
            <p:ph type="subTitle" idx="1"/>
          </p:nvPr>
        </p:nvSpPr>
        <p:spPr/>
        <p:txBody>
          <a:bodyPr/>
          <a:lstStyle/>
          <a:p>
            <a:endParaRPr lang="ru-RU"/>
          </a:p>
        </p:txBody>
      </p:sp>
      <p:graphicFrame>
        <p:nvGraphicFramePr>
          <p:cNvPr id="7" name="Таблица 6"/>
          <p:cNvGraphicFramePr>
            <a:graphicFrameLocks noGrp="1"/>
          </p:cNvGraphicFramePr>
          <p:nvPr/>
        </p:nvGraphicFramePr>
        <p:xfrm>
          <a:off x="251520" y="260648"/>
          <a:ext cx="8640960" cy="6192688"/>
        </p:xfrm>
        <a:graphic>
          <a:graphicData uri="http://schemas.openxmlformats.org/drawingml/2006/table">
            <a:tbl>
              <a:tblPr/>
              <a:tblGrid>
                <a:gridCol w="4208758"/>
                <a:gridCol w="4432202"/>
              </a:tblGrid>
              <a:tr h="1083117">
                <a:tc>
                  <a:txBody>
                    <a:bodyPr/>
                    <a:lstStyle/>
                    <a:p>
                      <a:pPr algn="ctr" fontAlgn="base">
                        <a:spcAft>
                          <a:spcPts val="0"/>
                        </a:spcAft>
                      </a:pPr>
                      <a:r>
                        <a:rPr lang="ru-RU" sz="2800" b="1" kern="1200" dirty="0" smtClean="0">
                          <a:solidFill>
                            <a:srgbClr val="FFFFFF"/>
                          </a:solidFill>
                          <a:latin typeface="Times New Roman"/>
                          <a:ea typeface="Times New Roman"/>
                        </a:rPr>
                        <a:t>Сходства союза  </a:t>
                      </a:r>
                      <a:r>
                        <a:rPr lang="ru-RU" sz="2800" b="1" kern="1200" dirty="0">
                          <a:solidFill>
                            <a:srgbClr val="FFFFFF"/>
                          </a:solidFill>
                          <a:latin typeface="Times New Roman"/>
                          <a:ea typeface="Times New Roman"/>
                        </a:rPr>
                        <a:t>с предлогом</a:t>
                      </a:r>
                      <a:endParaRPr lang="ru-RU" sz="2800" dirty="0">
                        <a:latin typeface="Times New Roman"/>
                        <a:ea typeface="Times New Roman"/>
                      </a:endParaRPr>
                    </a:p>
                  </a:txBody>
                  <a:tcPr marL="88669" marR="88669" marT="44335" marB="4433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gn="ctr" fontAlgn="base">
                        <a:spcAft>
                          <a:spcPts val="0"/>
                        </a:spcAft>
                      </a:pPr>
                      <a:r>
                        <a:rPr lang="ru-RU" sz="2800" b="1" kern="1200" dirty="0">
                          <a:solidFill>
                            <a:srgbClr val="FFFFFF"/>
                          </a:solidFill>
                          <a:latin typeface="Times New Roman"/>
                          <a:ea typeface="Times New Roman"/>
                        </a:rPr>
                        <a:t>Различие </a:t>
                      </a:r>
                      <a:r>
                        <a:rPr lang="ru-RU" sz="2800" b="1" kern="1200" dirty="0" smtClean="0">
                          <a:solidFill>
                            <a:srgbClr val="FFFFFF"/>
                          </a:solidFill>
                          <a:latin typeface="Times New Roman"/>
                          <a:ea typeface="Times New Roman"/>
                        </a:rPr>
                        <a:t> союза с </a:t>
                      </a:r>
                      <a:r>
                        <a:rPr lang="ru-RU" sz="2800" b="1" kern="1200" dirty="0">
                          <a:solidFill>
                            <a:srgbClr val="FFFFFF"/>
                          </a:solidFill>
                          <a:latin typeface="Times New Roman"/>
                          <a:ea typeface="Times New Roman"/>
                        </a:rPr>
                        <a:t>предлогом</a:t>
                      </a:r>
                      <a:endParaRPr lang="ru-RU" sz="2800" dirty="0">
                        <a:latin typeface="Times New Roman"/>
                        <a:ea typeface="Times New Roman"/>
                      </a:endParaRPr>
                    </a:p>
                  </a:txBody>
                  <a:tcPr marL="88669" marR="88669" marT="44335" marB="4433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r>
              <a:tr h="5109571">
                <a:tc>
                  <a:txBody>
                    <a:bodyPr/>
                    <a:lstStyle/>
                    <a:p>
                      <a:pPr marL="342900" lvl="0" indent="-342900" algn="just" fontAlgn="base">
                        <a:buFont typeface="Arial"/>
                        <a:buChar char="•"/>
                        <a:tabLst>
                          <a:tab pos="457200" algn="l"/>
                        </a:tabLst>
                      </a:pPr>
                      <a:endParaRPr lang="ru-RU" sz="2800" dirty="0">
                        <a:latin typeface="Times New Roman"/>
                        <a:cs typeface="Times New Roman"/>
                      </a:endParaRPr>
                    </a:p>
                  </a:txBody>
                  <a:tcPr marL="88669" marR="88669" marT="44335" marB="4433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342900" lvl="0" indent="-342900" algn="just" fontAlgn="base">
                        <a:buFont typeface="Arial"/>
                        <a:buChar char="•"/>
                        <a:tabLst>
                          <a:tab pos="457200" algn="l"/>
                        </a:tabLst>
                      </a:pPr>
                      <a:endParaRPr lang="ru-RU" sz="2800" dirty="0">
                        <a:latin typeface="Times New Roman"/>
                        <a:cs typeface="Times New Roman"/>
                      </a:endParaRPr>
                    </a:p>
                  </a:txBody>
                  <a:tcPr marL="88669" marR="88669" marT="44335" marB="4433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bl>
          </a:graphicData>
        </a:graphic>
      </p:graphicFrame>
      <p:sp>
        <p:nvSpPr>
          <p:cNvPr id="8" name="TextBox 7"/>
          <p:cNvSpPr txBox="1"/>
          <p:nvPr/>
        </p:nvSpPr>
        <p:spPr>
          <a:xfrm>
            <a:off x="323528" y="1484784"/>
            <a:ext cx="4032448" cy="3970318"/>
          </a:xfrm>
          <a:prstGeom prst="rect">
            <a:avLst/>
          </a:prstGeom>
          <a:noFill/>
        </p:spPr>
        <p:txBody>
          <a:bodyPr wrap="square" rtlCol="0">
            <a:spAutoFit/>
          </a:bodyPr>
          <a:lstStyle/>
          <a:p>
            <a:pPr marL="342900" lvl="0" indent="-342900" algn="ctr" fontAlgn="base">
              <a:buFont typeface="Arial"/>
              <a:buChar char="•"/>
              <a:tabLst>
                <a:tab pos="457200" algn="l"/>
              </a:tabLst>
            </a:pPr>
            <a:r>
              <a:rPr lang="ru-RU" sz="2800" dirty="0">
                <a:solidFill>
                  <a:srgbClr val="10253F"/>
                </a:solidFill>
                <a:latin typeface="Times New Roman"/>
                <a:cs typeface="Times New Roman"/>
              </a:rPr>
              <a:t>Не обозначает предметов, действий, признаков, но выражает смысловые отношения.</a:t>
            </a:r>
            <a:endParaRPr lang="ru-RU" sz="2800" dirty="0" smtClean="0">
              <a:latin typeface="Times New Roman"/>
              <a:cs typeface="Times New Roman"/>
            </a:endParaRPr>
          </a:p>
          <a:p>
            <a:pPr marL="342900" lvl="0" indent="-342900" algn="ctr" fontAlgn="base">
              <a:buFont typeface="Arial"/>
              <a:buChar char="•"/>
              <a:tabLst>
                <a:tab pos="457200" algn="l"/>
              </a:tabLst>
            </a:pPr>
            <a:r>
              <a:rPr lang="ru-RU" sz="2800" dirty="0">
                <a:solidFill>
                  <a:srgbClr val="10253F"/>
                </a:solidFill>
                <a:latin typeface="Times New Roman"/>
                <a:cs typeface="Times New Roman"/>
              </a:rPr>
              <a:t>Не изменяется.</a:t>
            </a:r>
            <a:endParaRPr lang="ru-RU" sz="2800" dirty="0" smtClean="0">
              <a:latin typeface="Times New Roman"/>
              <a:cs typeface="Times New Roman"/>
            </a:endParaRPr>
          </a:p>
          <a:p>
            <a:pPr marL="342900" lvl="0" indent="-342900" algn="ctr" fontAlgn="base">
              <a:buFont typeface="Arial"/>
              <a:buChar char="•"/>
              <a:tabLst>
                <a:tab pos="457200" algn="l"/>
              </a:tabLst>
            </a:pPr>
            <a:r>
              <a:rPr lang="ru-RU" sz="2800" dirty="0">
                <a:solidFill>
                  <a:srgbClr val="10253F"/>
                </a:solidFill>
                <a:latin typeface="Times New Roman"/>
                <a:cs typeface="Times New Roman"/>
              </a:rPr>
              <a:t>Не является членом предложения.</a:t>
            </a:r>
            <a:endParaRPr lang="ru-RU" sz="2800" dirty="0" smtClean="0">
              <a:latin typeface="Times New Roman"/>
              <a:cs typeface="Times New Roman"/>
            </a:endParaRPr>
          </a:p>
          <a:p>
            <a:pPr algn="ctr"/>
            <a:endParaRPr lang="ru-RU" sz="2800" dirty="0"/>
          </a:p>
        </p:txBody>
      </p:sp>
      <p:sp>
        <p:nvSpPr>
          <p:cNvPr id="9" name="TextBox 8"/>
          <p:cNvSpPr txBox="1"/>
          <p:nvPr/>
        </p:nvSpPr>
        <p:spPr>
          <a:xfrm>
            <a:off x="4572000" y="1412776"/>
            <a:ext cx="4176464" cy="5262979"/>
          </a:xfrm>
          <a:prstGeom prst="rect">
            <a:avLst/>
          </a:prstGeom>
          <a:noFill/>
        </p:spPr>
        <p:txBody>
          <a:bodyPr wrap="square" rtlCol="0">
            <a:spAutoFit/>
          </a:bodyPr>
          <a:lstStyle/>
          <a:p>
            <a:pPr marL="342900" lvl="0" indent="-342900" algn="ctr" fontAlgn="base">
              <a:buFont typeface="Arial"/>
              <a:buChar char="•"/>
              <a:tabLst>
                <a:tab pos="457200" algn="l"/>
              </a:tabLst>
            </a:pPr>
            <a:r>
              <a:rPr lang="ru-RU" sz="2800" b="1" dirty="0">
                <a:solidFill>
                  <a:srgbClr val="10253F"/>
                </a:solidFill>
                <a:latin typeface="Times New Roman"/>
                <a:cs typeface="Times New Roman"/>
              </a:rPr>
              <a:t>Предлог</a:t>
            </a:r>
            <a:r>
              <a:rPr lang="ru-RU" sz="2800" dirty="0">
                <a:solidFill>
                  <a:srgbClr val="10253F"/>
                </a:solidFill>
                <a:latin typeface="Times New Roman"/>
                <a:cs typeface="Times New Roman"/>
              </a:rPr>
              <a:t> выражает зависимость одних слов от других слов в словосочетании и предложении.  </a:t>
            </a:r>
            <a:endParaRPr lang="ru-RU" sz="2800" dirty="0" smtClean="0">
              <a:latin typeface="Times New Roman"/>
              <a:cs typeface="Times New Roman"/>
            </a:endParaRPr>
          </a:p>
          <a:p>
            <a:pPr marL="342900" lvl="0" indent="-342900" algn="ctr" fontAlgn="base">
              <a:buFont typeface="Arial"/>
              <a:buChar char="•"/>
              <a:tabLst>
                <a:tab pos="457200" algn="l"/>
              </a:tabLst>
            </a:pPr>
            <a:r>
              <a:rPr lang="ru-RU" sz="2800" b="1" dirty="0">
                <a:solidFill>
                  <a:srgbClr val="10253F"/>
                </a:solidFill>
                <a:latin typeface="Times New Roman"/>
                <a:cs typeface="Times New Roman"/>
              </a:rPr>
              <a:t> Союз </a:t>
            </a:r>
            <a:r>
              <a:rPr lang="ru-RU" sz="2800" dirty="0">
                <a:solidFill>
                  <a:srgbClr val="10253F"/>
                </a:solidFill>
                <a:latin typeface="Times New Roman"/>
                <a:cs typeface="Times New Roman"/>
              </a:rPr>
              <a:t>связывает  однородные члены, простые предложения в составе сложного, а также  предложения в тексте.</a:t>
            </a:r>
            <a:endParaRPr lang="ru-RU" sz="2800" dirty="0" smtClean="0">
              <a:latin typeface="Times New Roman"/>
              <a:cs typeface="Times New Roman"/>
            </a:endParaRPr>
          </a:p>
          <a:p>
            <a:pPr algn="ctr"/>
            <a:endParaRPr lang="ru-RU"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80">
                                          <p:stCondLst>
                                            <p:cond delay="0"/>
                                          </p:stCondLst>
                                        </p:cTn>
                                        <p:tgtEl>
                                          <p:spTgt spid="9"/>
                                        </p:tgtEl>
                                      </p:cBhvr>
                                    </p:animEffect>
                                    <p:anim calcmode="lin" valueType="num">
                                      <p:cBhvr>
                                        <p:cTn id="2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1" dur="26">
                                          <p:stCondLst>
                                            <p:cond delay="650"/>
                                          </p:stCondLst>
                                        </p:cTn>
                                        <p:tgtEl>
                                          <p:spTgt spid="9"/>
                                        </p:tgtEl>
                                      </p:cBhvr>
                                      <p:to x="100000" y="60000"/>
                                    </p:animScale>
                                    <p:animScale>
                                      <p:cBhvr>
                                        <p:cTn id="32" dur="166" decel="50000">
                                          <p:stCondLst>
                                            <p:cond delay="676"/>
                                          </p:stCondLst>
                                        </p:cTn>
                                        <p:tgtEl>
                                          <p:spTgt spid="9"/>
                                        </p:tgtEl>
                                      </p:cBhvr>
                                      <p:to x="100000" y="100000"/>
                                    </p:animScale>
                                    <p:animScale>
                                      <p:cBhvr>
                                        <p:cTn id="33" dur="26">
                                          <p:stCondLst>
                                            <p:cond delay="1312"/>
                                          </p:stCondLst>
                                        </p:cTn>
                                        <p:tgtEl>
                                          <p:spTgt spid="9"/>
                                        </p:tgtEl>
                                      </p:cBhvr>
                                      <p:to x="100000" y="80000"/>
                                    </p:animScale>
                                    <p:animScale>
                                      <p:cBhvr>
                                        <p:cTn id="34" dur="166" decel="50000">
                                          <p:stCondLst>
                                            <p:cond delay="1338"/>
                                          </p:stCondLst>
                                        </p:cTn>
                                        <p:tgtEl>
                                          <p:spTgt spid="9"/>
                                        </p:tgtEl>
                                      </p:cBhvr>
                                      <p:to x="100000" y="100000"/>
                                    </p:animScale>
                                    <p:animScale>
                                      <p:cBhvr>
                                        <p:cTn id="35" dur="26">
                                          <p:stCondLst>
                                            <p:cond delay="1642"/>
                                          </p:stCondLst>
                                        </p:cTn>
                                        <p:tgtEl>
                                          <p:spTgt spid="9"/>
                                        </p:tgtEl>
                                      </p:cBhvr>
                                      <p:to x="100000" y="90000"/>
                                    </p:animScale>
                                    <p:animScale>
                                      <p:cBhvr>
                                        <p:cTn id="36" dur="166" decel="50000">
                                          <p:stCondLst>
                                            <p:cond delay="1668"/>
                                          </p:stCondLst>
                                        </p:cTn>
                                        <p:tgtEl>
                                          <p:spTgt spid="9"/>
                                        </p:tgtEl>
                                      </p:cBhvr>
                                      <p:to x="100000" y="100000"/>
                                    </p:animScale>
                                    <p:animScale>
                                      <p:cBhvr>
                                        <p:cTn id="37" dur="26">
                                          <p:stCondLst>
                                            <p:cond delay="1808"/>
                                          </p:stCondLst>
                                        </p:cTn>
                                        <p:tgtEl>
                                          <p:spTgt spid="9"/>
                                        </p:tgtEl>
                                      </p:cBhvr>
                                      <p:to x="100000" y="95000"/>
                                    </p:animScale>
                                    <p:animScale>
                                      <p:cBhvr>
                                        <p:cTn id="38"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kachatsoft.net/uploads/taginator/Dec-2012/fony-dlya-prezentacij-skachat.jpg"/>
          <p:cNvPicPr>
            <a:picLocks noChangeAspect="1" noChangeArrowheads="1"/>
          </p:cNvPicPr>
          <p:nvPr/>
        </p:nvPicPr>
        <p:blipFill>
          <a:blip r:embed="rId2" cstate="print"/>
          <a:srcRect/>
          <a:stretch>
            <a:fillRect/>
          </a:stretch>
        </p:blipFill>
        <p:spPr bwMode="auto">
          <a:xfrm>
            <a:off x="0" y="35719"/>
            <a:ext cx="9144000" cy="6822281"/>
          </a:xfrm>
          <a:prstGeom prst="rect">
            <a:avLst/>
          </a:prstGeom>
          <a:noFill/>
        </p:spPr>
      </p:pic>
      <p:sp>
        <p:nvSpPr>
          <p:cNvPr id="18" name="Облако 17"/>
          <p:cNvSpPr/>
          <p:nvPr/>
        </p:nvSpPr>
        <p:spPr>
          <a:xfrm>
            <a:off x="1187624" y="692696"/>
            <a:ext cx="2088232" cy="1224136"/>
          </a:xfrm>
          <a:prstGeom prst="cloud">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Облако 18"/>
          <p:cNvSpPr/>
          <p:nvPr/>
        </p:nvSpPr>
        <p:spPr>
          <a:xfrm>
            <a:off x="251520" y="1772816"/>
            <a:ext cx="2088232" cy="1224136"/>
          </a:xfrm>
          <a:prstGeom prst="cloud">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Облако 19"/>
          <p:cNvSpPr/>
          <p:nvPr/>
        </p:nvSpPr>
        <p:spPr>
          <a:xfrm>
            <a:off x="6732240" y="1844824"/>
            <a:ext cx="2088232" cy="1224136"/>
          </a:xfrm>
          <a:prstGeom prst="cloud">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Облако 20"/>
          <p:cNvSpPr/>
          <p:nvPr/>
        </p:nvSpPr>
        <p:spPr>
          <a:xfrm>
            <a:off x="5076056" y="1052736"/>
            <a:ext cx="2088232" cy="1224136"/>
          </a:xfrm>
          <a:prstGeom prst="cloud">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Облако 21"/>
          <p:cNvSpPr/>
          <p:nvPr/>
        </p:nvSpPr>
        <p:spPr>
          <a:xfrm>
            <a:off x="2627784" y="2852936"/>
            <a:ext cx="2088232" cy="1224136"/>
          </a:xfrm>
          <a:prstGeom prst="cloud">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Облако 22"/>
          <p:cNvSpPr/>
          <p:nvPr/>
        </p:nvSpPr>
        <p:spPr>
          <a:xfrm>
            <a:off x="4716016" y="2564904"/>
            <a:ext cx="2088232" cy="1224136"/>
          </a:xfrm>
          <a:prstGeom prst="cloud">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Облако 23"/>
          <p:cNvSpPr/>
          <p:nvPr/>
        </p:nvSpPr>
        <p:spPr>
          <a:xfrm>
            <a:off x="2771800" y="3933056"/>
            <a:ext cx="3816424" cy="1656184"/>
          </a:xfrm>
          <a:prstGeom prst="cloud">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Облако 24"/>
          <p:cNvSpPr/>
          <p:nvPr/>
        </p:nvSpPr>
        <p:spPr>
          <a:xfrm>
            <a:off x="539552" y="3140968"/>
            <a:ext cx="2088232" cy="1224136"/>
          </a:xfrm>
          <a:prstGeom prst="cloud">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Облако 25"/>
          <p:cNvSpPr/>
          <p:nvPr/>
        </p:nvSpPr>
        <p:spPr>
          <a:xfrm>
            <a:off x="395536" y="5157192"/>
            <a:ext cx="3744416" cy="1440160"/>
          </a:xfrm>
          <a:prstGeom prst="cloud">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Облако 26"/>
          <p:cNvSpPr/>
          <p:nvPr/>
        </p:nvSpPr>
        <p:spPr>
          <a:xfrm>
            <a:off x="3131840" y="1628800"/>
            <a:ext cx="2088232" cy="1224136"/>
          </a:xfrm>
          <a:prstGeom prst="cloud">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Облако 27"/>
          <p:cNvSpPr/>
          <p:nvPr/>
        </p:nvSpPr>
        <p:spPr>
          <a:xfrm>
            <a:off x="6660232" y="3429000"/>
            <a:ext cx="2088232" cy="1224136"/>
          </a:xfrm>
          <a:prstGeom prst="cloud">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Облако 28"/>
          <p:cNvSpPr/>
          <p:nvPr/>
        </p:nvSpPr>
        <p:spPr>
          <a:xfrm>
            <a:off x="6588224" y="5157192"/>
            <a:ext cx="2088232" cy="1224136"/>
          </a:xfrm>
          <a:prstGeom prst="cloud">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Заголовок 4"/>
          <p:cNvSpPr>
            <a:spLocks noGrp="1"/>
          </p:cNvSpPr>
          <p:nvPr>
            <p:ph type="ctrTitle"/>
          </p:nvPr>
        </p:nvSpPr>
        <p:spPr>
          <a:xfrm>
            <a:off x="467544" y="5445224"/>
            <a:ext cx="3672408" cy="792088"/>
          </a:xfrm>
        </p:spPr>
        <p:txBody>
          <a:bodyPr>
            <a:normAutofit/>
          </a:bodyPr>
          <a:lstStyle/>
          <a:p>
            <a:r>
              <a:rPr lang="ru-RU" dirty="0" smtClean="0"/>
              <a:t>В ТЕЧЕНИЕ</a:t>
            </a:r>
            <a:endParaRPr lang="ru-RU" dirty="0"/>
          </a:p>
        </p:txBody>
      </p:sp>
      <p:sp>
        <p:nvSpPr>
          <p:cNvPr id="7" name="Заголовок 4"/>
          <p:cNvSpPr txBox="1">
            <a:spLocks/>
          </p:cNvSpPr>
          <p:nvPr/>
        </p:nvSpPr>
        <p:spPr>
          <a:xfrm>
            <a:off x="3347864" y="3140968"/>
            <a:ext cx="1224136" cy="1008112"/>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0" i="0" u="none" strike="noStrike" kern="1200" cap="none" spc="0" normalizeH="0" baseline="0" noProof="0" dirty="0" smtClean="0">
                <a:ln>
                  <a:noFill/>
                </a:ln>
                <a:solidFill>
                  <a:schemeClr val="tx1"/>
                </a:solidFill>
                <a:effectLst/>
                <a:uLnTx/>
                <a:uFillTx/>
                <a:latin typeface="+mj-lt"/>
                <a:ea typeface="+mj-ea"/>
                <a:cs typeface="+mj-cs"/>
              </a:rPr>
              <a:t>В</a:t>
            </a:r>
          </a:p>
        </p:txBody>
      </p:sp>
      <p:sp>
        <p:nvSpPr>
          <p:cNvPr id="8" name="Заголовок 4"/>
          <p:cNvSpPr txBox="1">
            <a:spLocks/>
          </p:cNvSpPr>
          <p:nvPr/>
        </p:nvSpPr>
        <p:spPr>
          <a:xfrm>
            <a:off x="1547664" y="620688"/>
            <a:ext cx="1584176" cy="1368152"/>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4400" dirty="0" smtClean="0">
                <a:latin typeface="+mj-lt"/>
                <a:ea typeface="+mj-ea"/>
                <a:cs typeface="+mj-cs"/>
              </a:rPr>
              <a:t>НА</a:t>
            </a:r>
            <a:endParaRPr kumimoji="0" lang="ru-RU"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9" name="Заголовок 4"/>
          <p:cNvSpPr txBox="1">
            <a:spLocks/>
          </p:cNvSpPr>
          <p:nvPr/>
        </p:nvSpPr>
        <p:spPr>
          <a:xfrm>
            <a:off x="2843808" y="1484784"/>
            <a:ext cx="2592288" cy="1584176"/>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0" i="0" u="none" strike="noStrike" kern="1200" cap="none" spc="0" normalizeH="0" baseline="0" noProof="0" dirty="0" smtClean="0">
                <a:ln>
                  <a:noFill/>
                </a:ln>
                <a:solidFill>
                  <a:schemeClr val="tx1"/>
                </a:solidFill>
                <a:effectLst/>
                <a:uLnTx/>
                <a:uFillTx/>
                <a:latin typeface="+mj-lt"/>
                <a:ea typeface="+mj-ea"/>
                <a:cs typeface="+mj-cs"/>
              </a:rPr>
              <a:t>ИЗ-ЗА</a:t>
            </a:r>
          </a:p>
        </p:txBody>
      </p:sp>
      <p:sp>
        <p:nvSpPr>
          <p:cNvPr id="10" name="Заголовок 4"/>
          <p:cNvSpPr txBox="1">
            <a:spLocks/>
          </p:cNvSpPr>
          <p:nvPr/>
        </p:nvSpPr>
        <p:spPr>
          <a:xfrm>
            <a:off x="5508104" y="1124744"/>
            <a:ext cx="1080120" cy="1152128"/>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4400" dirty="0">
                <a:latin typeface="+mj-lt"/>
                <a:ea typeface="+mj-ea"/>
                <a:cs typeface="+mj-cs"/>
              </a:rPr>
              <a:t>И</a:t>
            </a:r>
            <a:endParaRPr kumimoji="0" lang="ru-RU"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1" name="Заголовок 4"/>
          <p:cNvSpPr txBox="1">
            <a:spLocks/>
          </p:cNvSpPr>
          <p:nvPr/>
        </p:nvSpPr>
        <p:spPr>
          <a:xfrm>
            <a:off x="467544" y="1628800"/>
            <a:ext cx="1296144" cy="1224136"/>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4400" dirty="0">
                <a:latin typeface="+mj-lt"/>
                <a:ea typeface="+mj-ea"/>
                <a:cs typeface="+mj-cs"/>
              </a:rPr>
              <a:t>А</a:t>
            </a:r>
            <a:endParaRPr kumimoji="0" lang="ru-RU"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2" name="Заголовок 4"/>
          <p:cNvSpPr txBox="1">
            <a:spLocks/>
          </p:cNvSpPr>
          <p:nvPr/>
        </p:nvSpPr>
        <p:spPr>
          <a:xfrm>
            <a:off x="5076056" y="2564904"/>
            <a:ext cx="1368152" cy="1368152"/>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4400" dirty="0" smtClean="0">
                <a:latin typeface="+mj-lt"/>
                <a:ea typeface="+mj-ea"/>
                <a:cs typeface="+mj-cs"/>
              </a:rPr>
              <a:t>НО</a:t>
            </a:r>
            <a:endParaRPr kumimoji="0" lang="ru-RU"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3" name="Заголовок 4"/>
          <p:cNvSpPr txBox="1">
            <a:spLocks/>
          </p:cNvSpPr>
          <p:nvPr/>
        </p:nvSpPr>
        <p:spPr>
          <a:xfrm>
            <a:off x="539552" y="3212976"/>
            <a:ext cx="2160240" cy="864096"/>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4400" dirty="0" smtClean="0">
                <a:latin typeface="+mj-lt"/>
                <a:ea typeface="+mj-ea"/>
                <a:cs typeface="+mj-cs"/>
              </a:rPr>
              <a:t>ЧТОБЫ</a:t>
            </a:r>
            <a:endParaRPr kumimoji="0" lang="ru-RU"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4" name="Заголовок 4"/>
          <p:cNvSpPr txBox="1">
            <a:spLocks/>
          </p:cNvSpPr>
          <p:nvPr/>
        </p:nvSpPr>
        <p:spPr>
          <a:xfrm>
            <a:off x="6732240" y="3501008"/>
            <a:ext cx="1800200" cy="936104"/>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4400" dirty="0" smtClean="0">
                <a:latin typeface="+mj-lt"/>
                <a:ea typeface="+mj-ea"/>
                <a:cs typeface="+mj-cs"/>
              </a:rPr>
              <a:t>КОГДА</a:t>
            </a:r>
            <a:endParaRPr kumimoji="0" lang="ru-RU"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5" name="Заголовок 4"/>
          <p:cNvSpPr txBox="1">
            <a:spLocks/>
          </p:cNvSpPr>
          <p:nvPr/>
        </p:nvSpPr>
        <p:spPr>
          <a:xfrm>
            <a:off x="2483768" y="4293096"/>
            <a:ext cx="4464496" cy="100811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0" i="0" u="none" strike="noStrike" kern="1200" cap="none" spc="0" normalizeH="0" baseline="0" noProof="0" dirty="0" smtClean="0">
                <a:ln>
                  <a:noFill/>
                </a:ln>
                <a:solidFill>
                  <a:schemeClr val="tx1"/>
                </a:solidFill>
                <a:effectLst/>
                <a:uLnTx/>
                <a:uFillTx/>
                <a:latin typeface="+mj-lt"/>
                <a:ea typeface="+mj-ea"/>
                <a:cs typeface="+mj-cs"/>
              </a:rPr>
              <a:t>ПОТОМУ ЧТО</a:t>
            </a:r>
          </a:p>
        </p:txBody>
      </p:sp>
      <p:sp>
        <p:nvSpPr>
          <p:cNvPr id="16" name="Заголовок 4"/>
          <p:cNvSpPr txBox="1">
            <a:spLocks/>
          </p:cNvSpPr>
          <p:nvPr/>
        </p:nvSpPr>
        <p:spPr>
          <a:xfrm>
            <a:off x="6732240" y="1988840"/>
            <a:ext cx="1904256" cy="93610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0" i="0" u="none" strike="noStrike" kern="1200" cap="none" spc="0" normalizeH="0" baseline="0" noProof="0" dirty="0" smtClean="0">
                <a:ln>
                  <a:noFill/>
                </a:ln>
                <a:solidFill>
                  <a:schemeClr val="tx1"/>
                </a:solidFill>
                <a:effectLst/>
                <a:uLnTx/>
                <a:uFillTx/>
                <a:latin typeface="+mj-lt"/>
                <a:ea typeface="+mj-ea"/>
                <a:cs typeface="+mj-cs"/>
              </a:rPr>
              <a:t>ЕСЛИ</a:t>
            </a:r>
          </a:p>
        </p:txBody>
      </p:sp>
      <p:sp>
        <p:nvSpPr>
          <p:cNvPr id="17" name="Заголовок 4"/>
          <p:cNvSpPr txBox="1">
            <a:spLocks/>
          </p:cNvSpPr>
          <p:nvPr/>
        </p:nvSpPr>
        <p:spPr>
          <a:xfrm>
            <a:off x="6876256" y="5373216"/>
            <a:ext cx="1656184" cy="86409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0" i="0" u="none" strike="noStrike" kern="1200" cap="none" spc="0" normalizeH="0" baseline="0" noProof="0" dirty="0" smtClean="0">
                <a:ln>
                  <a:noFill/>
                </a:ln>
                <a:solidFill>
                  <a:schemeClr val="tx1"/>
                </a:solidFill>
                <a:effectLst/>
                <a:uLnTx/>
                <a:uFillTx/>
                <a:latin typeface="+mj-lt"/>
                <a:ea typeface="+mj-ea"/>
                <a:cs typeface="+mj-cs"/>
              </a:rPr>
              <a:t>ЧТО</a:t>
            </a:r>
          </a:p>
        </p:txBody>
      </p:sp>
      <p:sp>
        <p:nvSpPr>
          <p:cNvPr id="44" name="Облако 43"/>
          <p:cNvSpPr/>
          <p:nvPr/>
        </p:nvSpPr>
        <p:spPr>
          <a:xfrm>
            <a:off x="3347864" y="0"/>
            <a:ext cx="2736304" cy="1196752"/>
          </a:xfrm>
          <a:prstGeom prst="cloud">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Заголовок 4"/>
          <p:cNvSpPr txBox="1">
            <a:spLocks/>
          </p:cNvSpPr>
          <p:nvPr/>
        </p:nvSpPr>
        <p:spPr>
          <a:xfrm>
            <a:off x="3635896" y="0"/>
            <a:ext cx="2160240" cy="980728"/>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4400" noProof="0" dirty="0" smtClean="0">
                <a:latin typeface="+mj-lt"/>
                <a:ea typeface="+mj-ea"/>
                <a:cs typeface="+mj-cs"/>
              </a:rPr>
              <a:t>ТАК КАК</a:t>
            </a:r>
            <a:endParaRPr kumimoji="0" lang="ru-RU"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kachatsoft.net/uploads/taginator/Dec-2012/fony-dlya-prezentacij-skachat.jpg"/>
          <p:cNvPicPr>
            <a:picLocks noChangeAspect="1" noChangeArrowheads="1"/>
          </p:cNvPicPr>
          <p:nvPr/>
        </p:nvPicPr>
        <p:blipFill>
          <a:blip r:embed="rId2" cstate="print"/>
          <a:srcRect/>
          <a:stretch>
            <a:fillRect/>
          </a:stretch>
        </p:blipFill>
        <p:spPr bwMode="auto">
          <a:xfrm>
            <a:off x="0" y="35719"/>
            <a:ext cx="9144000" cy="6822281"/>
          </a:xfrm>
          <a:prstGeom prst="rect">
            <a:avLst/>
          </a:prstGeom>
          <a:noFill/>
        </p:spPr>
      </p:pic>
      <p:sp>
        <p:nvSpPr>
          <p:cNvPr id="19" name="Облако 18"/>
          <p:cNvSpPr/>
          <p:nvPr/>
        </p:nvSpPr>
        <p:spPr>
          <a:xfrm>
            <a:off x="251520" y="1772816"/>
            <a:ext cx="2088232" cy="1224136"/>
          </a:xfrm>
          <a:prstGeom prst="cloud">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Облако 19"/>
          <p:cNvSpPr/>
          <p:nvPr/>
        </p:nvSpPr>
        <p:spPr>
          <a:xfrm>
            <a:off x="6732240" y="1844824"/>
            <a:ext cx="2088232" cy="1224136"/>
          </a:xfrm>
          <a:prstGeom prst="cloud">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Облако 20"/>
          <p:cNvSpPr/>
          <p:nvPr/>
        </p:nvSpPr>
        <p:spPr>
          <a:xfrm>
            <a:off x="5076056" y="1052736"/>
            <a:ext cx="2088232" cy="1224136"/>
          </a:xfrm>
          <a:prstGeom prst="cloud">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Облако 22"/>
          <p:cNvSpPr/>
          <p:nvPr/>
        </p:nvSpPr>
        <p:spPr>
          <a:xfrm>
            <a:off x="4716016" y="2564904"/>
            <a:ext cx="2088232" cy="1224136"/>
          </a:xfrm>
          <a:prstGeom prst="cloud">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Облако 23"/>
          <p:cNvSpPr/>
          <p:nvPr/>
        </p:nvSpPr>
        <p:spPr>
          <a:xfrm>
            <a:off x="2771800" y="3933056"/>
            <a:ext cx="3816424" cy="1656184"/>
          </a:xfrm>
          <a:prstGeom prst="cloud">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Облако 24"/>
          <p:cNvSpPr/>
          <p:nvPr/>
        </p:nvSpPr>
        <p:spPr>
          <a:xfrm>
            <a:off x="539552" y="3140968"/>
            <a:ext cx="2088232" cy="1224136"/>
          </a:xfrm>
          <a:prstGeom prst="cloud">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Облако 27"/>
          <p:cNvSpPr/>
          <p:nvPr/>
        </p:nvSpPr>
        <p:spPr>
          <a:xfrm>
            <a:off x="6660232" y="3429000"/>
            <a:ext cx="2088232" cy="1224136"/>
          </a:xfrm>
          <a:prstGeom prst="cloud">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Облако 28"/>
          <p:cNvSpPr/>
          <p:nvPr/>
        </p:nvSpPr>
        <p:spPr>
          <a:xfrm>
            <a:off x="6588224" y="5157192"/>
            <a:ext cx="2088232" cy="1224136"/>
          </a:xfrm>
          <a:prstGeom prst="cloud">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Заголовок 4"/>
          <p:cNvSpPr>
            <a:spLocks noGrp="1"/>
          </p:cNvSpPr>
          <p:nvPr>
            <p:ph type="ctrTitle"/>
          </p:nvPr>
        </p:nvSpPr>
        <p:spPr>
          <a:xfrm>
            <a:off x="467544" y="5445224"/>
            <a:ext cx="3672408" cy="792088"/>
          </a:xfrm>
        </p:spPr>
        <p:txBody>
          <a:bodyPr>
            <a:normAutofit/>
          </a:bodyPr>
          <a:lstStyle/>
          <a:p>
            <a:r>
              <a:rPr lang="ru-RU" dirty="0" smtClean="0"/>
              <a:t>В ТЕЧЕНИЕ</a:t>
            </a:r>
            <a:endParaRPr lang="ru-RU" dirty="0"/>
          </a:p>
        </p:txBody>
      </p:sp>
      <p:sp>
        <p:nvSpPr>
          <p:cNvPr id="7" name="Заголовок 4"/>
          <p:cNvSpPr txBox="1">
            <a:spLocks/>
          </p:cNvSpPr>
          <p:nvPr/>
        </p:nvSpPr>
        <p:spPr>
          <a:xfrm>
            <a:off x="3347864" y="3140968"/>
            <a:ext cx="1224136" cy="1008112"/>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0" i="0" u="none" strike="noStrike" kern="1200" cap="none" spc="0" normalizeH="0" baseline="0" noProof="0" dirty="0" smtClean="0">
                <a:ln>
                  <a:noFill/>
                </a:ln>
                <a:solidFill>
                  <a:schemeClr val="tx1"/>
                </a:solidFill>
                <a:effectLst/>
                <a:uLnTx/>
                <a:uFillTx/>
                <a:latin typeface="+mj-lt"/>
                <a:ea typeface="+mj-ea"/>
                <a:cs typeface="+mj-cs"/>
              </a:rPr>
              <a:t>В</a:t>
            </a:r>
          </a:p>
        </p:txBody>
      </p:sp>
      <p:sp>
        <p:nvSpPr>
          <p:cNvPr id="8" name="Заголовок 4"/>
          <p:cNvSpPr txBox="1">
            <a:spLocks/>
          </p:cNvSpPr>
          <p:nvPr/>
        </p:nvSpPr>
        <p:spPr>
          <a:xfrm>
            <a:off x="1547664" y="620688"/>
            <a:ext cx="1584176" cy="1368152"/>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4400" dirty="0" smtClean="0">
                <a:latin typeface="+mj-lt"/>
                <a:ea typeface="+mj-ea"/>
                <a:cs typeface="+mj-cs"/>
              </a:rPr>
              <a:t>НА</a:t>
            </a:r>
            <a:endParaRPr kumimoji="0" lang="ru-RU"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9" name="Заголовок 4"/>
          <p:cNvSpPr txBox="1">
            <a:spLocks/>
          </p:cNvSpPr>
          <p:nvPr/>
        </p:nvSpPr>
        <p:spPr>
          <a:xfrm>
            <a:off x="2843808" y="1484784"/>
            <a:ext cx="2592288" cy="1584176"/>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0" i="0" u="none" strike="noStrike" kern="1200" cap="none" spc="0" normalizeH="0" baseline="0" noProof="0" dirty="0" smtClean="0">
                <a:ln>
                  <a:noFill/>
                </a:ln>
                <a:solidFill>
                  <a:schemeClr val="tx1"/>
                </a:solidFill>
                <a:effectLst/>
                <a:uLnTx/>
                <a:uFillTx/>
                <a:latin typeface="+mj-lt"/>
                <a:ea typeface="+mj-ea"/>
                <a:cs typeface="+mj-cs"/>
              </a:rPr>
              <a:t>ИЗ-ЗА</a:t>
            </a:r>
          </a:p>
        </p:txBody>
      </p:sp>
      <p:sp>
        <p:nvSpPr>
          <p:cNvPr id="10" name="Заголовок 4"/>
          <p:cNvSpPr txBox="1">
            <a:spLocks/>
          </p:cNvSpPr>
          <p:nvPr/>
        </p:nvSpPr>
        <p:spPr>
          <a:xfrm>
            <a:off x="5508104" y="1124744"/>
            <a:ext cx="1080120" cy="1152128"/>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4400" dirty="0">
                <a:latin typeface="+mj-lt"/>
                <a:ea typeface="+mj-ea"/>
                <a:cs typeface="+mj-cs"/>
              </a:rPr>
              <a:t>И</a:t>
            </a:r>
            <a:endParaRPr kumimoji="0" lang="ru-RU"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1" name="Заголовок 4"/>
          <p:cNvSpPr txBox="1">
            <a:spLocks/>
          </p:cNvSpPr>
          <p:nvPr/>
        </p:nvSpPr>
        <p:spPr>
          <a:xfrm>
            <a:off x="467544" y="1628800"/>
            <a:ext cx="1296144" cy="1224136"/>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4400" dirty="0">
                <a:latin typeface="+mj-lt"/>
                <a:ea typeface="+mj-ea"/>
                <a:cs typeface="+mj-cs"/>
              </a:rPr>
              <a:t>А</a:t>
            </a:r>
            <a:endParaRPr kumimoji="0" lang="ru-RU"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2" name="Заголовок 4"/>
          <p:cNvSpPr txBox="1">
            <a:spLocks/>
          </p:cNvSpPr>
          <p:nvPr/>
        </p:nvSpPr>
        <p:spPr>
          <a:xfrm>
            <a:off x="5076056" y="2564904"/>
            <a:ext cx="1368152" cy="1368152"/>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4400" dirty="0" smtClean="0">
                <a:latin typeface="+mj-lt"/>
                <a:ea typeface="+mj-ea"/>
                <a:cs typeface="+mj-cs"/>
              </a:rPr>
              <a:t>НО</a:t>
            </a:r>
            <a:endParaRPr kumimoji="0" lang="ru-RU"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3" name="Заголовок 4"/>
          <p:cNvSpPr txBox="1">
            <a:spLocks/>
          </p:cNvSpPr>
          <p:nvPr/>
        </p:nvSpPr>
        <p:spPr>
          <a:xfrm>
            <a:off x="539552" y="3212976"/>
            <a:ext cx="2160240" cy="864096"/>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4400" dirty="0" smtClean="0">
                <a:latin typeface="+mj-lt"/>
                <a:ea typeface="+mj-ea"/>
                <a:cs typeface="+mj-cs"/>
              </a:rPr>
              <a:t>ЧТОБЫ</a:t>
            </a:r>
            <a:endParaRPr kumimoji="0" lang="ru-RU"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4" name="Заголовок 4"/>
          <p:cNvSpPr txBox="1">
            <a:spLocks/>
          </p:cNvSpPr>
          <p:nvPr/>
        </p:nvSpPr>
        <p:spPr>
          <a:xfrm>
            <a:off x="6732240" y="3501008"/>
            <a:ext cx="1800200" cy="936104"/>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4400" dirty="0" smtClean="0">
                <a:latin typeface="+mj-lt"/>
                <a:ea typeface="+mj-ea"/>
                <a:cs typeface="+mj-cs"/>
              </a:rPr>
              <a:t>КОГДА</a:t>
            </a:r>
            <a:endParaRPr kumimoji="0" lang="ru-RU"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5" name="Заголовок 4"/>
          <p:cNvSpPr txBox="1">
            <a:spLocks/>
          </p:cNvSpPr>
          <p:nvPr/>
        </p:nvSpPr>
        <p:spPr>
          <a:xfrm>
            <a:off x="2483768" y="4293096"/>
            <a:ext cx="4464496" cy="100811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0" i="0" u="none" strike="noStrike" kern="1200" cap="none" spc="0" normalizeH="0" baseline="0" noProof="0" dirty="0" smtClean="0">
                <a:ln>
                  <a:noFill/>
                </a:ln>
                <a:solidFill>
                  <a:schemeClr val="tx1"/>
                </a:solidFill>
                <a:effectLst/>
                <a:uLnTx/>
                <a:uFillTx/>
                <a:latin typeface="+mj-lt"/>
                <a:ea typeface="+mj-ea"/>
                <a:cs typeface="+mj-cs"/>
              </a:rPr>
              <a:t>ПОТОМУ ЧТО</a:t>
            </a:r>
          </a:p>
        </p:txBody>
      </p:sp>
      <p:sp>
        <p:nvSpPr>
          <p:cNvPr id="16" name="Заголовок 4"/>
          <p:cNvSpPr txBox="1">
            <a:spLocks/>
          </p:cNvSpPr>
          <p:nvPr/>
        </p:nvSpPr>
        <p:spPr>
          <a:xfrm>
            <a:off x="6732240" y="1988840"/>
            <a:ext cx="1904256" cy="93610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0" i="0" u="none" strike="noStrike" kern="1200" cap="none" spc="0" normalizeH="0" baseline="0" noProof="0" dirty="0" smtClean="0">
                <a:ln>
                  <a:noFill/>
                </a:ln>
                <a:solidFill>
                  <a:schemeClr val="tx1"/>
                </a:solidFill>
                <a:effectLst/>
                <a:uLnTx/>
                <a:uFillTx/>
                <a:latin typeface="+mj-lt"/>
                <a:ea typeface="+mj-ea"/>
                <a:cs typeface="+mj-cs"/>
              </a:rPr>
              <a:t>ЕСЛИ</a:t>
            </a:r>
          </a:p>
        </p:txBody>
      </p:sp>
      <p:sp>
        <p:nvSpPr>
          <p:cNvPr id="17" name="Заголовок 4"/>
          <p:cNvSpPr txBox="1">
            <a:spLocks/>
          </p:cNvSpPr>
          <p:nvPr/>
        </p:nvSpPr>
        <p:spPr>
          <a:xfrm>
            <a:off x="6876256" y="5373216"/>
            <a:ext cx="1656184" cy="86409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0" i="0" u="none" strike="noStrike" kern="1200" cap="none" spc="0" normalizeH="0" baseline="0" noProof="0" dirty="0" smtClean="0">
                <a:ln>
                  <a:noFill/>
                </a:ln>
                <a:solidFill>
                  <a:schemeClr val="tx1"/>
                </a:solidFill>
                <a:effectLst/>
                <a:uLnTx/>
                <a:uFillTx/>
                <a:latin typeface="+mj-lt"/>
                <a:ea typeface="+mj-ea"/>
                <a:cs typeface="+mj-cs"/>
              </a:rPr>
              <a:t>ЧТО</a:t>
            </a:r>
          </a:p>
        </p:txBody>
      </p:sp>
      <p:sp>
        <p:nvSpPr>
          <p:cNvPr id="44" name="Облако 43"/>
          <p:cNvSpPr/>
          <p:nvPr/>
        </p:nvSpPr>
        <p:spPr>
          <a:xfrm>
            <a:off x="3347864" y="0"/>
            <a:ext cx="2736304" cy="1196752"/>
          </a:xfrm>
          <a:prstGeom prst="cloud">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Заголовок 4"/>
          <p:cNvSpPr txBox="1">
            <a:spLocks/>
          </p:cNvSpPr>
          <p:nvPr/>
        </p:nvSpPr>
        <p:spPr>
          <a:xfrm>
            <a:off x="3635896" y="0"/>
            <a:ext cx="2160240" cy="980728"/>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4400" noProof="0" dirty="0" smtClean="0">
                <a:latin typeface="+mj-lt"/>
                <a:ea typeface="+mj-ea"/>
                <a:cs typeface="+mj-cs"/>
              </a:rPr>
              <a:t>ТАК КАК</a:t>
            </a:r>
            <a:endParaRPr kumimoji="0" lang="ru-RU"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kachatsoft.net/uploads/taginator/Dec-2012/fony-dlya-prezentacij-skachat.jpg"/>
          <p:cNvPicPr>
            <a:picLocks noChangeAspect="1" noChangeArrowheads="1"/>
          </p:cNvPicPr>
          <p:nvPr/>
        </p:nvPicPr>
        <p:blipFill>
          <a:blip r:embed="rId2" cstate="print"/>
          <a:srcRect/>
          <a:stretch>
            <a:fillRect/>
          </a:stretch>
        </p:blipFill>
        <p:spPr bwMode="auto">
          <a:xfrm>
            <a:off x="0" y="35719"/>
            <a:ext cx="9144000" cy="6822281"/>
          </a:xfrm>
          <a:prstGeom prst="rect">
            <a:avLst/>
          </a:prstGeom>
          <a:noFill/>
        </p:spPr>
      </p:pic>
      <p:pic>
        <p:nvPicPr>
          <p:cNvPr id="12" name="Picture 2" descr="http://web.educastur.princast.es/ies/stabarla/paginas/d_escrita06/imagen/nin_0002.gif"/>
          <p:cNvPicPr>
            <a:picLocks noChangeAspect="1" noChangeArrowheads="1" noCrop="1"/>
          </p:cNvPicPr>
          <p:nvPr/>
        </p:nvPicPr>
        <p:blipFill>
          <a:blip r:embed="rId3" cstate="print">
            <a:clrChange>
              <a:clrFrom>
                <a:srgbClr val="D0F9FF"/>
              </a:clrFrom>
              <a:clrTo>
                <a:srgbClr val="D0F9FF">
                  <a:alpha val="0"/>
                </a:srgbClr>
              </a:clrTo>
            </a:clrChange>
          </a:blip>
          <a:srcRect/>
          <a:stretch>
            <a:fillRect/>
          </a:stretch>
        </p:blipFill>
        <p:spPr bwMode="auto">
          <a:xfrm>
            <a:off x="6228184" y="4513378"/>
            <a:ext cx="2237234" cy="2344622"/>
          </a:xfrm>
          <a:prstGeom prst="rect">
            <a:avLst/>
          </a:prstGeom>
          <a:noFill/>
        </p:spPr>
      </p:pic>
      <p:pic>
        <p:nvPicPr>
          <p:cNvPr id="18436" name="Picture 4"/>
          <p:cNvPicPr>
            <a:picLocks noChangeAspect="1" noChangeArrowheads="1"/>
          </p:cNvPicPr>
          <p:nvPr/>
        </p:nvPicPr>
        <p:blipFill>
          <a:blip r:embed="rId4" cstate="print"/>
          <a:srcRect l="14950" t="16360" r="14771" b="6250"/>
          <a:stretch>
            <a:fillRect/>
          </a:stretch>
        </p:blipFill>
        <p:spPr bwMode="auto">
          <a:xfrm>
            <a:off x="0" y="908720"/>
            <a:ext cx="9144000" cy="56612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TotalTime>
  <Words>328</Words>
  <Application>Microsoft Office PowerPoint</Application>
  <PresentationFormat>Экран (4:3)</PresentationFormat>
  <Paragraphs>79</Paragraphs>
  <Slides>16</Slides>
  <Notes>0</Notes>
  <HiddenSlides>0</HiddenSlides>
  <MMClips>3</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Урок русского языка  «Простые и составные союзы»</vt:lpstr>
      <vt:lpstr>Прочитайте предложение и выполните синтаксический разбор.</vt:lpstr>
      <vt:lpstr>Прочитайте предложение и выполните синтаксический разбор.</vt:lpstr>
      <vt:lpstr>В ТЕЧЕНИЕ</vt:lpstr>
      <vt:lpstr>ФЭН-Н-ПИК</vt:lpstr>
      <vt:lpstr>Слайд 6</vt:lpstr>
      <vt:lpstr>В ТЕЧЕНИЕ</vt:lpstr>
      <vt:lpstr>В ТЕЧЕНИЕ</vt:lpstr>
      <vt:lpstr>Слайд 9</vt:lpstr>
      <vt:lpstr>Слайд 10</vt:lpstr>
      <vt:lpstr>Слайд 11</vt:lpstr>
      <vt:lpstr>Огонь в лампе дрогнул и потускнел, но через секунду снова разгорелся ровно и ярко. Листья то косо летели по ветру, то отвесно ложились в сырую траву. Все встали со своих мест, как только затихли звуки музыки. Школьники обязаны упорно и настойчиво овладевать знаниями, чтобы принести больше пользы Родине. Незнакомец был невысок ростом, зато плечист. Все должны заниматься физкультурой, чтобы укрепить своё здоровье. Если посмотреть на глобус, то можно увидеть, что плодородной земли не так уж мало. </vt:lpstr>
      <vt:lpstr>РАУНД РОБИН</vt:lpstr>
      <vt:lpstr>Простые и составные  союзы</vt:lpstr>
      <vt:lpstr>Домашнее задание:</vt:lpstr>
      <vt:lpstr>Спасибо за урок!</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Урок русского языка  «Простые и составные союзы»</dc:title>
  <dc:creator>Вера</dc:creator>
  <cp:lastModifiedBy>Вера</cp:lastModifiedBy>
  <cp:revision>21</cp:revision>
  <dcterms:created xsi:type="dcterms:W3CDTF">2014-02-18T16:38:43Z</dcterms:created>
  <dcterms:modified xsi:type="dcterms:W3CDTF">2014-02-18T19:47:45Z</dcterms:modified>
</cp:coreProperties>
</file>