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8FB2-28FE-488A-B889-70CA400F54ED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AA75-BD33-4EEB-95E6-565294AF7A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8FB2-28FE-488A-B889-70CA400F54ED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AA75-BD33-4EEB-95E6-565294AF7A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8FB2-28FE-488A-B889-70CA400F54ED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AA75-BD33-4EEB-95E6-565294AF7A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8FB2-28FE-488A-B889-70CA400F54ED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AA75-BD33-4EEB-95E6-565294AF7A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8FB2-28FE-488A-B889-70CA400F54ED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AA75-BD33-4EEB-95E6-565294AF7A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8FB2-28FE-488A-B889-70CA400F54ED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AA75-BD33-4EEB-95E6-565294AF7A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8FB2-28FE-488A-B889-70CA400F54ED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AA75-BD33-4EEB-95E6-565294AF7A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8FB2-28FE-488A-B889-70CA400F54ED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AA75-BD33-4EEB-95E6-565294AF7A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8FB2-28FE-488A-B889-70CA400F54ED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AA75-BD33-4EEB-95E6-565294AF7A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8FB2-28FE-488A-B889-70CA400F54ED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AA75-BD33-4EEB-95E6-565294AF7A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8FB2-28FE-488A-B889-70CA400F54ED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D4AA75-BD33-4EEB-95E6-565294AF7AE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788FB2-28FE-488A-B889-70CA400F54ED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D4AA75-BD33-4EEB-95E6-565294AF7AE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35283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Урок русского языка</a:t>
            </a:r>
            <a:br>
              <a:rPr lang="ru-RU" dirty="0" smtClean="0"/>
            </a:br>
            <a:r>
              <a:rPr lang="ru-RU" dirty="0" smtClean="0"/>
              <a:t> в 7 классе: «Употребление </a:t>
            </a:r>
            <a:r>
              <a:rPr lang="ru-RU" dirty="0"/>
              <a:t>деепричастий в </a:t>
            </a:r>
            <a:r>
              <a:rPr lang="ru-RU" dirty="0" smtClean="0"/>
              <a:t>речи»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653136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Учитель русского языка и литературы </a:t>
            </a:r>
          </a:p>
          <a:p>
            <a:r>
              <a:rPr lang="ru-RU" dirty="0" smtClean="0"/>
              <a:t>МБОУ «СОШ №20»</a:t>
            </a:r>
          </a:p>
          <a:p>
            <a:r>
              <a:rPr lang="ru-RU" dirty="0" smtClean="0"/>
              <a:t> г.Альметьевска Республики Татарстан </a:t>
            </a:r>
          </a:p>
          <a:p>
            <a:r>
              <a:rPr lang="ru-RU" dirty="0" smtClean="0"/>
              <a:t>Абдуллина Эльвира </a:t>
            </a:r>
            <a:r>
              <a:rPr lang="ru-RU" dirty="0" err="1" smtClean="0"/>
              <a:t>Дамировна</a:t>
            </a:r>
            <a:endParaRPr lang="ru-RU" dirty="0"/>
          </a:p>
        </p:txBody>
      </p:sp>
      <p:pic>
        <p:nvPicPr>
          <p:cNvPr id="4" name="Picture 2" descr="http://img3.proshkolu.ru/content/media/pic/std/2000000/1956000/1955081-cea92d0b9fe4a13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121696"/>
            <a:ext cx="2736304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Творческое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75" indent="357188" algn="ctr">
              <a:buNone/>
            </a:pPr>
            <a:r>
              <a:rPr lang="ru-RU" sz="5400" i="1" dirty="0" smtClean="0"/>
              <a:t>составьте  </a:t>
            </a:r>
            <a:r>
              <a:rPr lang="ru-RU" sz="5400" i="1" dirty="0"/>
              <a:t>текст «Зима  в  нашем  городе», правильно  включив  в  него  как  можно  больше  </a:t>
            </a:r>
            <a:r>
              <a:rPr lang="ru-RU" sz="5400" i="1" dirty="0" smtClean="0"/>
              <a:t>деепричастий.</a:t>
            </a:r>
            <a:endParaRPr lang="ru-RU" sz="5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параграф 141,142 </a:t>
            </a:r>
            <a:r>
              <a:rPr lang="ru-RU" sz="6000" b="1" dirty="0" err="1" smtClean="0"/>
              <a:t>чит</a:t>
            </a:r>
            <a:r>
              <a:rPr lang="ru-RU" sz="6000" b="1" dirty="0" smtClean="0"/>
              <a:t>.</a:t>
            </a:r>
          </a:p>
          <a:p>
            <a:pPr algn="ctr">
              <a:buNone/>
            </a:pPr>
            <a:r>
              <a:rPr lang="ru-RU" sz="6000" b="1" dirty="0" smtClean="0"/>
              <a:t>Упр.265 </a:t>
            </a:r>
            <a:r>
              <a:rPr lang="ru-RU" sz="4400" b="1" dirty="0" smtClean="0"/>
              <a:t>(исправить речевые ошибки в тексте)</a:t>
            </a:r>
            <a:endParaRPr lang="ru-RU" sz="4400" dirty="0"/>
          </a:p>
          <a:p>
            <a:endParaRPr lang="ru-RU" sz="6000" dirty="0"/>
          </a:p>
        </p:txBody>
      </p:sp>
      <p:pic>
        <p:nvPicPr>
          <p:cNvPr id="13316" name="Picture 4" descr="http://vodoservis.ts6.ru/images/32d2834d6d4f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641051"/>
            <a:ext cx="2880320" cy="19739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091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>Спасибо за урок!</a:t>
            </a:r>
            <a:endParaRPr lang="ru-RU" sz="8800" dirty="0"/>
          </a:p>
        </p:txBody>
      </p:sp>
      <p:pic>
        <p:nvPicPr>
          <p:cNvPr id="4" name="Picture 2" descr="http://school13-9.ucoz.ru/kunaewa2/1_sentyabra/zvonok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620688"/>
            <a:ext cx="3816424" cy="38164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8326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200" b="1" dirty="0" smtClean="0"/>
              <a:t>Образовательные</a:t>
            </a:r>
            <a:r>
              <a:rPr lang="ru-RU" sz="2200" b="1" dirty="0"/>
              <a:t>:</a:t>
            </a:r>
            <a:endParaRPr lang="ru-RU" sz="2200" dirty="0"/>
          </a:p>
          <a:p>
            <a:pPr lvl="0" algn="just"/>
            <a:r>
              <a:rPr lang="ru-RU" sz="2200" dirty="0"/>
              <a:t>повторить признаки </a:t>
            </a:r>
            <a:r>
              <a:rPr lang="ru-RU" sz="2200" dirty="0" smtClean="0"/>
              <a:t>деепричастия,</a:t>
            </a:r>
            <a:endParaRPr lang="ru-RU" sz="2200" dirty="0"/>
          </a:p>
          <a:p>
            <a:pPr lvl="0" algn="just"/>
            <a:r>
              <a:rPr lang="ru-RU" sz="2200" dirty="0" smtClean="0"/>
              <a:t>уметь </a:t>
            </a:r>
            <a:r>
              <a:rPr lang="ru-RU" sz="2200" dirty="0"/>
              <a:t>определять роль деепричастий в художественных текстах, </a:t>
            </a:r>
          </a:p>
          <a:p>
            <a:pPr algn="ctr">
              <a:buNone/>
            </a:pPr>
            <a:r>
              <a:rPr lang="ru-RU" sz="2200" b="1" dirty="0" smtClean="0"/>
              <a:t>Развивающие</a:t>
            </a:r>
            <a:r>
              <a:rPr lang="ru-RU" sz="2200" b="1" dirty="0"/>
              <a:t>: </a:t>
            </a:r>
            <a:endParaRPr lang="ru-RU" sz="2200" dirty="0"/>
          </a:p>
          <a:p>
            <a:pPr lvl="0" algn="just"/>
            <a:r>
              <a:rPr lang="ru-RU" sz="2200" dirty="0"/>
              <a:t>развить навыки работы с текстом учебника и документа (раздаточный материал</a:t>
            </a:r>
            <a:r>
              <a:rPr lang="ru-RU" sz="2200" dirty="0" smtClean="0"/>
              <a:t>),</a:t>
            </a:r>
            <a:endParaRPr lang="ru-RU" sz="2200" dirty="0"/>
          </a:p>
          <a:p>
            <a:pPr lvl="0" algn="just"/>
            <a:r>
              <a:rPr lang="ru-RU" sz="2200" dirty="0"/>
              <a:t>определять и объяснять понятия, выделять главное, систематизировать </a:t>
            </a:r>
            <a:r>
              <a:rPr lang="ru-RU" sz="2200" dirty="0" smtClean="0"/>
              <a:t>материал,</a:t>
            </a:r>
            <a:endParaRPr lang="ru-RU" sz="2200" dirty="0"/>
          </a:p>
          <a:p>
            <a:pPr lvl="0" algn="just"/>
            <a:r>
              <a:rPr lang="ru-RU" sz="2200" dirty="0"/>
              <a:t>формирование навыков аналитической работы и взаимодействия в </a:t>
            </a:r>
            <a:r>
              <a:rPr lang="ru-RU" sz="2200" dirty="0" smtClean="0"/>
              <a:t>группах.</a:t>
            </a:r>
            <a:endParaRPr lang="ru-RU" sz="2200" dirty="0"/>
          </a:p>
          <a:p>
            <a:pPr algn="ctr">
              <a:buNone/>
            </a:pPr>
            <a:r>
              <a:rPr lang="ru-RU" sz="2200" b="1" dirty="0"/>
              <a:t>Воспитывающие:</a:t>
            </a:r>
            <a:endParaRPr lang="ru-RU" sz="2200" dirty="0"/>
          </a:p>
          <a:p>
            <a:pPr lvl="0" algn="just"/>
            <a:r>
              <a:rPr lang="ru-RU" sz="2200" dirty="0"/>
              <a:t>воспитание толерантности, умений взаимодействовать, дискутировать, выслушивать мнение оппонентов и уметь отстаивать </a:t>
            </a:r>
            <a:r>
              <a:rPr lang="ru-RU" sz="2200" dirty="0" smtClean="0"/>
              <a:t>свое.</a:t>
            </a:r>
            <a:endParaRPr lang="ru-RU" sz="2200" dirty="0"/>
          </a:p>
          <a:p>
            <a:pPr algn="just"/>
            <a:endParaRPr lang="ru-RU" sz="2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77500" lnSpcReduction="20000"/>
          </a:bodyPr>
          <a:lstStyle/>
          <a:p>
            <a:pPr marL="0" indent="539750">
              <a:buNone/>
            </a:pPr>
            <a:endParaRPr lang="ru-RU" sz="4800" i="1" dirty="0" smtClean="0"/>
          </a:p>
          <a:p>
            <a:pPr marL="0" indent="539750">
              <a:lnSpc>
                <a:spcPct val="250000"/>
              </a:lnSpc>
              <a:buNone/>
            </a:pPr>
            <a:r>
              <a:rPr lang="ru-RU" sz="4800" i="1" dirty="0" smtClean="0"/>
              <a:t>Подъезжая  </a:t>
            </a:r>
            <a:r>
              <a:rPr lang="ru-RU" sz="4800" i="1" dirty="0"/>
              <a:t>к  станции  и </a:t>
            </a:r>
            <a:r>
              <a:rPr lang="ru-RU" sz="4800" i="1" dirty="0" smtClean="0"/>
              <a:t> </a:t>
            </a:r>
            <a:r>
              <a:rPr lang="ru-RU" sz="4800" i="1" dirty="0"/>
              <a:t>глядя  на  природу  в  </a:t>
            </a:r>
            <a:r>
              <a:rPr lang="ru-RU" sz="4800" i="1" dirty="0" smtClean="0"/>
              <a:t>окно, у  </a:t>
            </a:r>
            <a:r>
              <a:rPr lang="ru-RU" sz="4800" i="1" dirty="0"/>
              <a:t>меня  слетела  </a:t>
            </a:r>
            <a:r>
              <a:rPr lang="ru-RU" sz="4800" i="1" dirty="0" smtClean="0"/>
              <a:t>шляпа. </a:t>
            </a:r>
          </a:p>
          <a:p>
            <a:pPr algn="r">
              <a:buNone/>
            </a:pPr>
            <a:endParaRPr lang="ru-RU" sz="4800" i="1" dirty="0" smtClean="0"/>
          </a:p>
          <a:p>
            <a:pPr algn="r">
              <a:buNone/>
            </a:pPr>
            <a:r>
              <a:rPr lang="ru-RU" sz="4800" i="1" dirty="0" smtClean="0"/>
              <a:t>А.П</a:t>
            </a:r>
            <a:r>
              <a:rPr lang="ru-RU" sz="4800" i="1" dirty="0"/>
              <a:t>. Чехов</a:t>
            </a:r>
            <a:endParaRPr lang="ru-RU" sz="4800" dirty="0"/>
          </a:p>
          <a:p>
            <a:endParaRPr lang="ru-RU" sz="4800" dirty="0"/>
          </a:p>
        </p:txBody>
      </p:sp>
      <p:grpSp>
        <p:nvGrpSpPr>
          <p:cNvPr id="33" name="Группа 32"/>
          <p:cNvGrpSpPr/>
          <p:nvPr/>
        </p:nvGrpSpPr>
        <p:grpSpPr>
          <a:xfrm>
            <a:off x="539552" y="2132856"/>
            <a:ext cx="7848872" cy="2664296"/>
            <a:chOff x="539552" y="2132856"/>
            <a:chExt cx="7848872" cy="266429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187624" y="2132856"/>
              <a:ext cx="36004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Овал 11"/>
            <p:cNvSpPr/>
            <p:nvPr/>
          </p:nvSpPr>
          <p:spPr>
            <a:xfrm>
              <a:off x="1763688" y="2132856"/>
              <a:ext cx="72008" cy="45719"/>
            </a:xfrm>
            <a:prstGeom prst="ellipse">
              <a:avLst/>
            </a:prstGeom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627784" y="2132856"/>
              <a:ext cx="72008" cy="45719"/>
            </a:xfrm>
            <a:prstGeom prst="ellipse">
              <a:avLst/>
            </a:prstGeom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7308304" y="2132856"/>
              <a:ext cx="72008" cy="45719"/>
            </a:xfrm>
            <a:prstGeom prst="ellipse">
              <a:avLst/>
            </a:prstGeom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732240" y="3501008"/>
              <a:ext cx="1656184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732240" y="3645024"/>
              <a:ext cx="1656184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39552" y="4797152"/>
              <a:ext cx="1296144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1979712" y="2132856"/>
              <a:ext cx="36004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987824" y="2132856"/>
              <a:ext cx="36004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6804248" y="2132856"/>
              <a:ext cx="36004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524328" y="2132856"/>
              <a:ext cx="36004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1691680" y="14127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/>
              <a:t>д</a:t>
            </a:r>
            <a:r>
              <a:rPr lang="ru-RU" i="1" dirty="0" err="1" smtClean="0"/>
              <a:t>еепр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6804248" y="14127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/>
              <a:t>д</a:t>
            </a:r>
            <a:r>
              <a:rPr lang="ru-RU" i="1" dirty="0" err="1" smtClean="0"/>
              <a:t>еепр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Какое из этих слов является деепричастием?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/>
          <a:lstStyle/>
          <a:p>
            <a:pPr>
              <a:buNone/>
            </a:pPr>
            <a:r>
              <a:rPr lang="ru-RU" sz="4800" dirty="0"/>
              <a:t>а) закрыт;</a:t>
            </a:r>
          </a:p>
          <a:p>
            <a:pPr>
              <a:buNone/>
            </a:pPr>
            <a:r>
              <a:rPr lang="ru-RU" sz="4800" dirty="0"/>
              <a:t>б) закрывшийся;</a:t>
            </a:r>
          </a:p>
          <a:p>
            <a:pPr>
              <a:buNone/>
            </a:pPr>
            <a:r>
              <a:rPr lang="ru-RU" sz="4800" dirty="0"/>
              <a:t>в) закрыв.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3528" y="4437112"/>
            <a:ext cx="792088" cy="7200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ircle">
              <a:avLst/>
            </a:prstTxWarp>
          </a:bodyPr>
          <a:lstStyle/>
          <a:p>
            <a:pPr algn="ctr"/>
            <a:endParaRPr lang="ru-RU" dirty="0">
              <a:ln w="762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48848"/>
          </a:xfrm>
        </p:spPr>
        <p:txBody>
          <a:bodyPr>
            <a:normAutofit fontScale="90000"/>
          </a:bodyPr>
          <a:lstStyle/>
          <a:p>
            <a:r>
              <a:rPr lang="ru-RU" u="sng" dirty="0"/>
              <a:t>1. Знакомимся  с  особенностями  произношения  деепричастий  (орфоэпическими  нормами</a:t>
            </a:r>
            <a:r>
              <a:rPr lang="ru-RU" u="sng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2530624" cy="3111624"/>
          </a:xfrm>
        </p:spPr>
        <p:txBody>
          <a:bodyPr/>
          <a:lstStyle/>
          <a:p>
            <a:pPr>
              <a:buNone/>
            </a:pPr>
            <a:r>
              <a:rPr lang="ru-RU" sz="4800" dirty="0" smtClean="0"/>
              <a:t>созд</a:t>
            </a:r>
            <a:r>
              <a:rPr lang="ru-RU" sz="4800" b="1" dirty="0" smtClean="0"/>
              <a:t>а</a:t>
            </a:r>
            <a:r>
              <a:rPr lang="ru-RU" sz="4800" dirty="0" smtClean="0"/>
              <a:t>ть</a:t>
            </a:r>
            <a:endParaRPr lang="ru-RU" sz="4800" dirty="0"/>
          </a:p>
          <a:p>
            <a:pPr>
              <a:buNone/>
            </a:pPr>
            <a:r>
              <a:rPr lang="ru-RU" sz="4800" dirty="0" smtClean="0"/>
              <a:t>зан</a:t>
            </a:r>
            <a:r>
              <a:rPr lang="ru-RU" sz="4800" b="1" dirty="0" smtClean="0"/>
              <a:t>я</a:t>
            </a:r>
            <a:r>
              <a:rPr lang="ru-RU" sz="4800" dirty="0" smtClean="0"/>
              <a:t>ть</a:t>
            </a:r>
            <a:endParaRPr lang="ru-RU" sz="4800" dirty="0"/>
          </a:p>
          <a:p>
            <a:pPr>
              <a:buNone/>
            </a:pPr>
            <a:r>
              <a:rPr lang="ru-RU" sz="4800" dirty="0" smtClean="0"/>
              <a:t>подн</a:t>
            </a:r>
            <a:r>
              <a:rPr lang="ru-RU" sz="4800" b="1" dirty="0" smtClean="0"/>
              <a:t>я</a:t>
            </a:r>
            <a:r>
              <a:rPr lang="ru-RU" sz="4800" dirty="0" smtClean="0"/>
              <a:t>ть</a:t>
            </a:r>
            <a:endParaRPr lang="ru-RU" sz="4800" dirty="0"/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63888" y="3212976"/>
            <a:ext cx="5122912" cy="31116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созд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зан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подн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635896" y="3645024"/>
            <a:ext cx="79208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707904" y="4509120"/>
            <a:ext cx="79208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707904" y="5445224"/>
            <a:ext cx="79208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Проверяем!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2602632" cy="4767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нач</a:t>
            </a:r>
            <a:r>
              <a:rPr lang="ru-RU" sz="3600" b="1" dirty="0" smtClean="0"/>
              <a:t>а</a:t>
            </a:r>
            <a:r>
              <a:rPr lang="ru-RU" sz="3600" dirty="0" smtClean="0"/>
              <a:t>ть</a:t>
            </a:r>
          </a:p>
          <a:p>
            <a:pPr>
              <a:buNone/>
            </a:pPr>
            <a:r>
              <a:rPr lang="ru-RU" sz="3600" dirty="0" smtClean="0"/>
              <a:t>пон</a:t>
            </a:r>
            <a:r>
              <a:rPr lang="ru-RU" sz="3600" b="1" dirty="0" smtClean="0"/>
              <a:t>я</a:t>
            </a:r>
            <a:r>
              <a:rPr lang="ru-RU" sz="3600" dirty="0" smtClean="0"/>
              <a:t>ть</a:t>
            </a:r>
          </a:p>
          <a:p>
            <a:pPr>
              <a:buNone/>
            </a:pPr>
            <a:r>
              <a:rPr lang="ru-RU" sz="3600" dirty="0" smtClean="0"/>
              <a:t>прин</a:t>
            </a:r>
            <a:r>
              <a:rPr lang="ru-RU" sz="3600" b="1" dirty="0" smtClean="0"/>
              <a:t>я</a:t>
            </a:r>
            <a:r>
              <a:rPr lang="ru-RU" sz="3600" dirty="0" smtClean="0"/>
              <a:t>ть</a:t>
            </a:r>
          </a:p>
          <a:p>
            <a:pPr>
              <a:buNone/>
            </a:pPr>
            <a:r>
              <a:rPr lang="ru-RU" sz="3600" dirty="0" smtClean="0"/>
              <a:t>приб</a:t>
            </a:r>
            <a:r>
              <a:rPr lang="ru-RU" sz="3600" b="1" dirty="0" smtClean="0"/>
              <a:t>ы</a:t>
            </a:r>
            <a:r>
              <a:rPr lang="ru-RU" sz="3600" dirty="0" smtClean="0"/>
              <a:t>ть</a:t>
            </a:r>
          </a:p>
          <a:p>
            <a:pPr>
              <a:buNone/>
            </a:pPr>
            <a:r>
              <a:rPr lang="ru-RU" sz="3600" dirty="0" smtClean="0"/>
              <a:t>облегч</a:t>
            </a:r>
            <a:r>
              <a:rPr lang="ru-RU" sz="3600" b="1" dirty="0" smtClean="0"/>
              <a:t>и</a:t>
            </a:r>
            <a:r>
              <a:rPr lang="ru-RU" sz="3600" dirty="0" smtClean="0"/>
              <a:t>ть</a:t>
            </a:r>
          </a:p>
          <a:p>
            <a:pPr>
              <a:buNone/>
            </a:pPr>
            <a:r>
              <a:rPr lang="ru-RU" sz="3600" dirty="0" smtClean="0"/>
              <a:t>углуб</a:t>
            </a:r>
            <a:r>
              <a:rPr lang="ru-RU" sz="3600" b="1" dirty="0" smtClean="0"/>
              <a:t>и</a:t>
            </a:r>
            <a:r>
              <a:rPr lang="ru-RU" sz="3600" dirty="0" smtClean="0"/>
              <a:t>ться</a:t>
            </a:r>
          </a:p>
          <a:p>
            <a:pPr>
              <a:buNone/>
            </a:pPr>
            <a:r>
              <a:rPr lang="ru-RU" sz="3600" dirty="0" smtClean="0"/>
              <a:t>ч</a:t>
            </a:r>
            <a:r>
              <a:rPr lang="ru-RU" sz="3600" b="1" dirty="0" smtClean="0"/>
              <a:t>е</a:t>
            </a:r>
            <a:r>
              <a:rPr lang="ru-RU" sz="3600" dirty="0" smtClean="0"/>
              <a:t>рпать</a:t>
            </a:r>
            <a:endParaRPr lang="ru-RU" sz="3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63888" y="1556792"/>
            <a:ext cx="5122912" cy="47678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нач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пон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прин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приб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облегч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углуб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вшись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ч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рпая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707904" y="3861048"/>
            <a:ext cx="79208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707904" y="4509120"/>
            <a:ext cx="79208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707904" y="5229200"/>
            <a:ext cx="79208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707904" y="5877272"/>
            <a:ext cx="79208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707904" y="3284984"/>
            <a:ext cx="79208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707904" y="2564904"/>
            <a:ext cx="79208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707904" y="1916832"/>
            <a:ext cx="79208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/>
              <a:t>2. Знакомимся  с  особенностями  использования, включения  деепричастий  в  предложения  (грамматическими  нормами</a:t>
            </a:r>
            <a:r>
              <a:rPr lang="ru-RU" u="sng" dirty="0" smtClean="0"/>
              <a:t>)</a:t>
            </a:r>
            <a:endParaRPr lang="ru-RU" dirty="0"/>
          </a:p>
        </p:txBody>
      </p:sp>
      <p:pic>
        <p:nvPicPr>
          <p:cNvPr id="16386" name="Picture 2" descr="http://web.educastur.princast.es/ies/stabarla/paginas/d_escrita06/imagen/nin_0002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D0F9FF"/>
              </a:clrFrom>
              <a:clrTo>
                <a:srgbClr val="D0F9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581128"/>
            <a:ext cx="1949202" cy="204276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Исправь ошибки: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 algn="just">
              <a:buFont typeface="+mj-lt"/>
              <a:buAutoNum type="arabicPeriod"/>
            </a:pPr>
            <a:r>
              <a:rPr lang="ru-RU" sz="4400" dirty="0"/>
              <a:t>Подойдя к дому, собака встретила меня радостным лаем.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ru-RU" sz="4400" dirty="0"/>
              <a:t>Покатавшись на катке, сильно болят ноги.</a:t>
            </a:r>
          </a:p>
          <a:p>
            <a:pPr algn="ctr">
              <a:buNone/>
            </a:pPr>
            <a:endParaRPr lang="ru-RU" sz="4000" dirty="0" smtClean="0"/>
          </a:p>
        </p:txBody>
      </p:sp>
      <p:pic>
        <p:nvPicPr>
          <p:cNvPr id="15363" name="Picture 3" descr="http://www.moviefancentral.com/images/pictures/review55300/man_head_spinning_lg_nwm.gif?1323951519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18864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Проверяем!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4400" dirty="0" smtClean="0"/>
              <a:t>Подойдя к дому, я услышал, что собака встречает меня радостным лаем.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400" dirty="0" smtClean="0"/>
              <a:t>Покатавшись на катке, я почувствовал, что сильно болят ноги.</a:t>
            </a:r>
            <a:endParaRPr lang="ru-RU" sz="4400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1115616" y="2564904"/>
            <a:ext cx="7272808" cy="144016"/>
            <a:chOff x="1115616" y="2564904"/>
            <a:chExt cx="7272808" cy="144016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6156176" y="2564904"/>
              <a:ext cx="2232248" cy="144016"/>
              <a:chOff x="6732240" y="3501008"/>
              <a:chExt cx="1656184" cy="144016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6732240" y="3501008"/>
                <a:ext cx="1656184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6732240" y="3645024"/>
                <a:ext cx="1656184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Группа 17"/>
            <p:cNvGrpSpPr/>
            <p:nvPr/>
          </p:nvGrpSpPr>
          <p:grpSpPr>
            <a:xfrm>
              <a:off x="1115616" y="2636912"/>
              <a:ext cx="2160240" cy="45719"/>
              <a:chOff x="1187624" y="2132856"/>
              <a:chExt cx="2160240" cy="45719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1187624" y="2132856"/>
                <a:ext cx="360040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Овал 5"/>
              <p:cNvSpPr/>
              <p:nvPr/>
            </p:nvSpPr>
            <p:spPr>
              <a:xfrm>
                <a:off x="1763688" y="2132856"/>
                <a:ext cx="72008" cy="45719"/>
              </a:xfrm>
              <a:prstGeom prst="ellips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627784" y="2132856"/>
                <a:ext cx="72008" cy="45719"/>
              </a:xfrm>
              <a:prstGeom prst="ellips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1979712" y="2132856"/>
                <a:ext cx="360040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2987824" y="2132856"/>
                <a:ext cx="360040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Группа 28"/>
          <p:cNvGrpSpPr/>
          <p:nvPr/>
        </p:nvGrpSpPr>
        <p:grpSpPr>
          <a:xfrm>
            <a:off x="1115616" y="4725145"/>
            <a:ext cx="3528392" cy="792087"/>
            <a:chOff x="1115616" y="4725145"/>
            <a:chExt cx="3528392" cy="792087"/>
          </a:xfrm>
        </p:grpSpPr>
        <p:grpSp>
          <p:nvGrpSpPr>
            <p:cNvPr id="19" name="Группа 18"/>
            <p:cNvGrpSpPr/>
            <p:nvPr/>
          </p:nvGrpSpPr>
          <p:grpSpPr>
            <a:xfrm flipV="1">
              <a:off x="1115616" y="4725145"/>
              <a:ext cx="3312368" cy="72008"/>
              <a:chOff x="1187624" y="2132856"/>
              <a:chExt cx="2160240" cy="45719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1187624" y="2132856"/>
                <a:ext cx="360040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Овал 20"/>
              <p:cNvSpPr/>
              <p:nvPr/>
            </p:nvSpPr>
            <p:spPr>
              <a:xfrm>
                <a:off x="1763688" y="2132856"/>
                <a:ext cx="72008" cy="45719"/>
              </a:xfrm>
              <a:prstGeom prst="ellips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2627784" y="2132856"/>
                <a:ext cx="72008" cy="45719"/>
              </a:xfrm>
              <a:prstGeom prst="ellips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1979712" y="2132856"/>
                <a:ext cx="360040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2987824" y="2132856"/>
                <a:ext cx="360040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1115616" y="5373216"/>
              <a:ext cx="3528392" cy="144016"/>
              <a:chOff x="6732240" y="3501008"/>
              <a:chExt cx="1656184" cy="144016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6732240" y="3501008"/>
                <a:ext cx="1656184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6732240" y="3645024"/>
                <a:ext cx="1656184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257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Урок русского языка  в 7 классе: «Употребление деепричастий в речи»</vt:lpstr>
      <vt:lpstr>Цели урока:</vt:lpstr>
      <vt:lpstr>Слайд 3</vt:lpstr>
      <vt:lpstr>Какое из этих слов является деепричастием?</vt:lpstr>
      <vt:lpstr>1. Знакомимся  с  особенностями  произношения  деепричастий  (орфоэпическими  нормами)</vt:lpstr>
      <vt:lpstr>Проверяем!</vt:lpstr>
      <vt:lpstr>2. Знакомимся  с  особенностями  использования, включения  деепричастий  в  предложения  (грамматическими  нормами)</vt:lpstr>
      <vt:lpstr>Исправь ошибки:</vt:lpstr>
      <vt:lpstr>Проверяем!</vt:lpstr>
      <vt:lpstr>Творческое задание:</vt:lpstr>
      <vt:lpstr>Домашнее задание: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7 классеУпотребление деепричастий в речи</dc:title>
  <dc:creator>Вера</dc:creator>
  <cp:lastModifiedBy>Вера</cp:lastModifiedBy>
  <cp:revision>12</cp:revision>
  <dcterms:created xsi:type="dcterms:W3CDTF">2014-01-10T16:14:29Z</dcterms:created>
  <dcterms:modified xsi:type="dcterms:W3CDTF">2014-01-10T17:31:08Z</dcterms:modified>
</cp:coreProperties>
</file>