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68"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18.10.2013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18.10.2013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18.10.2013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18.10.2013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18.10.2013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18.10.2013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18.10.2013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18.10.2013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428736"/>
            <a:ext cx="7572428" cy="2928957"/>
          </a:xfrm>
        </p:spPr>
        <p:txBody>
          <a:bodyPr>
            <a:noAutofit/>
          </a:bodyPr>
          <a:lstStyle/>
          <a:p>
            <a:r>
              <a:rPr lang="ru-RU" sz="6000" dirty="0" smtClean="0"/>
              <a:t>Особенности подросткового возраста.</a:t>
            </a:r>
            <a:br>
              <a:rPr lang="ru-RU" sz="6000" dirty="0" smtClean="0"/>
            </a:br>
            <a:r>
              <a:rPr lang="ru-RU" sz="1800" dirty="0" smtClean="0"/>
              <a:t>Педагог-психолог: </a:t>
            </a:r>
            <a:r>
              <a:rPr lang="ru-RU" sz="1800" dirty="0" err="1" smtClean="0"/>
              <a:t>Бутрова</a:t>
            </a:r>
            <a:r>
              <a:rPr lang="ru-RU" sz="1800" dirty="0" smtClean="0"/>
              <a:t> Анастасия Александровна</a:t>
            </a:r>
            <a:endParaRPr lang="ru-RU"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r>
              <a:rPr lang="ru-RU" sz="2900" dirty="0" smtClean="0"/>
              <a:t>В это время происходит поиск и выбор новой взрослой идентичности, новой целостности, нового отношения к себе и к миру. Внешне это проявляется в активном интересе к себе: подростки постоянно что-то доказывают друг другу и самому себе; они общаются на темы, затрагивающие моральные и нравственные вопросы, межличностные отношения; появляется интерес к исследованию себя, уровня развития своих способностей через прохождение тестов, участие в олимпиадах.</a:t>
            </a:r>
          </a:p>
          <a:p>
            <a:r>
              <a:rPr lang="ru-RU" sz="2900" dirty="0" smtClean="0"/>
              <a:t>Бурное развитие сознания и самосознания обуславливает интерес к себе, поэтому ребенок в подростковом возрасте склонен к уходу в себя, чрезмерно самокритичен и чувствителен к посторонней </a:t>
            </a:r>
            <a:r>
              <a:rPr lang="ru-RU" sz="2900" dirty="0" smtClean="0"/>
              <a:t>критике. </a:t>
            </a:r>
            <a:r>
              <a:rPr lang="ru-RU" sz="2900" dirty="0" smtClean="0"/>
              <a:t>Поэтому любая оценка со стороны значимых взрослых может вызвать бурную и непредсказуемую реакцию.</a:t>
            </a:r>
          </a:p>
          <a:p>
            <a:pPr>
              <a:buNone/>
            </a:pPr>
            <a:r>
              <a:rPr lang="ru-RU" dirty="0" smtClean="0"/>
              <a:t> </a:t>
            </a:r>
          </a:p>
          <a:p>
            <a:endParaRPr lang="ru-RU" dirty="0"/>
          </a:p>
        </p:txBody>
      </p:sp>
      <p:sp>
        <p:nvSpPr>
          <p:cNvPr id="3" name="Заголовок 2"/>
          <p:cNvSpPr>
            <a:spLocks noGrp="1"/>
          </p:cNvSpPr>
          <p:nvPr>
            <p:ph type="title"/>
          </p:nvPr>
        </p:nvSpPr>
        <p:spPr/>
        <p:txBody>
          <a:bodyPr>
            <a:noAutofit/>
          </a:bodyPr>
          <a:lstStyle/>
          <a:p>
            <a:r>
              <a:rPr lang="ru-RU" sz="2400" b="0" dirty="0" smtClean="0">
                <a:effectLst/>
              </a:rPr>
              <a:t>6. </a:t>
            </a:r>
            <a:r>
              <a:rPr lang="ru-RU" sz="2400" b="0" dirty="0" smtClean="0">
                <a:effectLst/>
              </a:rPr>
              <a:t>Открытие и утверждение своего «Я», поиск собственного места в системе человеческих взаимоотношений</a:t>
            </a:r>
            <a:endParaRPr lang="ru-RU" sz="2400" b="0" dirty="0">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Избегайте оценок личности, напротив, высказывайте отношение к поступкам, к поведению.</a:t>
            </a:r>
          </a:p>
          <a:p>
            <a:r>
              <a:rPr lang="ru-RU" dirty="0" smtClean="0"/>
              <a:t>Развивайте самосознание (спрашивайте о смыслах поступков, о намерениях).</a:t>
            </a:r>
          </a:p>
          <a:p>
            <a:pPr>
              <a:buNone/>
            </a:pPr>
            <a:endParaRPr lang="ru-RU" dirty="0"/>
          </a:p>
        </p:txBody>
      </p:sp>
      <p:sp>
        <p:nvSpPr>
          <p:cNvPr id="3" name="Заголовок 2"/>
          <p:cNvSpPr>
            <a:spLocks noGrp="1"/>
          </p:cNvSpPr>
          <p:nvPr>
            <p:ph type="title"/>
          </p:nvPr>
        </p:nvSpPr>
        <p:spPr/>
        <p:txBody>
          <a:bodyPr/>
          <a:lstStyle/>
          <a:p>
            <a:r>
              <a:rPr lang="ru-RU" i="1" dirty="0" smtClean="0"/>
              <a:t>Рекомендации:</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28596" y="274638"/>
            <a:ext cx="8258204" cy="4511684"/>
          </a:xfrm>
        </p:spPr>
        <p:txBody>
          <a:bodyPr>
            <a:normAutofit/>
          </a:bodyPr>
          <a:lstStyle/>
          <a:p>
            <a:r>
              <a:rPr lang="ru-RU" sz="8800" dirty="0" smtClean="0"/>
              <a:t>Спасибо за внимание!</a:t>
            </a:r>
            <a:endParaRPr lang="ru-RU" sz="8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1481328"/>
            <a:ext cx="8258204" cy="4733754"/>
          </a:xfrm>
        </p:spPr>
        <p:txBody>
          <a:bodyPr>
            <a:normAutofit fontScale="77500" lnSpcReduction="20000"/>
          </a:bodyPr>
          <a:lstStyle/>
          <a:p>
            <a:pPr>
              <a:buNone/>
            </a:pPr>
            <a:r>
              <a:rPr lang="ru-RU" dirty="0" smtClean="0">
                <a:latin typeface="Calibri" pitchFamily="34" charset="0"/>
                <a:cs typeface="Calibri" pitchFamily="34" charset="0"/>
              </a:rPr>
              <a:t>    Подростковый возраст характеризуется эмоциональной неустойчивостью и резкими колебаниями настроения. </a:t>
            </a:r>
          </a:p>
          <a:p>
            <a:pPr>
              <a:buNone/>
            </a:pPr>
            <a:r>
              <a:rPr lang="ru-RU" dirty="0" smtClean="0">
                <a:latin typeface="Calibri" pitchFamily="34" charset="0"/>
                <a:cs typeface="Calibri" pitchFamily="34" charset="0"/>
              </a:rPr>
              <a:t>    Поведение подростков зачастую бывает непредсказуемым, за короткий период они могут продемонстрировать абсолютно противоположные реакции:</a:t>
            </a:r>
          </a:p>
          <a:p>
            <a:pPr>
              <a:buNone/>
            </a:pPr>
            <a:r>
              <a:rPr lang="ru-RU" dirty="0" smtClean="0">
                <a:latin typeface="Calibri" pitchFamily="34" charset="0"/>
                <a:cs typeface="Calibri" pitchFamily="34" charset="0"/>
              </a:rPr>
              <a:t>·  целеустремленность и настойчивость сочетаются с импульсивностью;</a:t>
            </a:r>
          </a:p>
          <a:p>
            <a:pPr>
              <a:buNone/>
            </a:pPr>
            <a:r>
              <a:rPr lang="ru-RU" dirty="0" smtClean="0">
                <a:latin typeface="Calibri" pitchFamily="34" charset="0"/>
                <a:cs typeface="Calibri" pitchFamily="34" charset="0"/>
              </a:rPr>
              <a:t>·  неуемная жажда деятельности может смениться апатией, отсутствием стремлений и желаний что-либо делать;</a:t>
            </a:r>
          </a:p>
          <a:p>
            <a:pPr>
              <a:buNone/>
            </a:pPr>
            <a:r>
              <a:rPr lang="ru-RU" dirty="0" smtClean="0">
                <a:latin typeface="Calibri" pitchFamily="34" charset="0"/>
                <a:cs typeface="Calibri" pitchFamily="34" charset="0"/>
              </a:rPr>
              <a:t>·  повышенная самоуверенность, безаппеляционность в суждениях быстро сменяются ранимостью и неуверенностью в себе;</a:t>
            </a:r>
          </a:p>
          <a:p>
            <a:pPr>
              <a:buNone/>
            </a:pPr>
            <a:r>
              <a:rPr lang="ru-RU" dirty="0" smtClean="0">
                <a:latin typeface="Calibri" pitchFamily="34" charset="0"/>
                <a:cs typeface="Calibri" pitchFamily="34" charset="0"/>
              </a:rPr>
              <a:t>· развязность в поведении порой сочетается с застенчивостью;</a:t>
            </a:r>
          </a:p>
          <a:p>
            <a:pPr>
              <a:buNone/>
            </a:pPr>
            <a:r>
              <a:rPr lang="ru-RU" dirty="0" smtClean="0">
                <a:latin typeface="Calibri" pitchFamily="34" charset="0"/>
                <a:cs typeface="Calibri" pitchFamily="34" charset="0"/>
              </a:rPr>
              <a:t>· романтические настроения нередко граничат с цинизмом, расчетливостью;</a:t>
            </a:r>
          </a:p>
          <a:p>
            <a:pPr>
              <a:buNone/>
            </a:pPr>
            <a:r>
              <a:rPr lang="ru-RU" dirty="0" smtClean="0">
                <a:latin typeface="Calibri" pitchFamily="34" charset="0"/>
                <a:cs typeface="Calibri" pitchFamily="34" charset="0"/>
              </a:rPr>
              <a:t>· нежность, ласковость бывают на фоне недетской жестокости;</a:t>
            </a:r>
          </a:p>
          <a:p>
            <a:pPr>
              <a:buNone/>
            </a:pPr>
            <a:r>
              <a:rPr lang="ru-RU" dirty="0" smtClean="0">
                <a:latin typeface="Calibri" pitchFamily="34" charset="0"/>
                <a:cs typeface="Calibri" pitchFamily="34" charset="0"/>
              </a:rPr>
              <a:t>     потребность в общении сменяется желанием уединиться.</a:t>
            </a:r>
          </a:p>
          <a:p>
            <a:endParaRPr lang="ru-RU" dirty="0"/>
          </a:p>
        </p:txBody>
      </p:sp>
      <p:sp>
        <p:nvSpPr>
          <p:cNvPr id="3" name="Заголовок 2"/>
          <p:cNvSpPr>
            <a:spLocks noGrp="1"/>
          </p:cNvSpPr>
          <p:nvPr>
            <p:ph type="title"/>
          </p:nvPr>
        </p:nvSpPr>
        <p:spPr/>
        <p:txBody>
          <a:bodyPr>
            <a:normAutofit fontScale="90000"/>
          </a:bodyPr>
          <a:lstStyle/>
          <a:p>
            <a:r>
              <a:rPr lang="ru-RU" sz="2200" dirty="0" smtClean="0">
                <a:solidFill>
                  <a:schemeClr val="tx1"/>
                </a:solidFill>
                <a:effectLst/>
              </a:rPr>
              <a:t>1.Половое созревание и неравномерное физиологическое развитие, обуславливающие эмоциональную неустойчивость и резкие колебания настроения.</a:t>
            </a:r>
            <a:endParaRPr lang="ru-RU" sz="2200" dirty="0">
              <a:solidFill>
                <a:schemeClr val="tx1"/>
              </a:solidFill>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r>
              <a:rPr lang="ru-RU" dirty="0" smtClean="0"/>
              <a:t>Будьте терпеливы. Скоро настроение ребенка изменится и он придет к Вам за советом</a:t>
            </a:r>
          </a:p>
          <a:p>
            <a:r>
              <a:rPr lang="ru-RU" dirty="0" smtClean="0"/>
              <a:t>Постарайтесь понять и принять. После бурной негативной реакции подростка у нас может возникнуть обида «Как ты с матерью разговариваешь?!» Когда через пять минут он придет к Вам как ни в чем не бывало, постарайтесь принять его и простить, объяснив, что Вам больно и неприятно, но не отталкивайте его в ответ, иначе между вам расширится пропасть.</a:t>
            </a:r>
          </a:p>
          <a:p>
            <a:r>
              <a:rPr lang="ru-RU" dirty="0" smtClean="0"/>
              <a:t>Устанавливайте границы дозволенного. Если ребенок позволяет себе что-то, что непозволительно делать, произносить в присутствии взрослых, Вы можете обозначить ему, что он может «спустить пар», например в ванне, когда шумит вода и никто больше не слышит. У ребенка есть негативные эмоции, подскажите, в какое русло их можно направить, чтоб спустить.</a:t>
            </a:r>
          </a:p>
          <a:p>
            <a:endParaRPr lang="ru-RU" dirty="0"/>
          </a:p>
        </p:txBody>
      </p:sp>
      <p:sp>
        <p:nvSpPr>
          <p:cNvPr id="3" name="Заголовок 2"/>
          <p:cNvSpPr>
            <a:spLocks noGrp="1"/>
          </p:cNvSpPr>
          <p:nvPr>
            <p:ph type="title"/>
          </p:nvPr>
        </p:nvSpPr>
        <p:spPr/>
        <p:txBody>
          <a:bodyPr/>
          <a:lstStyle/>
          <a:p>
            <a:r>
              <a:rPr lang="ru-RU" i="1" dirty="0" smtClean="0"/>
              <a:t>Рекомендации:</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Социальная ситуация развития - это особое положение ребенка в системе принятых в данном обществе отношений. В подростковом возрасте она представляет собой переход от зависимого детства к самостоятельной и ответственной взрослости. Подросток занимает промежуточное положение между детством и взрослостью.</a:t>
            </a:r>
            <a:endParaRPr lang="ru-RU" dirty="0"/>
          </a:p>
        </p:txBody>
      </p:sp>
      <p:sp>
        <p:nvSpPr>
          <p:cNvPr id="3" name="Заголовок 2"/>
          <p:cNvSpPr>
            <a:spLocks noGrp="1"/>
          </p:cNvSpPr>
          <p:nvPr>
            <p:ph type="title"/>
          </p:nvPr>
        </p:nvSpPr>
        <p:spPr/>
        <p:txBody>
          <a:bodyPr>
            <a:noAutofit/>
          </a:bodyPr>
          <a:lstStyle/>
          <a:p>
            <a:r>
              <a:rPr lang="ru-RU" sz="2400" b="0" dirty="0" smtClean="0">
                <a:solidFill>
                  <a:schemeClr val="tx1"/>
                </a:solidFill>
                <a:effectLst/>
              </a:rPr>
              <a:t>2. Изменение социальной ситуации развития: переход от зависимого детства к самостоятельной и ответственной взрослости.</a:t>
            </a:r>
            <a:endParaRPr lang="ru-RU" sz="2400" b="0" dirty="0">
              <a:solidFill>
                <a:schemeClr val="tx1"/>
              </a:solidFill>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57158" y="1285860"/>
            <a:ext cx="8329642" cy="4721431"/>
          </a:xfrm>
        </p:spPr>
        <p:txBody>
          <a:bodyPr>
            <a:normAutofit fontScale="70000" lnSpcReduction="20000"/>
          </a:bodyPr>
          <a:lstStyle/>
          <a:p>
            <a:r>
              <a:rPr lang="ru-RU" dirty="0" smtClean="0"/>
              <a:t>В этом возрасте подростки стремятся освободиться от эмоциональной зависимости от родителей. Они стремиться расширить свои права, делать так, как они сами хотят, знают, умеют. Такое поведение часто  провоцирует запреты. Но это необходимо, т.к. именно подобном противостоянии со взрослыми подросток исследует свои границы, пределы своих физических и социальных возможностей, рамки дозволенного. Через такую борьбу за независимость он удовлетворяет потребности в самопознании и самоутверждении,  узнает свои возможности и учиться действовать самостоятельно.</a:t>
            </a:r>
          </a:p>
          <a:p>
            <a:pPr>
              <a:buNone/>
            </a:pPr>
            <a:r>
              <a:rPr lang="ru-RU" dirty="0" smtClean="0"/>
              <a:t> </a:t>
            </a:r>
          </a:p>
          <a:p>
            <a:r>
              <a:rPr lang="ru-RU" dirty="0" smtClean="0"/>
              <a:t>Важно, чтобы эта борьба происходила в безопасных условиях и не принимала крайних форм. Ведь для подростка важна не столько сама возможность самостоятельно распоряжаться собой, сколько признание окружающими взрослыми этой возможности. В этом возрасте они считают, что между ними и взрослым нет принципиальной разницы.</a:t>
            </a:r>
          </a:p>
          <a:p>
            <a:endParaRPr lang="ru-RU" dirty="0"/>
          </a:p>
        </p:txBody>
      </p:sp>
      <p:sp>
        <p:nvSpPr>
          <p:cNvPr id="3" name="Заголовок 2"/>
          <p:cNvSpPr>
            <a:spLocks noGrp="1"/>
          </p:cNvSpPr>
          <p:nvPr>
            <p:ph type="title"/>
          </p:nvPr>
        </p:nvSpPr>
        <p:spPr/>
        <p:txBody>
          <a:bodyPr>
            <a:normAutofit/>
          </a:bodyPr>
          <a:lstStyle/>
          <a:p>
            <a:r>
              <a:rPr lang="ru-RU" sz="2000" b="0" dirty="0" smtClean="0">
                <a:effectLst/>
              </a:rPr>
              <a:t>3. Появление «чувства взрослости», желание подростка признания своей «взрослости».</a:t>
            </a:r>
            <a:endParaRPr lang="ru-RU" sz="2000" b="0" dirty="0">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57158" y="928670"/>
            <a:ext cx="8329642" cy="5357850"/>
          </a:xfrm>
        </p:spPr>
        <p:txBody>
          <a:bodyPr>
            <a:normAutofit fontScale="25000" lnSpcReduction="20000"/>
          </a:bodyPr>
          <a:lstStyle/>
          <a:p>
            <a:r>
              <a:rPr lang="ru-RU" sz="8000" dirty="0" smtClean="0"/>
              <a:t>Общение должно быть в виде диалога, где существует равенство позиций взрослого и подростка.</a:t>
            </a:r>
          </a:p>
          <a:p>
            <a:r>
              <a:rPr lang="ru-RU" sz="8000" dirty="0" smtClean="0"/>
              <a:t>Помните, что подросток - личность, претендующая на равные со взрослыми отношения и права. Уважайте его право выбора, в том числе право на совершение ошибки.</a:t>
            </a:r>
          </a:p>
          <a:p>
            <a:r>
              <a:rPr lang="ru-RU" sz="8000" dirty="0" smtClean="0"/>
              <a:t>Помня о правах ребенка, не будем забывать и о его обязанностях. Принимая самостоятельность ребенка, не сводите ее к вседозволенности</a:t>
            </a:r>
            <a:r>
              <a:rPr lang="ru-RU" sz="6500" dirty="0" smtClean="0"/>
              <a:t>.</a:t>
            </a:r>
          </a:p>
          <a:p>
            <a:r>
              <a:rPr lang="ru-RU" sz="8000" dirty="0" smtClean="0"/>
              <a:t>Крайне важно наличие системы последовательных требований, правил и санкций за их нарушение, а также поощрений. Совместно с ребенком разработайте такую систему требований. Необходимо, чтобы ребенок принимал участие в обсуждении, имел возможность вносить предложения, был в курсе этих правил и согласился с санкциями. Требования и правила должны быть хорошо аргументированы и понятны ребенку. Санкции – то есть последствия за нарушения правил - не должны унижать честь и достоинства подростка, также недопустимо лишать ребенка жизненно важных сторон его жизни – общения со сверстниками и родителями.</a:t>
            </a:r>
          </a:p>
          <a:p>
            <a:endParaRPr lang="ru-RU" dirty="0"/>
          </a:p>
        </p:txBody>
      </p:sp>
      <p:sp>
        <p:nvSpPr>
          <p:cNvPr id="3" name="Заголовок 2"/>
          <p:cNvSpPr>
            <a:spLocks noGrp="1"/>
          </p:cNvSpPr>
          <p:nvPr>
            <p:ph type="title"/>
          </p:nvPr>
        </p:nvSpPr>
        <p:spPr>
          <a:xfrm>
            <a:off x="571472" y="274638"/>
            <a:ext cx="8115328" cy="725470"/>
          </a:xfrm>
        </p:spPr>
        <p:txBody>
          <a:bodyPr/>
          <a:lstStyle/>
          <a:p>
            <a:r>
              <a:rPr lang="ru-RU" i="1" dirty="0" smtClean="0"/>
              <a:t>Рекомендации:</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r>
              <a:rPr lang="ru-RU" dirty="0" smtClean="0"/>
              <a:t>Ведущая деятельность - эта та деятельность, которая определяет возникновение основных изменений в психическом развитии ребенка на каждом отдельном этапе. Если у младших школьников такой деятельностью является учебная, то в подростковом возрасте она сменяется на интимно-личностное общение. Именно в процессе общения со сверстниками происходит становление нового уровня самосознания ребенка, формируются навыки социального взаимодействия, умение подчиняться и в тоже время отстаивать свои права. Кроме того, общение является для подростков очень важным информационным каналом.</a:t>
            </a:r>
            <a:endParaRPr lang="ru-RU" dirty="0"/>
          </a:p>
        </p:txBody>
      </p:sp>
      <p:sp>
        <p:nvSpPr>
          <p:cNvPr id="3" name="Заголовок 2"/>
          <p:cNvSpPr>
            <a:spLocks noGrp="1"/>
          </p:cNvSpPr>
          <p:nvPr>
            <p:ph type="title"/>
          </p:nvPr>
        </p:nvSpPr>
        <p:spPr/>
        <p:txBody>
          <a:bodyPr>
            <a:noAutofit/>
          </a:bodyPr>
          <a:lstStyle/>
          <a:p>
            <a:r>
              <a:rPr lang="ru-RU" sz="2400" b="0" dirty="0" smtClean="0">
                <a:effectLst/>
              </a:rPr>
              <a:t>4. Смена ведущей деятельности: учебную деятельность вытесняет интимно-личностное общение со сверстниками.</a:t>
            </a:r>
            <a:endParaRPr lang="ru-RU" sz="2400" b="0" dirty="0">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r>
              <a:rPr lang="ru-RU" dirty="0" smtClean="0"/>
              <a:t>Это помогает подростку найти собственные ценности и нормы, сформировать свое представление об окружающем его мире.</a:t>
            </a:r>
          </a:p>
          <a:p>
            <a:r>
              <a:rPr lang="ru-RU" dirty="0" smtClean="0"/>
              <a:t>Как следствие, в этом возрасте наблюдается резкое понижение ценности общения в семейном кругу: самыми большими авторитетами становятся друзья, а не родители. Требования, идущие со стороны родителей, в этот период сохраняют свое влияние на подростка лишь при условии, что они значимы и за пределами семьи, в противном случае они вызывают протест. В подростковом возрасте резко падает авторитет взрослого и возрастает значимость мнения сверстников.</a:t>
            </a:r>
          </a:p>
          <a:p>
            <a:endParaRPr lang="ru-RU" dirty="0"/>
          </a:p>
        </p:txBody>
      </p:sp>
      <p:sp>
        <p:nvSpPr>
          <p:cNvPr id="3" name="Заголовок 2"/>
          <p:cNvSpPr>
            <a:spLocks noGrp="1"/>
          </p:cNvSpPr>
          <p:nvPr>
            <p:ph type="title"/>
          </p:nvPr>
        </p:nvSpPr>
        <p:spPr/>
        <p:txBody>
          <a:bodyPr>
            <a:noAutofit/>
          </a:bodyPr>
          <a:lstStyle/>
          <a:p>
            <a:r>
              <a:rPr lang="ru-RU" sz="2400" b="0" dirty="0" smtClean="0">
                <a:effectLst/>
              </a:rPr>
              <a:t>5. </a:t>
            </a:r>
            <a:r>
              <a:rPr lang="ru-RU" sz="2400" b="0" dirty="0" smtClean="0">
                <a:effectLst/>
              </a:rPr>
              <a:t>Познание себя через противопоставление миру взрослых и через чувство принадлежности к миру      сверстников.</a:t>
            </a:r>
            <a:endParaRPr lang="ru-RU" sz="2400" b="0" dirty="0">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r>
              <a:rPr lang="ru-RU" dirty="0" smtClean="0"/>
              <a:t>Постарайтесь выяснять, какие трудности в общении испытывает подросток и подсказать ему, как правильно обратиться, что сказать. Они только учатся общаться, им в этом </a:t>
            </a:r>
            <a:r>
              <a:rPr lang="ru-RU" dirty="0" smtClean="0"/>
              <a:t>нужны </a:t>
            </a:r>
            <a:r>
              <a:rPr lang="ru-RU" dirty="0" smtClean="0"/>
              <a:t>помощь и поддержка. </a:t>
            </a:r>
          </a:p>
          <a:p>
            <a:r>
              <a:rPr lang="ru-RU" dirty="0" smtClean="0"/>
              <a:t>Проявляйте свой интерес к общению  не навязчиво. Некоторые вещи подросток не сможет вам рассказать. У него есть на это право.  Не давите на него, а просто показывайте, что вам это интересно, что он может рассказывать то, что считает нужным. Вам можно доверять.</a:t>
            </a:r>
          </a:p>
          <a:p>
            <a:endParaRPr lang="ru-RU" dirty="0"/>
          </a:p>
        </p:txBody>
      </p:sp>
      <p:sp>
        <p:nvSpPr>
          <p:cNvPr id="3" name="Заголовок 2"/>
          <p:cNvSpPr>
            <a:spLocks noGrp="1"/>
          </p:cNvSpPr>
          <p:nvPr>
            <p:ph type="title"/>
          </p:nvPr>
        </p:nvSpPr>
        <p:spPr/>
        <p:txBody>
          <a:bodyPr/>
          <a:lstStyle/>
          <a:p>
            <a:r>
              <a:rPr lang="ru-RU" i="1" dirty="0" smtClean="0"/>
              <a:t>Рекомендации:</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TotalTime>
  <Words>695</Words>
  <PresentationFormat>Экран (4:3)</PresentationFormat>
  <Paragraphs>42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Открытая</vt:lpstr>
      <vt:lpstr>Особенности подросткового возраста. Педагог-психолог: Бутрова Анастасия Александровна</vt:lpstr>
      <vt:lpstr>1.Половое созревание и неравномерное физиологическое развитие, обуславливающие эмоциональную неустойчивость и резкие колебания настроения.</vt:lpstr>
      <vt:lpstr>Рекомендации:</vt:lpstr>
      <vt:lpstr>2. Изменение социальной ситуации развития: переход от зависимого детства к самостоятельной и ответственной взрослости.</vt:lpstr>
      <vt:lpstr>3. Появление «чувства взрослости», желание подростка признания своей «взрослости».</vt:lpstr>
      <vt:lpstr>Рекомендации:</vt:lpstr>
      <vt:lpstr>4. Смена ведущей деятельности: учебную деятельность вытесняет интимно-личностное общение со сверстниками.</vt:lpstr>
      <vt:lpstr>5. Познание себя через противопоставление миру взрослых и через чувство принадлежности к миру      сверстников.</vt:lpstr>
      <vt:lpstr>Рекомендации:</vt:lpstr>
      <vt:lpstr>6. Открытие и утверждение своего «Я», поиск собственного места в системе человеческих взаимоотношений</vt:lpstr>
      <vt:lpstr>Рекомендации:</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подросткового возраста</dc:title>
  <dc:creator>User</dc:creator>
  <cp:lastModifiedBy>User</cp:lastModifiedBy>
  <cp:revision>7</cp:revision>
  <dcterms:created xsi:type="dcterms:W3CDTF">2013-10-15T06:21:50Z</dcterms:created>
  <dcterms:modified xsi:type="dcterms:W3CDTF">2013-10-18T11:13:44Z</dcterms:modified>
</cp:coreProperties>
</file>