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4" r:id="rId3"/>
    <p:sldId id="259" r:id="rId4"/>
    <p:sldId id="260" r:id="rId5"/>
    <p:sldId id="258" r:id="rId6"/>
    <p:sldId id="256" r:id="rId7"/>
    <p:sldId id="261" r:id="rId8"/>
    <p:sldId id="265" r:id="rId9"/>
    <p:sldId id="266" r:id="rId10"/>
    <p:sldId id="270" r:id="rId11"/>
    <p:sldId id="271" r:id="rId12"/>
    <p:sldId id="267" r:id="rId13"/>
    <p:sldId id="268" r:id="rId14"/>
    <p:sldId id="269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C988F98-6EA6-48E3-A717-4E646231B6A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6ADE537-7241-453D-A192-83ADE1955684}" type="slidenum">
              <a:rPr lang="ru-RU" smtClean="0"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3">
              <a:lumMod val="40000"/>
              <a:lumOff val="60000"/>
            </a:schemeClr>
          </a:solidFill>
          <a:ln w="215900" cmpd="thickThin">
            <a:solidFill>
              <a:srgbClr val="006600"/>
            </a:soli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5843_04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4581525"/>
            <a:ext cx="1862138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5810_03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92950" y="4365625"/>
            <a:ext cx="205105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0"/>
            <a:ext cx="18351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Друзья мои! Я очень рада</a:t>
            </a:r>
            <a:br>
              <a:rPr lang="ru-RU" dirty="0" smtClean="0"/>
            </a:br>
            <a:r>
              <a:rPr lang="ru-RU" dirty="0" smtClean="0"/>
              <a:t>Войти в приветливый ваш класс.</a:t>
            </a:r>
            <a:br>
              <a:rPr lang="ru-RU" dirty="0" smtClean="0"/>
            </a:br>
            <a:r>
              <a:rPr lang="ru-RU" dirty="0" smtClean="0"/>
              <a:t>И для меня уже награда</a:t>
            </a:r>
            <a:br>
              <a:rPr lang="ru-RU" dirty="0" smtClean="0"/>
            </a:br>
            <a:r>
              <a:rPr lang="ru-RU" dirty="0" smtClean="0"/>
              <a:t>Вниманье ваших умных глаз.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882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152127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232848" cy="429803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1.Из карточки выписать только те предложения, в которых есть обращение.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2.Показать(подчеркнуть)обращение (…………).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3.Составить схему.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88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56583"/>
          </a:xfrm>
        </p:spPr>
        <p:txBody>
          <a:bodyPr/>
          <a:lstStyle/>
          <a:p>
            <a:r>
              <a:rPr lang="ru-RU" dirty="0"/>
              <a:t>Напишите мини – сочинение</a:t>
            </a:r>
          </a:p>
          <a:p>
            <a:pPr marL="0" indent="0">
              <a:buNone/>
            </a:pPr>
            <a:r>
              <a:rPr lang="ru-RU" dirty="0"/>
              <a:t>«Как обращаются друг к другу мои одноклассники, и как бы я хотел, чтобы ко мне обращались»; </a:t>
            </a:r>
            <a:endParaRPr lang="ru-RU" dirty="0" smtClean="0"/>
          </a:p>
          <a:p>
            <a:r>
              <a:rPr lang="ru-RU" dirty="0" smtClean="0"/>
              <a:t>или  выписать </a:t>
            </a:r>
            <a:r>
              <a:rPr lang="ru-RU" dirty="0"/>
              <a:t>из произведений художественной литературы предложения с обращениями (5-7 предложений),</a:t>
            </a:r>
          </a:p>
          <a:p>
            <a:r>
              <a:rPr lang="ru-RU" dirty="0"/>
              <a:t>продолжить проект «Роль знаков препинания в простом осложненном предложении»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1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Знаю что</a:t>
            </a:r>
            <a:br>
              <a:rPr lang="ru-RU" dirty="0" smtClean="0"/>
            </a:br>
            <a:r>
              <a:rPr lang="ru-RU" dirty="0" smtClean="0"/>
              <a:t>знаю как</a:t>
            </a:r>
            <a:br>
              <a:rPr lang="ru-RU" dirty="0" smtClean="0"/>
            </a:br>
            <a:r>
              <a:rPr lang="ru-RU" dirty="0" smtClean="0"/>
              <a:t> знаю зачем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8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6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Укажите предложение с обращением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lvl="2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1.     В туманах над сверканьем рос </a:t>
            </a:r>
          </a:p>
          <a:p>
            <a:pPr marL="0" lvl="2" indent="0">
              <a:spcBef>
                <a:spcPts val="0"/>
              </a:spcBef>
              <a:buNone/>
            </a:pPr>
            <a:r>
              <a:rPr lang="ru-RU" sz="2000" dirty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                        Безжалостный святой и мудрый</a:t>
            </a:r>
          </a:p>
          <a:p>
            <a:pPr marL="0" lvl="2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        Я в старом парке дедов рос</a:t>
            </a:r>
          </a:p>
          <a:p>
            <a:pPr marL="0" lvl="2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        И солнце золотило кудри</a:t>
            </a:r>
            <a:r>
              <a:rPr lang="ru-RU" sz="2000" i="1" dirty="0" smtClean="0">
                <a:latin typeface="+mj-lt"/>
              </a:rPr>
              <a:t> (А. Блок).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2</a:t>
            </a:r>
            <a:r>
              <a:rPr lang="ru-RU" sz="2000" i="1" dirty="0" smtClean="0">
                <a:latin typeface="+mj-lt"/>
              </a:rPr>
              <a:t>.     </a:t>
            </a:r>
            <a:r>
              <a:rPr lang="ru-RU" sz="2000" dirty="0" smtClean="0">
                <a:latin typeface="+mj-lt"/>
              </a:rPr>
              <a:t>Спасибо скромный русский огонёк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         За то что ты в предчувствии тревожном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         Горишь для тех кто в поле бездорожном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         От всех друзей отчаянно далёк</a:t>
            </a:r>
            <a:r>
              <a:rPr lang="ru-RU" sz="2000" i="1" dirty="0" smtClean="0">
                <a:latin typeface="+mj-lt"/>
              </a:rPr>
              <a:t> (Н</a:t>
            </a:r>
            <a:r>
              <a:rPr lang="ru-RU" sz="2000" dirty="0" smtClean="0">
                <a:latin typeface="+mj-lt"/>
              </a:rPr>
              <a:t>.</a:t>
            </a:r>
            <a:r>
              <a:rPr lang="ru-RU" sz="2000" i="1" dirty="0" smtClean="0">
                <a:latin typeface="+mj-lt"/>
              </a:rPr>
              <a:t> Рубцов).</a:t>
            </a:r>
            <a:endParaRPr lang="ru-RU" sz="2000" dirty="0" smtClean="0">
              <a:latin typeface="+mj-lt"/>
            </a:endParaRPr>
          </a:p>
          <a:p>
            <a:pPr marL="0" lvl="2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 3.     И розы осенние розы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         Мне снятся на каждом шагу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         Сквозь мглу и огни и морозы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                          На белом на лёгкой снегу</a:t>
            </a:r>
            <a:r>
              <a:rPr lang="ru-RU" sz="2000" i="1" dirty="0" smtClean="0">
                <a:latin typeface="+mj-lt"/>
              </a:rPr>
              <a:t> (А. Блок).</a:t>
            </a:r>
            <a:endParaRPr lang="ru-RU" sz="2000" dirty="0" smtClean="0">
              <a:latin typeface="+mj-lt"/>
            </a:endParaRPr>
          </a:p>
          <a:p>
            <a:pPr marL="0" indent="0">
              <a:spcBef>
                <a:spcPts val="0"/>
              </a:spcBef>
            </a:pP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pPr algn="l"/>
            <a:r>
              <a:rPr lang="ru-RU" sz="3200" dirty="0" smtClean="0"/>
              <a:t>Запишите предложения, сравните </a:t>
            </a:r>
            <a:br>
              <a:rPr lang="ru-RU" sz="3200" dirty="0" smtClean="0"/>
            </a:br>
            <a:r>
              <a:rPr lang="ru-RU" sz="3200" dirty="0" smtClean="0"/>
              <a:t>их по интонации и разберите по членам </a:t>
            </a:r>
            <a:r>
              <a:rPr lang="ru-RU" sz="3200" dirty="0" smtClean="0"/>
              <a:t>предложения (знаки препинания не расставлены)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Милая барышня попрощалась спокойно села в карету и уехала.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Вы </a:t>
            </a:r>
            <a:r>
              <a:rPr lang="ru-RU" dirty="0" smtClean="0"/>
              <a:t>милая барышня играли в любительских спектаклях</a:t>
            </a:r>
            <a:r>
              <a:rPr lang="ru-RU" dirty="0" smtClean="0"/>
              <a:t>?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Восстановите текст, вставив недостающие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txBody>
          <a:bodyPr/>
          <a:lstStyle/>
          <a:p>
            <a:r>
              <a:rPr lang="ru-RU" sz="2400" dirty="0" smtClean="0"/>
              <a:t>1) Ты,  ……..     ,всех милее, всех румяней и белее.</a:t>
            </a:r>
          </a:p>
          <a:p>
            <a:r>
              <a:rPr lang="ru-RU" sz="2400" dirty="0" smtClean="0"/>
              <a:t> 2) Отпусти ты  меня в море, ….</a:t>
            </a:r>
          </a:p>
          <a:p>
            <a:r>
              <a:rPr lang="ru-RU" sz="2400" dirty="0" smtClean="0"/>
              <a:t>3)…             !      ...          ! Ты могуч, ты гоняешь стаи туч.</a:t>
            </a:r>
          </a:p>
          <a:p>
            <a:r>
              <a:rPr lang="ru-RU" sz="2400" dirty="0" smtClean="0"/>
              <a:t>4)      ……..                                 ! Скажи, да всю правду доложи…</a:t>
            </a:r>
          </a:p>
          <a:p>
            <a:r>
              <a:rPr lang="ru-RU" sz="2400" dirty="0" smtClean="0"/>
              <a:t>5) Здравствуй, …….       !</a:t>
            </a:r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Слова для справок:</a:t>
            </a:r>
          </a:p>
          <a:p>
            <a:r>
              <a:rPr lang="ru-RU" dirty="0" smtClean="0"/>
              <a:t>Ветер, ветер; </a:t>
            </a:r>
          </a:p>
          <a:p>
            <a:r>
              <a:rPr lang="ru-RU" dirty="0" smtClean="0"/>
              <a:t>царица; </a:t>
            </a:r>
          </a:p>
          <a:p>
            <a:r>
              <a:rPr lang="ru-RU" dirty="0" smtClean="0"/>
              <a:t>свет мой, зеркальце;</a:t>
            </a:r>
          </a:p>
          <a:p>
            <a:r>
              <a:rPr lang="ru-RU" dirty="0" smtClean="0"/>
              <a:t> старче; </a:t>
            </a:r>
          </a:p>
          <a:p>
            <a:r>
              <a:rPr lang="ru-RU" dirty="0" smtClean="0"/>
              <a:t>князь ты мой прекрасный.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1628800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царица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2852936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старче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3284984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Ветер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3284984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Ветер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4077072"/>
            <a:ext cx="28803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Свет мой, зеркальце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5301208"/>
            <a:ext cx="28803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князь ты мой прекрасный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Всем нам при общении</a:t>
            </a:r>
          </a:p>
          <a:p>
            <a:pPr algn="ctr">
              <a:buNone/>
            </a:pPr>
            <a:r>
              <a:rPr lang="ru-RU" dirty="0" smtClean="0"/>
              <a:t>Поможет обращение.</a:t>
            </a:r>
          </a:p>
          <a:p>
            <a:pPr algn="ctr">
              <a:buNone/>
            </a:pPr>
            <a:r>
              <a:rPr lang="ru-RU" dirty="0" smtClean="0"/>
              <a:t>К людям, звездам или птицам</a:t>
            </a:r>
          </a:p>
          <a:p>
            <a:pPr algn="ctr">
              <a:buNone/>
            </a:pPr>
            <a:r>
              <a:rPr lang="ru-RU" dirty="0" smtClean="0"/>
              <a:t>Можешь смело обратиться.</a:t>
            </a:r>
          </a:p>
          <a:p>
            <a:pPr algn="ctr">
              <a:buNone/>
            </a:pPr>
            <a:r>
              <a:rPr lang="ru-RU" dirty="0" smtClean="0"/>
              <a:t>На письме не забывай,</a:t>
            </a:r>
          </a:p>
          <a:p>
            <a:pPr algn="ctr">
              <a:buNone/>
            </a:pPr>
            <a:r>
              <a:rPr lang="ru-RU" dirty="0" smtClean="0"/>
              <a:t>Запятыми выделяй!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Знать</a:t>
            </a:r>
          </a:p>
          <a:p>
            <a:r>
              <a:rPr lang="ru-RU" dirty="0" smtClean="0"/>
              <a:t>1</a:t>
            </a:r>
          </a:p>
          <a:p>
            <a:r>
              <a:rPr lang="ru-RU" dirty="0" smtClean="0"/>
              <a:t>2</a:t>
            </a:r>
          </a:p>
          <a:p>
            <a:endParaRPr lang="ru-RU" dirty="0" smtClean="0"/>
          </a:p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Уметь</a:t>
            </a:r>
          </a:p>
          <a:p>
            <a:r>
              <a:rPr lang="ru-RU" dirty="0" smtClean="0"/>
              <a:t>1</a:t>
            </a:r>
          </a:p>
          <a:p>
            <a:r>
              <a:rPr lang="ru-RU" dirty="0" smtClean="0"/>
              <a:t>2</a:t>
            </a:r>
          </a:p>
          <a:p>
            <a:endParaRPr lang="ru-RU" dirty="0" smtClean="0"/>
          </a:p>
          <a:p>
            <a:r>
              <a:rPr lang="ru-RU" dirty="0" smtClean="0"/>
              <a:t>3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213285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такое обращение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270892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Какую роль играет обращение в предложении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3645024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Какими знаками препинания выделяется обращение на письме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1328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Находить обращение в тексте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263691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Использовать обращение в речи в соответствии с речевой ситуацией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37890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Выделять обращение на письме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Простые предложения, осложненные обращением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5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Дополнительный 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ошибочное суждение.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Обращение не является членом предложения.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Обращение указывает на того, к кому обращаются с речью.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Обращение грамматически связано с главными членами предложения.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525658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1.Вы </a:t>
            </a:r>
            <a:r>
              <a:rPr lang="ru-RU" dirty="0"/>
              <a:t>уронили перчатку, Оленька.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dirty="0" smtClean="0"/>
              <a:t>.Мы </a:t>
            </a:r>
            <a:r>
              <a:rPr lang="ru-RU" dirty="0"/>
              <a:t>Вас, уважаемый Пётр Васильевич, сегодня ждём.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.Уважаемые </a:t>
            </a:r>
            <a:r>
              <a:rPr lang="ru-RU" dirty="0"/>
              <a:t>дамы и господа! Поздравляем </a:t>
            </a:r>
            <a:r>
              <a:rPr lang="ru-RU" dirty="0" smtClean="0"/>
              <a:t>                                                                              вас </a:t>
            </a:r>
            <a:r>
              <a:rPr lang="ru-RU" dirty="0"/>
              <a:t>с праздником!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1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26094"/>
            <a:ext cx="8229600" cy="478465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1                   .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2.                     .            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3                    .         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16"/>
          <a:stretch/>
        </p:blipFill>
        <p:spPr bwMode="auto">
          <a:xfrm>
            <a:off x="954331" y="1052736"/>
            <a:ext cx="1584176" cy="64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70"/>
          <a:stretch/>
        </p:blipFill>
        <p:spPr bwMode="auto">
          <a:xfrm>
            <a:off x="1187624" y="2204865"/>
            <a:ext cx="1582827" cy="65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69" b="25852"/>
          <a:stretch/>
        </p:blipFill>
        <p:spPr bwMode="auto">
          <a:xfrm>
            <a:off x="1124741" y="3284984"/>
            <a:ext cx="1413766" cy="79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7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Тема16</Template>
  <TotalTime>112</TotalTime>
  <Words>447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Тема16</vt:lpstr>
      <vt:lpstr>  </vt:lpstr>
      <vt:lpstr>Запишите предложения, сравните  их по интонации и разберите по членам предложения (знаки препинания не расставлены)</vt:lpstr>
      <vt:lpstr>Восстановите текст, вставив недостающие слова</vt:lpstr>
      <vt:lpstr> </vt:lpstr>
      <vt:lpstr>Цели урока</vt:lpstr>
      <vt:lpstr>Простые предложения, осложненные обращением</vt:lpstr>
      <vt:lpstr>Дополнительный материал</vt:lpstr>
      <vt:lpstr>Презентация PowerPoint</vt:lpstr>
      <vt:lpstr>Проверь себя!</vt:lpstr>
      <vt:lpstr>Презентация PowerPoint</vt:lpstr>
      <vt:lpstr>Самостоятельная работа</vt:lpstr>
      <vt:lpstr>Домашнее задание</vt:lpstr>
      <vt:lpstr>    Знаю что знаю как  знаю зачем</vt:lpstr>
      <vt:lpstr>Презентация PowerPoint</vt:lpstr>
      <vt:lpstr>Укажите предложение с обращением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Обращение</dc:title>
  <dc:creator>Катя</dc:creator>
  <cp:lastModifiedBy>vladislav</cp:lastModifiedBy>
  <cp:revision>16</cp:revision>
  <dcterms:created xsi:type="dcterms:W3CDTF">2014-11-20T19:57:19Z</dcterms:created>
  <dcterms:modified xsi:type="dcterms:W3CDTF">2014-12-17T19:54:28Z</dcterms:modified>
</cp:coreProperties>
</file>