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1BAB-0804-4272-8D3C-5E55A5FF91BA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D84E-1D4F-4008-A3BE-B2A471259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1BAB-0804-4272-8D3C-5E55A5FF91BA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D84E-1D4F-4008-A3BE-B2A471259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1BAB-0804-4272-8D3C-5E55A5FF91BA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D84E-1D4F-4008-A3BE-B2A471259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1BAB-0804-4272-8D3C-5E55A5FF91BA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D84E-1D4F-4008-A3BE-B2A471259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1BAB-0804-4272-8D3C-5E55A5FF91BA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D84E-1D4F-4008-A3BE-B2A471259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1BAB-0804-4272-8D3C-5E55A5FF91BA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D84E-1D4F-4008-A3BE-B2A471259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1BAB-0804-4272-8D3C-5E55A5FF91BA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D84E-1D4F-4008-A3BE-B2A471259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1BAB-0804-4272-8D3C-5E55A5FF91BA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D84E-1D4F-4008-A3BE-B2A471259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1BAB-0804-4272-8D3C-5E55A5FF91BA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D84E-1D4F-4008-A3BE-B2A471259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1BAB-0804-4272-8D3C-5E55A5FF91BA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D84E-1D4F-4008-A3BE-B2A471259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1BAB-0804-4272-8D3C-5E55A5FF91BA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D84E-1D4F-4008-A3BE-B2A471259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51BAB-0804-4272-8D3C-5E55A5FF91BA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AD84E-1D4F-4008-A3BE-B2A471259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2743219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6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142984"/>
            <a:ext cx="7572428" cy="4495816"/>
          </a:xfrm>
        </p:spPr>
        <p:txBody>
          <a:bodyPr>
            <a:noAutofit/>
          </a:bodyPr>
          <a:lstStyle/>
          <a:p>
            <a:pPr algn="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«Положительные эмоции и их значение в жизни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школьника».</a:t>
            </a:r>
          </a:p>
          <a:p>
            <a:pPr algn="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Выполнила: Осетрова Н.В.,</a:t>
            </a:r>
          </a:p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8 класса Б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929066"/>
            <a:ext cx="2428892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Жить – значит чувствовать и мыслить,</a:t>
            </a:r>
          </a:p>
          <a:p>
            <a:pPr algn="r"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страдать и блаженствовать.</a:t>
            </a:r>
          </a:p>
          <a:p>
            <a:pPr algn="r"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Всякая другая жизнь – смерть.</a:t>
            </a:r>
          </a:p>
          <a:p>
            <a:pPr algn="r"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В.Г.Белинский</a:t>
            </a:r>
          </a:p>
        </p:txBody>
      </p:sp>
      <p:pic>
        <p:nvPicPr>
          <p:cNvPr id="4" name="Рисунок 3" descr="3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357826"/>
            <a:ext cx="1565828" cy="947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215370" cy="6215082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чему человек, особенно ребёнок, может быть счастлив? В первую очередь, он счастлив от той психологической обстановки, в которой он живёт и растёт. </a:t>
            </a:r>
            <a:endParaRPr lang="ru-RU" sz="4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какая обстановка в </a:t>
            </a:r>
          </a:p>
          <a:p>
            <a:pPr>
              <a:buNone/>
            </a:pPr>
            <a:r>
              <a:rPr lang="ru-RU" sz="4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вашем доме?</a:t>
            </a:r>
            <a:endParaRPr lang="ru-RU" sz="4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3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857628"/>
            <a:ext cx="3208541" cy="2117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42852"/>
            <a:ext cx="5972188" cy="6715148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3900" b="1" dirty="0" smtClean="0">
                <a:solidFill>
                  <a:srgbClr val="002060"/>
                </a:solidFill>
              </a:rPr>
              <a:t>Период </a:t>
            </a:r>
            <a:r>
              <a:rPr lang="ru-RU" sz="3900" b="1" dirty="0">
                <a:solidFill>
                  <a:srgbClr val="002060"/>
                </a:solidFill>
              </a:rPr>
              <a:t>детства – самое подходящее время для приобретения полезных привычек и положительных черт характера, так необходимых в дальнейшей жизни</a:t>
            </a:r>
            <a:r>
              <a:rPr lang="ru-RU" sz="3900" b="1" dirty="0" smtClean="0">
                <a:solidFill>
                  <a:srgbClr val="002060"/>
                </a:solidFill>
              </a:rPr>
              <a:t>.</a:t>
            </a:r>
          </a:p>
          <a:p>
            <a:pPr algn="r">
              <a:buNone/>
            </a:pPr>
            <a:r>
              <a:rPr lang="ru-RU" sz="3900" b="1" u="sng" dirty="0" smtClean="0">
                <a:solidFill>
                  <a:srgbClr val="002060"/>
                </a:solidFill>
              </a:rPr>
              <a:t>Дом</a:t>
            </a:r>
            <a:r>
              <a:rPr lang="ru-RU" sz="3900" b="1" dirty="0" smtClean="0">
                <a:solidFill>
                  <a:srgbClr val="002060"/>
                </a:solidFill>
              </a:rPr>
              <a:t> </a:t>
            </a:r>
            <a:r>
              <a:rPr lang="ru-RU" sz="3900" b="1" dirty="0">
                <a:solidFill>
                  <a:srgbClr val="002060"/>
                </a:solidFill>
              </a:rPr>
              <a:t>– это лучшее место для воспитания в детях здоровых эмоций, доброжелательности и правильного мышления</a:t>
            </a:r>
            <a:r>
              <a:rPr lang="ru-RU" sz="3600" b="1" dirty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45d9714557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00240"/>
            <a:ext cx="2643206" cy="3604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отрицательно влияющие не только на эмоциональную сферу ребёнка, но и на его умственное развитие: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2098"/>
          </a:xfrm>
        </p:spPr>
        <p:txBody>
          <a:bodyPr>
            <a:normAutofit fontScale="77500" lnSpcReduction="20000"/>
          </a:bodyPr>
          <a:lstStyle/>
          <a:p>
            <a:pPr lvl="0"/>
            <a:endParaRPr lang="ru-RU" sz="3800" i="1" dirty="0" smtClean="0"/>
          </a:p>
          <a:p>
            <a:pPr lvl="0"/>
            <a:r>
              <a:rPr lang="ru-RU" sz="3800" b="1" i="1" dirty="0" smtClean="0">
                <a:solidFill>
                  <a:schemeClr val="tx2">
                    <a:lumMod val="75000"/>
                  </a:schemeClr>
                </a:solidFill>
              </a:rPr>
              <a:t>Смерть </a:t>
            </a:r>
            <a:r>
              <a:rPr lang="ru-RU" sz="3800" b="1" i="1" dirty="0">
                <a:solidFill>
                  <a:schemeClr val="tx2">
                    <a:lumMod val="75000"/>
                  </a:schemeClr>
                </a:solidFill>
              </a:rPr>
              <a:t>отца или матери.</a:t>
            </a:r>
          </a:p>
          <a:p>
            <a:pPr lvl="0"/>
            <a:r>
              <a:rPr lang="ru-RU" sz="3800" b="1" i="1" dirty="0">
                <a:solidFill>
                  <a:schemeClr val="tx2">
                    <a:lumMod val="75000"/>
                  </a:schemeClr>
                </a:solidFill>
              </a:rPr>
              <a:t>Развод родителей.</a:t>
            </a:r>
          </a:p>
          <a:p>
            <a:pPr lvl="0"/>
            <a:r>
              <a:rPr lang="ru-RU" sz="3800" b="1" i="1" dirty="0">
                <a:solidFill>
                  <a:schemeClr val="tx2">
                    <a:lumMod val="75000"/>
                  </a:schemeClr>
                </a:solidFill>
              </a:rPr>
              <a:t>Частое отсутствие отца или матери из-за командировок.</a:t>
            </a:r>
          </a:p>
          <a:p>
            <a:pPr lvl="0"/>
            <a:r>
              <a:rPr lang="ru-RU" sz="3800" b="1" i="1" dirty="0">
                <a:solidFill>
                  <a:schemeClr val="tx2">
                    <a:lumMod val="75000"/>
                  </a:schemeClr>
                </a:solidFill>
              </a:rPr>
              <a:t>Долгое отсутствие матери и в связи этим жизнь с другими людьми.</a:t>
            </a:r>
          </a:p>
          <a:p>
            <a:pPr lvl="0"/>
            <a:r>
              <a:rPr lang="ru-RU" sz="3800" b="1" i="1" dirty="0">
                <a:solidFill>
                  <a:schemeClr val="tx2">
                    <a:lumMod val="75000"/>
                  </a:schemeClr>
                </a:solidFill>
              </a:rPr>
              <a:t>Плохие отношения между родителями: ссоры, гнев, оскорбления.</a:t>
            </a:r>
          </a:p>
          <a:p>
            <a:pPr lvl="0"/>
            <a:r>
              <a:rPr lang="ru-RU" sz="3800" b="1" i="1" dirty="0">
                <a:solidFill>
                  <a:schemeClr val="tx2">
                    <a:lumMod val="75000"/>
                  </a:schemeClr>
                </a:solidFill>
              </a:rPr>
              <a:t>Употребление спиртных напитков в семье.</a:t>
            </a:r>
          </a:p>
          <a:p>
            <a:pPr lvl="0"/>
            <a:r>
              <a:rPr lang="ru-RU" sz="3800" b="1" i="1" dirty="0">
                <a:solidFill>
                  <a:schemeClr val="tx2">
                    <a:lumMod val="75000"/>
                  </a:schemeClr>
                </a:solidFill>
              </a:rPr>
              <a:t>Курение родителей.</a:t>
            </a:r>
          </a:p>
          <a:p>
            <a:pPr lvl="0"/>
            <a:r>
              <a:rPr lang="ru-RU" sz="3800" b="1" i="1" dirty="0">
                <a:solidFill>
                  <a:schemeClr val="tx2">
                    <a:lumMod val="75000"/>
                  </a:schemeClr>
                </a:solidFill>
              </a:rPr>
              <a:t>Плохие знакомства родителей.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5800" b="1" dirty="0">
                <a:solidFill>
                  <a:schemeClr val="tx2">
                    <a:lumMod val="75000"/>
                  </a:schemeClr>
                </a:solidFill>
              </a:rPr>
              <a:t>АНКЕТА ДЛЯ </a:t>
            </a:r>
            <a:r>
              <a:rPr lang="ru-RU" sz="5800" b="1" dirty="0" smtClean="0">
                <a:solidFill>
                  <a:schemeClr val="tx2">
                    <a:lumMod val="75000"/>
                  </a:schemeClr>
                </a:solidFill>
              </a:rPr>
              <a:t>УЧАЩИХСЯ</a:t>
            </a:r>
            <a:endParaRPr lang="ru-RU" sz="5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Прочти </a:t>
            </a:r>
            <a:r>
              <a:rPr lang="ru-RU" i="1" dirty="0"/>
              <a:t>внимательно предложение и продолжи его</a:t>
            </a:r>
            <a:r>
              <a:rPr lang="ru-RU" i="1" dirty="0" smtClean="0"/>
              <a:t>: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/>
          </a:p>
          <a:p>
            <a:r>
              <a:rPr lang="ru-RU" sz="3800" b="1" dirty="0">
                <a:solidFill>
                  <a:schemeClr val="accent4">
                    <a:lumMod val="50000"/>
                  </a:schemeClr>
                </a:solidFill>
              </a:rPr>
              <a:t>Я злюсь, когда мои </a:t>
            </a:r>
            <a:r>
              <a:rPr lang="ru-RU" sz="3800" b="1" dirty="0" err="1">
                <a:solidFill>
                  <a:schemeClr val="accent4">
                    <a:lumMod val="50000"/>
                  </a:schemeClr>
                </a:solidFill>
              </a:rPr>
              <a:t>родители</a:t>
            </a:r>
            <a:r>
              <a:rPr lang="ru-RU" sz="3800" b="1" dirty="0" err="1" smtClean="0">
                <a:solidFill>
                  <a:schemeClr val="accent4">
                    <a:lumMod val="50000"/>
                  </a:schemeClr>
                </a:solidFill>
              </a:rPr>
              <a:t>_______________________</a:t>
            </a:r>
            <a:endParaRPr lang="ru-RU" sz="3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sz="38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800" b="1" dirty="0">
                <a:solidFill>
                  <a:schemeClr val="accent4">
                    <a:lumMod val="50000"/>
                  </a:schemeClr>
                </a:solidFill>
              </a:rPr>
              <a:t>Я радуюсь, когда мои </a:t>
            </a:r>
            <a:r>
              <a:rPr lang="ru-RU" sz="3800" b="1" dirty="0" err="1">
                <a:solidFill>
                  <a:schemeClr val="accent4">
                    <a:lumMod val="50000"/>
                  </a:schemeClr>
                </a:solidFill>
              </a:rPr>
              <a:t>родители</a:t>
            </a:r>
            <a:r>
              <a:rPr lang="ru-RU" sz="3800" b="1" dirty="0" err="1" smtClean="0">
                <a:solidFill>
                  <a:schemeClr val="accent4">
                    <a:lumMod val="50000"/>
                  </a:schemeClr>
                </a:solidFill>
              </a:rPr>
              <a:t>____________________</a:t>
            </a:r>
            <a:endParaRPr lang="ru-RU" sz="3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sz="38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800" b="1" dirty="0">
                <a:solidFill>
                  <a:schemeClr val="accent4">
                    <a:lumMod val="50000"/>
                  </a:schemeClr>
                </a:solidFill>
              </a:rPr>
              <a:t>Я счастлив, </a:t>
            </a:r>
            <a:r>
              <a:rPr lang="ru-RU" sz="3800" b="1" dirty="0" err="1">
                <a:solidFill>
                  <a:schemeClr val="accent4">
                    <a:lumMod val="50000"/>
                  </a:schemeClr>
                </a:solidFill>
              </a:rPr>
              <a:t>когда</a:t>
            </a:r>
            <a:r>
              <a:rPr lang="ru-RU" sz="3800" b="1" dirty="0" err="1" smtClean="0">
                <a:solidFill>
                  <a:schemeClr val="accent4">
                    <a:lumMod val="50000"/>
                  </a:schemeClr>
                </a:solidFill>
              </a:rPr>
              <a:t>_________________________________</a:t>
            </a:r>
            <a:endParaRPr lang="ru-RU" sz="3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sz="38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800" b="1" dirty="0">
                <a:solidFill>
                  <a:schemeClr val="accent4">
                    <a:lumMod val="50000"/>
                  </a:schemeClr>
                </a:solidFill>
              </a:rPr>
              <a:t>Я переживаю, </a:t>
            </a:r>
            <a:r>
              <a:rPr lang="ru-RU" sz="3800" b="1" dirty="0" err="1">
                <a:solidFill>
                  <a:schemeClr val="accent4">
                    <a:lumMod val="50000"/>
                  </a:schemeClr>
                </a:solidFill>
              </a:rPr>
              <a:t>когда</a:t>
            </a:r>
            <a:r>
              <a:rPr lang="ru-RU" sz="3800" b="1" dirty="0" err="1" smtClean="0">
                <a:solidFill>
                  <a:schemeClr val="accent4">
                    <a:lumMod val="50000"/>
                  </a:schemeClr>
                </a:solidFill>
              </a:rPr>
              <a:t>______________________________</a:t>
            </a:r>
            <a:endParaRPr lang="ru-RU" sz="3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sz="38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800" b="1" dirty="0">
                <a:solidFill>
                  <a:schemeClr val="accent4">
                    <a:lumMod val="50000"/>
                  </a:schemeClr>
                </a:solidFill>
              </a:rPr>
              <a:t>Я возмущаюсь, когда </a:t>
            </a:r>
            <a:r>
              <a:rPr lang="ru-RU" sz="3800" b="1" dirty="0" smtClean="0">
                <a:solidFill>
                  <a:schemeClr val="accent4">
                    <a:lumMod val="50000"/>
                  </a:schemeClr>
                </a:solidFill>
              </a:rPr>
              <a:t>_____________________________</a:t>
            </a:r>
          </a:p>
          <a:p>
            <a:pPr>
              <a:buNone/>
            </a:pPr>
            <a:endParaRPr lang="ru-RU" sz="38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800" b="1" dirty="0">
                <a:solidFill>
                  <a:schemeClr val="accent4">
                    <a:lumMod val="50000"/>
                  </a:schemeClr>
                </a:solidFill>
              </a:rPr>
              <a:t>Я протестую, </a:t>
            </a:r>
            <a:r>
              <a:rPr lang="ru-RU" sz="3800" b="1" dirty="0" err="1">
                <a:solidFill>
                  <a:schemeClr val="accent4">
                    <a:lumMod val="50000"/>
                  </a:schemeClr>
                </a:solidFill>
              </a:rPr>
              <a:t>когда</a:t>
            </a:r>
            <a:r>
              <a:rPr lang="ru-RU" sz="3800" b="1" dirty="0" err="1" smtClean="0">
                <a:solidFill>
                  <a:schemeClr val="accent4">
                    <a:lumMod val="50000"/>
                  </a:schemeClr>
                </a:solidFill>
              </a:rPr>
              <a:t>________________________________</a:t>
            </a:r>
            <a:endParaRPr lang="ru-RU" sz="38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865782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785794"/>
            <a:ext cx="1387891" cy="1093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РЕКОМЕНДАЦИИ по развитию положительных эмоций у ребёнка.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Папы и мамы! Бабушки и дедушки! Помните!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858312" cy="54292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endParaRPr lang="ru-RU" sz="3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повторяющихся знаков приветствия, одобрения, любви и принятия у ребёнка складывается ощущение: «со мной всё в порядке», «я – хороший». От сигналов осуждения, недовольства, критики – ощущение «со мной что-то не так», «я – плохой».</a:t>
            </a:r>
          </a:p>
          <a:p>
            <a:pPr lvl="0"/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Душевная копилка ребёнка работает день и ночь. Её ценность зависит от того, что мы туда бросаем.</a:t>
            </a:r>
          </a:p>
          <a:p>
            <a:pPr lvl="0"/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Научитесь слушать своего ребёнка в радости и в горести.</a:t>
            </a:r>
          </a:p>
          <a:p>
            <a:pPr lvl="0"/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Наказывая своего ребёнка, оставайтесь рядом с ним, не избегайте общения с ним.</a:t>
            </a:r>
          </a:p>
          <a:p>
            <a:pPr lvl="0"/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Обнимайте и целуйте ребёнка в любом возрасте.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010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24" y="142852"/>
            <a:ext cx="819150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i="1" dirty="0" smtClean="0">
                <a:solidFill>
                  <a:srgbClr val="002060"/>
                </a:solidFill>
              </a:rPr>
              <a:t>РИТУАЛЫ</a:t>
            </a:r>
            <a:r>
              <a:rPr lang="ru-RU" sz="4000" b="1" i="1" dirty="0">
                <a:solidFill>
                  <a:srgbClr val="002060"/>
                </a:solidFill>
              </a:rPr>
              <a:t>, которые нравятся </a:t>
            </a:r>
            <a:r>
              <a:rPr lang="ru-RU" sz="4000" b="1" i="1" dirty="0" smtClean="0">
                <a:solidFill>
                  <a:srgbClr val="002060"/>
                </a:solidFill>
              </a:rPr>
              <a:t>детям: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000108"/>
            <a:ext cx="8858312" cy="564360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перед уходом в школу получить объятие родителей и напутственное слово или жест, в котором будет маленькая тайна взрослого и ребёнка;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придя из школы, рассказать о своих удачах и проблемах и получить слова поддержки и участия за чашкой чая;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 выходной день обсудить прожитую неделю и её значение для детей и родителей;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ночь услышать доброе пожелание;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 свой день рождения получать сюрпризы и устраивать их для других членов семьи;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посидеть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 мамой и папой, взявшись за руки,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во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время своей болезни и попросить у них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любимую еду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или что-то такое, чего очень давно хотелось.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3714752"/>
            <a:ext cx="1500198" cy="2039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357454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>
                <a:solidFill>
                  <a:srgbClr val="002060"/>
                </a:solidFill>
              </a:rPr>
              <a:t>        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>
                <a:solidFill>
                  <a:srgbClr val="002060"/>
                </a:solidFill>
              </a:rPr>
              <a:t/>
            </a:r>
            <a:br>
              <a:rPr lang="ru-RU" sz="5400" b="1" dirty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            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        </a:t>
            </a:r>
            <a:r>
              <a:rPr lang="ru-RU" sz="6700" b="1" dirty="0" smtClean="0">
                <a:solidFill>
                  <a:srgbClr val="002060"/>
                </a:solidFill>
              </a:rPr>
              <a:t>спасибо</a:t>
            </a: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          </a:t>
            </a:r>
            <a:r>
              <a:rPr lang="ru-RU" sz="6700" b="1" dirty="0" smtClean="0">
                <a:solidFill>
                  <a:srgbClr val="002060"/>
                </a:solidFill>
              </a:rPr>
              <a:t>за</a:t>
            </a: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         </a:t>
            </a:r>
            <a:r>
              <a:rPr lang="ru-RU" sz="6000" b="1" dirty="0" smtClean="0">
                <a:solidFill>
                  <a:srgbClr val="002060"/>
                </a:solidFill>
              </a:rPr>
              <a:t>внимание!!!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41127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435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</vt:lpstr>
      <vt:lpstr>Слайд 2</vt:lpstr>
      <vt:lpstr>Слайд 3</vt:lpstr>
      <vt:lpstr>Слайд 4</vt:lpstr>
      <vt:lpstr>Причины, отрицательно влияющие не только на эмоциональную сферу ребёнка, но и на его умственное развитие:</vt:lpstr>
      <vt:lpstr>Слайд 6</vt:lpstr>
      <vt:lpstr>  РЕКОМЕНДАЦИИ по развитию положительных эмоций у ребёнка. Папы и мамы! Бабушки и дедушки! Помните! </vt:lpstr>
      <vt:lpstr> РИТУАЛЫ, которые нравятся детям:   </vt:lpstr>
      <vt:lpstr>                               спасибо           за          внимание!!!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Пользователь</dc:creator>
  <cp:lastModifiedBy>Пользователь</cp:lastModifiedBy>
  <cp:revision>10</cp:revision>
  <dcterms:created xsi:type="dcterms:W3CDTF">2012-04-13T20:00:24Z</dcterms:created>
  <dcterms:modified xsi:type="dcterms:W3CDTF">2013-12-27T20:52:56Z</dcterms:modified>
</cp:coreProperties>
</file>