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9" r:id="rId4"/>
    <p:sldId id="283" r:id="rId5"/>
    <p:sldId id="264" r:id="rId6"/>
    <p:sldId id="260" r:id="rId7"/>
    <p:sldId id="261" r:id="rId8"/>
    <p:sldId id="268" r:id="rId9"/>
    <p:sldId id="267" r:id="rId10"/>
    <p:sldId id="266" r:id="rId11"/>
    <p:sldId id="272" r:id="rId12"/>
    <p:sldId id="274" r:id="rId13"/>
    <p:sldId id="276" r:id="rId14"/>
    <p:sldId id="262" r:id="rId15"/>
    <p:sldId id="279" r:id="rId16"/>
    <p:sldId id="281" r:id="rId17"/>
    <p:sldId id="284" r:id="rId18"/>
    <p:sldId id="286" r:id="rId19"/>
    <p:sldId id="28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62" autoAdjust="0"/>
  </p:normalViewPr>
  <p:slideViewPr>
    <p:cSldViewPr>
      <p:cViewPr varScale="1">
        <p:scale>
          <a:sx n="70" d="100"/>
          <a:sy n="70"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28596" y="285728"/>
            <a:ext cx="8286808" cy="6072229"/>
          </a:xfrm>
          <a:prstGeom prst="rect">
            <a:avLst/>
          </a:prstGeom>
          <a:noFill/>
          <a:ln w="9525">
            <a:noFill/>
            <a:miter lim="800000"/>
            <a:headEnd/>
            <a:tailEnd/>
          </a:ln>
          <a:effectLst/>
        </p:spPr>
      </p:pic>
      <p:sp>
        <p:nvSpPr>
          <p:cNvPr id="3" name="Подзаголовок 2"/>
          <p:cNvSpPr>
            <a:spLocks noGrp="1"/>
          </p:cNvSpPr>
          <p:nvPr>
            <p:ph type="subTitle" idx="1"/>
          </p:nvPr>
        </p:nvSpPr>
        <p:spPr>
          <a:xfrm>
            <a:off x="571472" y="1643050"/>
            <a:ext cx="7286676" cy="3071834"/>
          </a:xfrm>
        </p:spPr>
        <p:txBody>
          <a:bodyPr/>
          <a:lstStyle/>
          <a:p>
            <a:r>
              <a:rPr lang="ru-RU" b="1" i="1" dirty="0" err="1" smtClean="0">
                <a:solidFill>
                  <a:schemeClr val="accent2">
                    <a:lumMod val="75000"/>
                  </a:schemeClr>
                </a:solidFill>
                <a:latin typeface="Times New Roman" pitchFamily="18" charset="0"/>
                <a:cs typeface="Times New Roman" pitchFamily="18" charset="0"/>
              </a:rPr>
              <a:t>Декабрьны</a:t>
            </a:r>
            <a:r>
              <a:rPr lang="ru-RU" b="1" i="1" dirty="0" smtClean="0">
                <a:solidFill>
                  <a:schemeClr val="accent2">
                    <a:lumMod val="75000"/>
                  </a:schemeClr>
                </a:solidFill>
                <a:latin typeface="Times New Roman" pitchFamily="18" charset="0"/>
                <a:cs typeface="Times New Roman" pitchFamily="18" charset="0"/>
              </a:rPr>
              <a:t> он </a:t>
            </a:r>
            <a:r>
              <a:rPr lang="ru-RU" b="1" i="1" dirty="0" err="1" smtClean="0">
                <a:solidFill>
                  <a:schemeClr val="accent2">
                    <a:lumMod val="75000"/>
                  </a:schemeClr>
                </a:solidFill>
                <a:latin typeface="Times New Roman" pitchFamily="18" charset="0"/>
                <a:cs typeface="Times New Roman" pitchFamily="18" charset="0"/>
              </a:rPr>
              <a:t>бири</a:t>
            </a:r>
            <a:r>
              <a:rPr lang="ru-RU" b="1" i="1" dirty="0" smtClean="0">
                <a:solidFill>
                  <a:schemeClr val="accent2">
                    <a:lumMod val="75000"/>
                  </a:schemeClr>
                </a:solidFill>
                <a:latin typeface="Times New Roman" pitchFamily="18" charset="0"/>
                <a:cs typeface="Times New Roman" pitchFamily="18" charset="0"/>
              </a:rPr>
              <a:t>.</a:t>
            </a:r>
            <a:endParaRPr lang="ru-RU" b="1" i="1" dirty="0" smtClean="0">
              <a:solidFill>
                <a:schemeClr val="accent2">
                  <a:lumMod val="75000"/>
                </a:schemeClr>
              </a:solidFill>
              <a:latin typeface="Times New Roman" pitchFamily="18" charset="0"/>
              <a:cs typeface="Times New Roman" pitchFamily="18" charset="0"/>
            </a:endParaRPr>
          </a:p>
          <a:p>
            <a:r>
              <a:rPr lang="ru-RU" b="1" i="1" dirty="0" err="1" smtClean="0">
                <a:solidFill>
                  <a:schemeClr val="accent2">
                    <a:lumMod val="75000"/>
                  </a:schemeClr>
                </a:solidFill>
                <a:latin typeface="Times New Roman" pitchFamily="18" charset="0"/>
                <a:cs typeface="Times New Roman" pitchFamily="18" charset="0"/>
              </a:rPr>
              <a:t>Салчак</a:t>
            </a:r>
            <a:r>
              <a:rPr lang="ru-RU" b="1" i="1" dirty="0" smtClean="0">
                <a:solidFill>
                  <a:schemeClr val="accent2">
                    <a:lumMod val="75000"/>
                  </a:schemeClr>
                </a:solidFill>
                <a:latin typeface="Times New Roman" pitchFamily="18" charset="0"/>
                <a:cs typeface="Times New Roman" pitchFamily="18" charset="0"/>
              </a:rPr>
              <a:t> </a:t>
            </a:r>
            <a:r>
              <a:rPr lang="ru-RU" b="1" i="1" dirty="0" err="1" smtClean="0">
                <a:solidFill>
                  <a:schemeClr val="accent2">
                    <a:lumMod val="75000"/>
                  </a:schemeClr>
                </a:solidFill>
                <a:latin typeface="Times New Roman" pitchFamily="18" charset="0"/>
                <a:cs typeface="Times New Roman" pitchFamily="18" charset="0"/>
              </a:rPr>
              <a:t>Калбак-Хөрекович Токаны</a:t>
            </a:r>
            <a:r>
              <a:rPr lang="ru-RU" b="1" i="1" dirty="0" err="1" smtClean="0">
                <a:solidFill>
                  <a:schemeClr val="accent2">
                    <a:lumMod val="75000"/>
                  </a:schemeClr>
                </a:solidFill>
                <a:latin typeface="Times New Roman"/>
                <a:cs typeface="Times New Roman"/>
              </a:rPr>
              <a:t>ң</a:t>
            </a:r>
            <a:r>
              <a:rPr lang="ru-RU" b="1" i="1" dirty="0" err="1" smtClean="0">
                <a:solidFill>
                  <a:schemeClr val="accent2">
                    <a:lumMod val="75000"/>
                  </a:schemeClr>
                </a:solidFill>
                <a:latin typeface="Times New Roman" pitchFamily="18" charset="0"/>
                <a:cs typeface="Times New Roman" pitchFamily="18" charset="0"/>
              </a:rPr>
              <a:t> «Араттың сөзү» деп</a:t>
            </a:r>
            <a:r>
              <a:rPr lang="ru-RU" b="1" i="1" dirty="0" smtClean="0">
                <a:solidFill>
                  <a:schemeClr val="accent2">
                    <a:lumMod val="75000"/>
                  </a:schemeClr>
                </a:solidFill>
                <a:latin typeface="Times New Roman" pitchFamily="18" charset="0"/>
                <a:cs typeface="Times New Roman" pitchFamily="18" charset="0"/>
              </a:rPr>
              <a:t> </a:t>
            </a:r>
            <a:r>
              <a:rPr lang="ru-RU" b="1" i="1" dirty="0" err="1" smtClean="0">
                <a:solidFill>
                  <a:schemeClr val="accent2">
                    <a:lumMod val="75000"/>
                  </a:schemeClr>
                </a:solidFill>
                <a:latin typeface="Times New Roman" pitchFamily="18" charset="0"/>
                <a:cs typeface="Times New Roman" pitchFamily="18" charset="0"/>
              </a:rPr>
              <a:t>чогаалын</a:t>
            </a:r>
            <a:r>
              <a:rPr lang="ru-RU" b="1" i="1" dirty="0" smtClean="0">
                <a:solidFill>
                  <a:schemeClr val="accent2">
                    <a:lumMod val="75000"/>
                  </a:schemeClr>
                </a:solidFill>
                <a:latin typeface="Times New Roman" pitchFamily="18" charset="0"/>
                <a:cs typeface="Times New Roman" pitchFamily="18" charset="0"/>
              </a:rPr>
              <a:t> </a:t>
            </a:r>
            <a:r>
              <a:rPr lang="ru-RU" b="1" i="1" smtClean="0">
                <a:solidFill>
                  <a:schemeClr val="accent2">
                    <a:lumMod val="75000"/>
                  </a:schemeClr>
                </a:solidFill>
                <a:latin typeface="Times New Roman" pitchFamily="18" charset="0"/>
                <a:cs typeface="Times New Roman" pitchFamily="18" charset="0"/>
              </a:rPr>
              <a:t>сактып.</a:t>
            </a:r>
            <a:endParaRPr lang="ru-RU" b="1" i="1" dirty="0" smtClean="0">
              <a:solidFill>
                <a:schemeClr val="accent2">
                  <a:lumMod val="75000"/>
                </a:schemeClr>
              </a:solidFill>
              <a:latin typeface="Times New Roman" pitchFamily="18" charset="0"/>
              <a:cs typeface="Times New Roman" pitchFamily="18" charset="0"/>
            </a:endParaRPr>
          </a:p>
          <a:p>
            <a:r>
              <a:rPr lang="ru-RU" b="1" i="1" dirty="0" smtClean="0">
                <a:solidFill>
                  <a:schemeClr val="accent2">
                    <a:lumMod val="75000"/>
                  </a:schemeClr>
                </a:solidFill>
                <a:latin typeface="Times New Roman" pitchFamily="18" charset="0"/>
                <a:cs typeface="Times New Roman" pitchFamily="18" charset="0"/>
              </a:rPr>
              <a:t> </a:t>
            </a:r>
            <a:r>
              <a:rPr lang="ru-RU" b="1" i="1" dirty="0" err="1" smtClean="0">
                <a:solidFill>
                  <a:schemeClr val="accent2">
                    <a:lumMod val="75000"/>
                  </a:schemeClr>
                </a:solidFill>
                <a:latin typeface="Times New Roman" pitchFamily="18" charset="0"/>
                <a:cs typeface="Times New Roman" pitchFamily="18" charset="0"/>
              </a:rPr>
              <a:t>Кичээл</a:t>
            </a:r>
            <a:r>
              <a:rPr lang="ru-RU" b="1" i="1" dirty="0" smtClean="0">
                <a:solidFill>
                  <a:schemeClr val="accent2">
                    <a:lumMod val="75000"/>
                  </a:schemeClr>
                </a:solidFill>
                <a:latin typeface="Times New Roman" pitchFamily="18" charset="0"/>
                <a:cs typeface="Times New Roman" pitchFamily="18" charset="0"/>
              </a:rPr>
              <a:t> – </a:t>
            </a:r>
            <a:r>
              <a:rPr lang="ru-RU" b="1" i="1" dirty="0" err="1" smtClean="0">
                <a:solidFill>
                  <a:schemeClr val="accent2">
                    <a:lumMod val="75000"/>
                  </a:schemeClr>
                </a:solidFill>
                <a:latin typeface="Times New Roman" pitchFamily="18" charset="0"/>
                <a:cs typeface="Times New Roman" pitchFamily="18" charset="0"/>
              </a:rPr>
              <a:t>мөөрей.</a:t>
            </a:r>
            <a:endParaRPr lang="ru-RU" b="1" i="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214290"/>
            <a:ext cx="8358246" cy="6357982"/>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a:bodyPr>
          <a:lstStyle/>
          <a:p>
            <a:r>
              <a:rPr lang="ru-RU" dirty="0" err="1" smtClean="0">
                <a:solidFill>
                  <a:srgbClr val="C00000"/>
                </a:solidFill>
                <a:latin typeface="Times New Roman" pitchFamily="18" charset="0"/>
                <a:cs typeface="Times New Roman" pitchFamily="18" charset="0"/>
              </a:rPr>
              <a:t>Ийи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онаалга</a:t>
            </a:r>
            <a:r>
              <a:rPr lang="ru-RU" dirty="0" smtClean="0">
                <a:solidFill>
                  <a:srgbClr val="C0000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Кроссвордтан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хөй сөс тыпканын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бөлүк шылгараар</a:t>
            </a:r>
            <a:r>
              <a:rPr lang="ru-RU" dirty="0" smtClean="0">
                <a:solidFill>
                  <a:srgbClr val="7030A0"/>
                </a:solidFill>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28596" y="285728"/>
            <a:ext cx="8358246" cy="607223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654692"/>
          </a:xfrm>
        </p:spPr>
        <p:txBody>
          <a:bodyPr>
            <a:normAutofit/>
          </a:bodyPr>
          <a:lstStyle/>
          <a:p>
            <a:r>
              <a:rPr lang="ru-RU" dirty="0" err="1" smtClean="0">
                <a:solidFill>
                  <a:srgbClr val="C00000"/>
                </a:solidFill>
                <a:latin typeface="Times New Roman" pitchFamily="18" charset="0"/>
                <a:cs typeface="Times New Roman" pitchFamily="18" charset="0"/>
              </a:rPr>
              <a:t>Бирги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айтырыг</a:t>
            </a:r>
            <a:r>
              <a:rPr lang="ru-RU" dirty="0" smtClean="0">
                <a:solidFill>
                  <a:srgbClr val="C00000"/>
                </a:solidFill>
                <a:latin typeface="Times New Roman" pitchFamily="18" charset="0"/>
                <a:cs typeface="Times New Roman" pitchFamily="18" charset="0"/>
              </a:rPr>
              <a:t>:</a:t>
            </a:r>
            <a:r>
              <a:rPr lang="ru-RU" dirty="0" smtClean="0"/>
              <a:t> </a:t>
            </a:r>
            <a:r>
              <a:rPr lang="ru-RU" dirty="0" err="1" smtClean="0">
                <a:solidFill>
                  <a:srgbClr val="7030A0"/>
                </a:solidFill>
                <a:latin typeface="Times New Roman" pitchFamily="18" charset="0"/>
                <a:cs typeface="Times New Roman" pitchFamily="18" charset="0"/>
              </a:rPr>
              <a:t>Партизаннар</a:t>
            </a:r>
            <a:r>
              <a:rPr lang="ru-RU" dirty="0" smtClean="0">
                <a:solidFill>
                  <a:srgbClr val="7030A0"/>
                </a:solidFill>
                <a:latin typeface="Times New Roman" pitchFamily="18" charset="0"/>
                <a:cs typeface="Times New Roman" pitchFamily="18" charset="0"/>
              </a:rPr>
              <a:t> биле </a:t>
            </a:r>
            <a:r>
              <a:rPr lang="ru-RU" dirty="0" err="1" smtClean="0">
                <a:solidFill>
                  <a:srgbClr val="7030A0"/>
                </a:solidFill>
                <a:latin typeface="Times New Roman" pitchFamily="18" charset="0"/>
                <a:cs typeface="Times New Roman" pitchFamily="18" charset="0"/>
              </a:rPr>
              <a:t>Токаның солушкан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аъттарының чүзүннерин бижиңер</a:t>
            </a:r>
            <a:r>
              <a:rPr lang="ru-RU" dirty="0" smtClean="0">
                <a:solidFill>
                  <a:srgbClr val="7030A0"/>
                </a:solidFill>
                <a:latin typeface="Times New Roman" pitchFamily="18" charset="0"/>
                <a:cs typeface="Times New Roman" pitchFamily="18" charset="0"/>
              </a:rPr>
              <a:t>.</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214290"/>
            <a:ext cx="8358246" cy="6357982"/>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a:bodyPr>
          <a:lstStyle/>
          <a:p>
            <a:r>
              <a:rPr lang="ru-RU" dirty="0" err="1" smtClean="0">
                <a:solidFill>
                  <a:srgbClr val="C00000"/>
                </a:solidFill>
                <a:latin typeface="Times New Roman" pitchFamily="18" charset="0"/>
                <a:cs typeface="Times New Roman" pitchFamily="18" charset="0"/>
              </a:rPr>
              <a:t>Ийи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онаалга</a:t>
            </a:r>
            <a:r>
              <a:rPr lang="ru-RU" dirty="0" smtClean="0">
                <a:solidFill>
                  <a:srgbClr val="C0000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Чогаалда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бот-боттарынга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удур</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демисежип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турар</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шериглерни</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чүү деп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сөстер-биле адаарыл</a:t>
            </a:r>
            <a:r>
              <a:rPr lang="ru-RU" dirty="0" smtClean="0">
                <a:solidFill>
                  <a:srgbClr val="7030A0"/>
                </a:solidFill>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28596" y="214290"/>
            <a:ext cx="8286808" cy="6143668"/>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a:bodyPr>
          <a:lstStyle/>
          <a:p>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Бирги</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бөлүкке айтырыг</a:t>
            </a:r>
            <a:r>
              <a:rPr lang="ru-RU" sz="3600" dirty="0" smtClean="0">
                <a:solidFill>
                  <a:srgbClr val="C00000"/>
                </a:solidFill>
                <a:latin typeface="Times New Roman" pitchFamily="18" charset="0"/>
                <a:cs typeface="Times New Roman" pitchFamily="18" charset="0"/>
              </a:rPr>
              <a:t>: </a:t>
            </a:r>
            <a:r>
              <a:rPr lang="ru-RU" dirty="0" smtClean="0"/>
              <a:t/>
            </a:r>
            <a:br>
              <a:rPr lang="ru-RU" dirty="0" smtClean="0"/>
            </a:br>
            <a:r>
              <a:rPr lang="ru-RU" sz="4000" dirty="0" err="1" smtClean="0">
                <a:solidFill>
                  <a:srgbClr val="7030A0"/>
                </a:solidFill>
                <a:latin typeface="Times New Roman" pitchFamily="18" charset="0"/>
                <a:cs typeface="Times New Roman" pitchFamily="18" charset="0"/>
              </a:rPr>
              <a:t>Байлар</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ядыы</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чонну</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дора</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көрүп, базынчактап</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турган</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үени төөгүде чүү деп</a:t>
            </a:r>
            <a:r>
              <a:rPr lang="ru-RU" sz="4000" dirty="0" smtClean="0">
                <a:solidFill>
                  <a:srgbClr val="7030A0"/>
                </a:solidFill>
                <a:latin typeface="Times New Roman" pitchFamily="18" charset="0"/>
                <a:cs typeface="Times New Roman" pitchFamily="18" charset="0"/>
              </a:rPr>
              <a:t> </a:t>
            </a:r>
            <a:r>
              <a:rPr lang="ru-RU" sz="4000" dirty="0" err="1" smtClean="0">
                <a:solidFill>
                  <a:srgbClr val="7030A0"/>
                </a:solidFill>
                <a:latin typeface="Times New Roman" pitchFamily="18" charset="0"/>
                <a:cs typeface="Times New Roman" pitchFamily="18" charset="0"/>
              </a:rPr>
              <a:t>адаарыл</a:t>
            </a:r>
            <a:r>
              <a:rPr lang="ru-RU" sz="4000" dirty="0" smtClean="0">
                <a:solidFill>
                  <a:srgbClr val="7030A0"/>
                </a:solidFill>
                <a:latin typeface="Times New Roman" pitchFamily="18" charset="0"/>
                <a:cs typeface="Times New Roman" pitchFamily="18" charset="0"/>
              </a:rPr>
              <a:t>? </a:t>
            </a:r>
            <a:endParaRPr lang="ru-RU"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357158" y="214290"/>
            <a:ext cx="8501122" cy="607223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083188"/>
          </a:xfrm>
        </p:spPr>
        <p:txBody>
          <a:bodyPr>
            <a:normAutofit/>
          </a:bodyPr>
          <a:lstStyle/>
          <a:p>
            <a:r>
              <a:rPr lang="ru-RU" dirty="0" err="1" smtClean="0">
                <a:solidFill>
                  <a:srgbClr val="C00000"/>
                </a:solidFill>
                <a:latin typeface="Times New Roman" pitchFamily="18" charset="0"/>
                <a:cs typeface="Times New Roman" pitchFamily="18" charset="0"/>
              </a:rPr>
              <a:t>Ийи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онаалга</a:t>
            </a:r>
            <a:r>
              <a:rPr lang="ru-RU" dirty="0" smtClean="0">
                <a:solidFill>
                  <a:srgbClr val="C00000"/>
                </a:solidFill>
                <a:latin typeface="Times New Roman" pitchFamily="18" charset="0"/>
                <a:cs typeface="Times New Roman" pitchFamily="18" charset="0"/>
              </a:rPr>
              <a:t>:</a:t>
            </a:r>
            <a:r>
              <a:rPr lang="ru-RU" dirty="0" smtClean="0"/>
              <a:t> </a:t>
            </a:r>
            <a:r>
              <a:rPr lang="ru-RU" dirty="0" smtClean="0">
                <a:solidFill>
                  <a:srgbClr val="7030A0"/>
                </a:solidFill>
                <a:latin typeface="Times New Roman" pitchFamily="18" charset="0"/>
                <a:cs typeface="Times New Roman" pitchFamily="18" charset="0"/>
              </a:rPr>
              <a:t>Кижи </a:t>
            </a:r>
            <a:r>
              <a:rPr lang="ru-RU" dirty="0" err="1" smtClean="0">
                <a:solidFill>
                  <a:srgbClr val="7030A0"/>
                </a:solidFill>
                <a:latin typeface="Times New Roman" pitchFamily="18" charset="0"/>
                <a:cs typeface="Times New Roman" pitchFamily="18" charset="0"/>
              </a:rPr>
              <a:t>бүрүзү дең эргелиг</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болгаш</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кым-кымга-даа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хамаарышпас</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чорук</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тиилээнин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төөгүде чүү деп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адаарыл</a:t>
            </a:r>
            <a:r>
              <a:rPr lang="ru-RU" dirty="0" smtClean="0">
                <a:solidFill>
                  <a:srgbClr val="7030A0"/>
                </a:solidFill>
                <a:latin typeface="Times New Roman" pitchFamily="18" charset="0"/>
                <a:cs typeface="Times New Roman" pitchFamily="18" charset="0"/>
              </a:rPr>
              <a:t>? </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357158" y="214290"/>
            <a:ext cx="8501122" cy="607223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440378"/>
          </a:xfrm>
        </p:spPr>
        <p:txBody>
          <a:bodyPr>
            <a:normAutofit/>
          </a:bodyPr>
          <a:lstStyle/>
          <a:p>
            <a:r>
              <a:rPr lang="ru-RU" sz="4000" dirty="0" err="1" smtClean="0">
                <a:solidFill>
                  <a:srgbClr val="C00000"/>
                </a:solidFill>
                <a:latin typeface="Times New Roman" pitchFamily="18" charset="0"/>
                <a:cs typeface="Times New Roman" pitchFamily="18" charset="0"/>
              </a:rPr>
              <a:t>Бирги</a:t>
            </a:r>
            <a:r>
              <a:rPr lang="ru-RU" sz="4000" dirty="0" smtClean="0">
                <a:solidFill>
                  <a:srgbClr val="C00000"/>
                </a:solidFill>
                <a:latin typeface="Times New Roman" pitchFamily="18" charset="0"/>
                <a:cs typeface="Times New Roman" pitchFamily="18" charset="0"/>
              </a:rPr>
              <a:t> </a:t>
            </a:r>
            <a:r>
              <a:rPr lang="ru-RU" sz="4000" dirty="0" err="1" smtClean="0">
                <a:solidFill>
                  <a:srgbClr val="C00000"/>
                </a:solidFill>
                <a:latin typeface="Times New Roman" pitchFamily="18" charset="0"/>
                <a:cs typeface="Times New Roman" pitchFamily="18" charset="0"/>
              </a:rPr>
              <a:t>бөлүкке онаалга</a:t>
            </a:r>
            <a:r>
              <a:rPr lang="ru-RU" sz="4000" dirty="0" smtClean="0">
                <a:solidFill>
                  <a:srgbClr val="C00000"/>
                </a:solidFill>
                <a:latin typeface="Times New Roman" pitchFamily="18" charset="0"/>
                <a:cs typeface="Times New Roman" pitchFamily="18" charset="0"/>
              </a:rPr>
              <a:t>: </a:t>
            </a:r>
            <a:r>
              <a:rPr lang="ru-RU" dirty="0" smtClean="0"/>
              <a:t/>
            </a:r>
            <a:br>
              <a:rPr lang="ru-RU" dirty="0" smtClean="0"/>
            </a:br>
            <a:r>
              <a:rPr lang="ru-RU" dirty="0" smtClean="0"/>
              <a:t> </a:t>
            </a:r>
            <a:r>
              <a:rPr lang="ru-RU" dirty="0" smtClean="0">
                <a:solidFill>
                  <a:srgbClr val="7030A0"/>
                </a:solidFill>
                <a:latin typeface="Times New Roman" pitchFamily="18" charset="0"/>
                <a:cs typeface="Times New Roman" pitchFamily="18" charset="0"/>
              </a:rPr>
              <a:t>«</a:t>
            </a:r>
            <a:r>
              <a:rPr lang="ru-RU" dirty="0" err="1" smtClean="0">
                <a:solidFill>
                  <a:srgbClr val="7030A0"/>
                </a:solidFill>
                <a:latin typeface="Times New Roman" pitchFamily="18" charset="0"/>
                <a:cs typeface="Times New Roman" pitchFamily="18" charset="0"/>
              </a:rPr>
              <a:t>Эрткен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үеже Чолдак-Степанның хөлечиктериниң чанынга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чеде</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берген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болзумза</a:t>
            </a:r>
            <a:r>
              <a:rPr lang="ru-RU" dirty="0" smtClean="0">
                <a:solidFill>
                  <a:srgbClr val="7030A0"/>
                </a:solidFill>
                <a:latin typeface="Times New Roman" pitchFamily="18" charset="0"/>
                <a:cs typeface="Times New Roman" pitchFamily="18" charset="0"/>
              </a:rPr>
              <a:t> …» - </a:t>
            </a:r>
            <a:r>
              <a:rPr lang="ru-RU" dirty="0" err="1" smtClean="0">
                <a:solidFill>
                  <a:srgbClr val="7030A0"/>
                </a:solidFill>
                <a:latin typeface="Times New Roman" pitchFamily="18" charset="0"/>
                <a:cs typeface="Times New Roman" pitchFamily="18" charset="0"/>
              </a:rPr>
              <a:t>деп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кыска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чогаадыг</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бижиир</a:t>
            </a:r>
            <a:r>
              <a:rPr lang="ru-RU" dirty="0" smtClean="0">
                <a:solidFill>
                  <a:srgbClr val="7030A0"/>
                </a:solidFill>
                <a:latin typeface="Times New Roman" pitchFamily="18" charset="0"/>
                <a:cs typeface="Times New Roman" pitchFamily="18" charset="0"/>
              </a:rPr>
              <a:t>. (5 - 6 </a:t>
            </a:r>
            <a:r>
              <a:rPr lang="ru-RU" dirty="0" err="1" smtClean="0">
                <a:solidFill>
                  <a:srgbClr val="7030A0"/>
                </a:solidFill>
                <a:latin typeface="Times New Roman" pitchFamily="18" charset="0"/>
                <a:cs typeface="Times New Roman" pitchFamily="18" charset="0"/>
              </a:rPr>
              <a:t>домактан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тургустунган</a:t>
            </a:r>
            <a:r>
              <a:rPr lang="ru-RU" dirty="0" smtClean="0">
                <a:solidFill>
                  <a:srgbClr val="7030A0"/>
                </a:solidFill>
                <a:latin typeface="Times New Roman" pitchFamily="18" charset="0"/>
                <a:cs typeface="Times New Roman" pitchFamily="18" charset="0"/>
              </a:rPr>
              <a:t>).</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357158" y="214290"/>
            <a:ext cx="8501122" cy="607223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440378"/>
          </a:xfrm>
        </p:spPr>
        <p:txBody>
          <a:bodyPr>
            <a:normAutofit/>
          </a:bodyPr>
          <a:lstStyle/>
          <a:p>
            <a:r>
              <a:rPr lang="ru-RU" sz="4000" dirty="0" err="1" smtClean="0">
                <a:solidFill>
                  <a:srgbClr val="C00000"/>
                </a:solidFill>
                <a:latin typeface="Times New Roman" pitchFamily="18" charset="0"/>
                <a:cs typeface="Times New Roman" pitchFamily="18" charset="0"/>
              </a:rPr>
              <a:t>Ийиги</a:t>
            </a:r>
            <a:r>
              <a:rPr lang="ru-RU" sz="4000" dirty="0" smtClean="0">
                <a:solidFill>
                  <a:srgbClr val="C00000"/>
                </a:solidFill>
                <a:latin typeface="Times New Roman" pitchFamily="18" charset="0"/>
                <a:cs typeface="Times New Roman" pitchFamily="18" charset="0"/>
              </a:rPr>
              <a:t> </a:t>
            </a:r>
            <a:r>
              <a:rPr lang="ru-RU" sz="4000" dirty="0" err="1" smtClean="0">
                <a:solidFill>
                  <a:srgbClr val="C00000"/>
                </a:solidFill>
                <a:latin typeface="Times New Roman" pitchFamily="18" charset="0"/>
                <a:cs typeface="Times New Roman" pitchFamily="18" charset="0"/>
              </a:rPr>
              <a:t>бөлүкке онаалга</a:t>
            </a:r>
            <a:r>
              <a:rPr lang="ru-RU" sz="4000" dirty="0" smtClean="0">
                <a:solidFill>
                  <a:srgbClr val="C00000"/>
                </a:solidFill>
                <a:latin typeface="Times New Roman" pitchFamily="18" charset="0"/>
                <a:cs typeface="Times New Roman" pitchFamily="18" charset="0"/>
              </a:rPr>
              <a:t>: </a:t>
            </a:r>
            <a:r>
              <a:rPr lang="ru-RU" dirty="0" smtClean="0"/>
              <a:t/>
            </a:r>
            <a:br>
              <a:rPr lang="ru-RU" dirty="0" smtClean="0"/>
            </a:br>
            <a:r>
              <a:rPr lang="ru-RU" dirty="0" smtClean="0">
                <a:solidFill>
                  <a:srgbClr val="7030A0"/>
                </a:solidFill>
                <a:latin typeface="Times New Roman" pitchFamily="18" charset="0"/>
                <a:cs typeface="Times New Roman" pitchFamily="18" charset="0"/>
              </a:rPr>
              <a:t>«</a:t>
            </a:r>
            <a:r>
              <a:rPr lang="ru-RU" dirty="0" err="1" smtClean="0">
                <a:solidFill>
                  <a:srgbClr val="7030A0"/>
                </a:solidFill>
                <a:latin typeface="Times New Roman" pitchFamily="18" charset="0"/>
                <a:cs typeface="Times New Roman" pitchFamily="18" charset="0"/>
              </a:rPr>
              <a:t>Эрткен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үеже Тас-Баштыгның  тос</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чадырынга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аалдап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барзымза</a:t>
            </a:r>
            <a:r>
              <a:rPr lang="ru-RU" dirty="0" smtClean="0">
                <a:solidFill>
                  <a:srgbClr val="7030A0"/>
                </a:solidFill>
                <a:latin typeface="Times New Roman" pitchFamily="18" charset="0"/>
                <a:cs typeface="Times New Roman" pitchFamily="18" charset="0"/>
              </a:rPr>
              <a:t> …»  - </a:t>
            </a:r>
            <a:r>
              <a:rPr lang="ru-RU" dirty="0" err="1" smtClean="0">
                <a:solidFill>
                  <a:srgbClr val="7030A0"/>
                </a:solidFill>
                <a:latin typeface="Times New Roman" pitchFamily="18" charset="0"/>
                <a:cs typeface="Times New Roman" pitchFamily="18" charset="0"/>
              </a:rPr>
              <a:t>деп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кыска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чогаадыг</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бижиир</a:t>
            </a:r>
            <a:r>
              <a:rPr lang="ru-RU" dirty="0" smtClean="0">
                <a:solidFill>
                  <a:srgbClr val="7030A0"/>
                </a:solidFill>
                <a:latin typeface="Times New Roman" pitchFamily="18" charset="0"/>
                <a:cs typeface="Times New Roman" pitchFamily="18" charset="0"/>
              </a:rPr>
              <a:t>. (5 - 6 </a:t>
            </a:r>
            <a:r>
              <a:rPr lang="ru-RU" dirty="0" err="1" smtClean="0">
                <a:solidFill>
                  <a:srgbClr val="7030A0"/>
                </a:solidFill>
                <a:latin typeface="Times New Roman" pitchFamily="18" charset="0"/>
                <a:cs typeface="Times New Roman" pitchFamily="18" charset="0"/>
              </a:rPr>
              <a:t>домактан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тургустунган</a:t>
            </a:r>
            <a:r>
              <a:rPr lang="ru-RU" dirty="0" smtClean="0">
                <a:solidFill>
                  <a:srgbClr val="7030A0"/>
                </a:solidFill>
                <a:latin typeface="Times New Roman" pitchFamily="18" charset="0"/>
                <a:cs typeface="Times New Roman" pitchFamily="18" charset="0"/>
              </a:rPr>
              <a:t>).</a:t>
            </a:r>
            <a:br>
              <a:rPr lang="ru-RU" dirty="0" smtClean="0">
                <a:solidFill>
                  <a:srgbClr val="7030A0"/>
                </a:solidFill>
                <a:latin typeface="Times New Roman" pitchFamily="18" charset="0"/>
                <a:cs typeface="Times New Roman" pitchFamily="18" charset="0"/>
              </a:rPr>
            </a:b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28596" y="285728"/>
            <a:ext cx="8358246" cy="6143668"/>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6083320"/>
          </a:xfrm>
        </p:spPr>
        <p:txBody>
          <a:bodyPr>
            <a:normAutofit/>
          </a:bodyPr>
          <a:lstStyle/>
          <a:p>
            <a:r>
              <a:rPr lang="ru-RU" dirty="0" err="1" smtClean="0">
                <a:solidFill>
                  <a:srgbClr val="C00000"/>
                </a:solidFill>
                <a:latin typeface="Times New Roman" pitchFamily="18" charset="0"/>
                <a:cs typeface="Times New Roman" pitchFamily="18" charset="0"/>
              </a:rPr>
              <a:t>Ийи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онаалга</a:t>
            </a:r>
            <a:r>
              <a:rPr lang="ru-RU" dirty="0" smtClean="0">
                <a:solidFill>
                  <a:srgbClr val="C0000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чогаалдан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алган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с</a:t>
            </a:r>
            <a:r>
              <a:rPr lang="ru-RU" dirty="0" err="1" smtClean="0">
                <a:solidFill>
                  <a:srgbClr val="7030A0"/>
                </a:solidFill>
                <a:latin typeface="Times New Roman"/>
                <a:cs typeface="Times New Roman"/>
              </a:rPr>
              <a:t>ө</a:t>
            </a:r>
            <a:r>
              <a:rPr lang="ru-RU" dirty="0" err="1" smtClean="0">
                <a:solidFill>
                  <a:srgbClr val="7030A0"/>
                </a:solidFill>
                <a:latin typeface="Times New Roman" pitchFamily="18" charset="0"/>
                <a:cs typeface="Times New Roman" pitchFamily="18" charset="0"/>
              </a:rPr>
              <a:t>з</a:t>
            </a:r>
            <a:r>
              <a:rPr lang="ru-RU" dirty="0" err="1" smtClean="0">
                <a:solidFill>
                  <a:srgbClr val="7030A0"/>
                </a:solidFill>
                <a:latin typeface="Times New Roman"/>
                <a:cs typeface="Times New Roman"/>
              </a:rPr>
              <a:t>ү</a:t>
            </a:r>
            <a:r>
              <a:rPr lang="ru-RU" dirty="0" err="1" smtClean="0">
                <a:solidFill>
                  <a:srgbClr val="7030A0"/>
                </a:solidFill>
                <a:latin typeface="Times New Roman" pitchFamily="18" charset="0"/>
                <a:cs typeface="Times New Roman" pitchFamily="18" charset="0"/>
              </a:rPr>
              <a:t>глелден </a:t>
            </a:r>
            <a:r>
              <a:rPr lang="ru-RU" dirty="0" smtClean="0">
                <a:solidFill>
                  <a:srgbClr val="7030A0"/>
                </a:solidFill>
                <a:latin typeface="Times New Roman" pitchFamily="18" charset="0"/>
                <a:cs typeface="Times New Roman" pitchFamily="18" charset="0"/>
              </a:rPr>
              <a:t>1 </a:t>
            </a:r>
            <a:r>
              <a:rPr lang="ru-RU" dirty="0" err="1" smtClean="0">
                <a:solidFill>
                  <a:srgbClr val="7030A0"/>
                </a:solidFill>
                <a:latin typeface="Times New Roman" pitchFamily="18" charset="0"/>
                <a:cs typeface="Times New Roman" pitchFamily="18" charset="0"/>
              </a:rPr>
              <a:t>де</a:t>
            </a:r>
            <a:r>
              <a:rPr lang="ru-RU" dirty="0" err="1" smtClean="0">
                <a:solidFill>
                  <a:srgbClr val="7030A0"/>
                </a:solidFill>
                <a:latin typeface="Times New Roman"/>
                <a:cs typeface="Times New Roman"/>
              </a:rPr>
              <a:t>ңн</a:t>
            </a:r>
            <a:r>
              <a:rPr lang="ru-RU" dirty="0" err="1" smtClean="0">
                <a:solidFill>
                  <a:srgbClr val="7030A0"/>
                </a:solidFill>
                <a:latin typeface="Times New Roman" pitchFamily="18" charset="0"/>
                <a:cs typeface="Times New Roman" pitchFamily="18" charset="0"/>
              </a:rPr>
              <a:t>елгени болгаш</a:t>
            </a:r>
            <a:r>
              <a:rPr lang="ru-RU" dirty="0" smtClean="0">
                <a:solidFill>
                  <a:srgbClr val="7030A0"/>
                </a:solidFill>
                <a:latin typeface="Times New Roman" pitchFamily="18" charset="0"/>
                <a:cs typeface="Times New Roman" pitchFamily="18" charset="0"/>
              </a:rPr>
              <a:t> 1 эпитет </a:t>
            </a:r>
            <a:r>
              <a:rPr lang="ru-RU" dirty="0" err="1" smtClean="0">
                <a:solidFill>
                  <a:srgbClr val="7030A0"/>
                </a:solidFill>
                <a:latin typeface="Times New Roman" pitchFamily="18" charset="0"/>
                <a:cs typeface="Times New Roman" pitchFamily="18" charset="0"/>
              </a:rPr>
              <a:t>ушта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бижиир</a:t>
            </a:r>
            <a:r>
              <a:rPr lang="ru-RU" dirty="0" smtClean="0">
                <a:solidFill>
                  <a:srgbClr val="7030A0"/>
                </a:solidFill>
                <a:latin typeface="Times New Roman" pitchFamily="18" charset="0"/>
                <a:cs typeface="Times New Roman" pitchFamily="18" charset="0"/>
              </a:rPr>
              <a:t>.</a:t>
            </a:r>
            <a:endParaRPr lang="ru-RU"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28596" y="285728"/>
            <a:ext cx="8358246" cy="6143668"/>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6083320"/>
          </a:xfrm>
        </p:spPr>
        <p:txBody>
          <a:bodyPr>
            <a:normAutofit/>
          </a:bodyPr>
          <a:lstStyle/>
          <a:p>
            <a:pPr algn="l"/>
            <a:r>
              <a:rPr lang="ru-RU" sz="2800" i="1" dirty="0" err="1" smtClean="0">
                <a:latin typeface="Times New Roman" pitchFamily="18" charset="0"/>
                <a:cs typeface="Times New Roman" pitchFamily="18" charset="0"/>
              </a:rPr>
              <a:t>Кудумчуга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үнүп келгеш</a:t>
            </a:r>
            <a:r>
              <a:rPr lang="ru-RU" sz="2800" i="1" dirty="0" smtClean="0">
                <a:latin typeface="Times New Roman" pitchFamily="18" charset="0"/>
                <a:cs typeface="Times New Roman" pitchFamily="18" charset="0"/>
              </a:rPr>
              <a:t>, база </a:t>
            </a:r>
            <a:r>
              <a:rPr lang="ru-RU" sz="2800" i="1" dirty="0" err="1" smtClean="0">
                <a:latin typeface="Times New Roman" pitchFamily="18" charset="0"/>
                <a:cs typeface="Times New Roman" pitchFamily="18" charset="0"/>
              </a:rPr>
              <a:t>катап-ла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Вераның чанынга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болуксап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олче</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көрүксээм кели</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берди</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ынчалза-даа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бажыңче катап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кирери</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эгенчиг</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болгай</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Мооң ужун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ыяш</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кужактай</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шаап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алгаш</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бажыңче кирип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кагдым</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Эжикти</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ажыткаш</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эргинни</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артап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чыда-ла</a:t>
            </a:r>
            <a:r>
              <a:rPr lang="ru-RU" sz="2800" i="1" dirty="0" smtClean="0">
                <a:latin typeface="Times New Roman" pitchFamily="18" charset="0"/>
                <a:cs typeface="Times New Roman" pitchFamily="18" charset="0"/>
              </a:rPr>
              <a:t>, Вера </a:t>
            </a:r>
            <a:r>
              <a:rPr lang="ru-RU" sz="2800" i="1" dirty="0" err="1" smtClean="0">
                <a:latin typeface="Times New Roman" pitchFamily="18" charset="0"/>
                <a:cs typeface="Times New Roman" pitchFamily="18" charset="0"/>
              </a:rPr>
              <a:t>мени</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дыңназын дээш</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дыңзыды чөдүрдүм</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Канчангаш-ла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көрейн дээримге</a:t>
            </a:r>
            <a:r>
              <a:rPr lang="ru-RU" sz="2800" i="1" dirty="0" smtClean="0">
                <a:latin typeface="Times New Roman" pitchFamily="18" charset="0"/>
                <a:cs typeface="Times New Roman" pitchFamily="18" charset="0"/>
              </a:rPr>
              <a:t>, Наталья Прокопьевна </a:t>
            </a:r>
            <a:r>
              <a:rPr lang="ru-RU" sz="2800" i="1" dirty="0" err="1" smtClean="0">
                <a:latin typeface="Times New Roman" pitchFamily="18" charset="0"/>
                <a:cs typeface="Times New Roman" pitchFamily="18" charset="0"/>
              </a:rPr>
              <a:t>холунда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борбак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ыяш</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тудуп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алган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өрге тевер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дээн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дээлдиген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ышкаш</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менче</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бо-ла</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далбайтып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олур</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357158" y="142852"/>
            <a:ext cx="8429684" cy="607223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6758006" cy="5297502"/>
          </a:xfrm>
        </p:spPr>
        <p:txBody>
          <a:bodyPr/>
          <a:lstStyle/>
          <a:p>
            <a:r>
              <a:rPr lang="ru-RU" dirty="0" err="1" smtClean="0">
                <a:solidFill>
                  <a:srgbClr val="C00000"/>
                </a:solidFill>
                <a:latin typeface="Times New Roman" pitchFamily="18" charset="0"/>
                <a:cs typeface="Times New Roman" pitchFamily="18" charset="0"/>
              </a:rPr>
              <a:t>Улуу-биле</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четтирдим</a:t>
            </a:r>
            <a:r>
              <a:rPr lang="ru-RU" dirty="0" smtClean="0">
                <a:solidFill>
                  <a:srgbClr val="C00000"/>
                </a:solidFill>
                <a:latin typeface="Times New Roman" pitchFamily="18" charset="0"/>
                <a:cs typeface="Times New Roman" pitchFamily="18" charset="0"/>
              </a:rPr>
              <a:t>!</a:t>
            </a:r>
            <a:endParaRPr lang="ru-RU"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357158" y="142852"/>
            <a:ext cx="8429684" cy="6072230"/>
          </a:xfrm>
          <a:prstGeom prst="rect">
            <a:avLst/>
          </a:prstGeom>
          <a:noFill/>
          <a:ln w="9525">
            <a:noFill/>
            <a:miter lim="800000"/>
            <a:headEnd/>
            <a:tailEnd/>
          </a:ln>
          <a:effectLst/>
        </p:spPr>
      </p:pic>
      <p:sp>
        <p:nvSpPr>
          <p:cNvPr id="2" name="Заголовок 1"/>
          <p:cNvSpPr>
            <a:spLocks noGrp="1"/>
          </p:cNvSpPr>
          <p:nvPr>
            <p:ph type="title"/>
          </p:nvPr>
        </p:nvSpPr>
        <p:spPr>
          <a:xfrm>
            <a:off x="457200" y="4868142"/>
            <a:ext cx="6758006" cy="1009130"/>
          </a:xfrm>
        </p:spPr>
        <p:txBody>
          <a:bodyPr>
            <a:normAutofit/>
          </a:bodyPr>
          <a:lstStyle/>
          <a:p>
            <a:r>
              <a:rPr lang="ru-RU" sz="3600" dirty="0" err="1">
                <a:solidFill>
                  <a:srgbClr val="C00000"/>
                </a:solidFill>
                <a:latin typeface="Times New Roman" pitchFamily="18" charset="0"/>
                <a:cs typeface="Times New Roman" pitchFamily="18" charset="0"/>
              </a:rPr>
              <a:t>Салчак</a:t>
            </a:r>
            <a:r>
              <a:rPr lang="ru-RU" sz="3600" dirty="0">
                <a:solidFill>
                  <a:srgbClr val="C00000"/>
                </a:solidFill>
                <a:latin typeface="Times New Roman" pitchFamily="18" charset="0"/>
                <a:cs typeface="Times New Roman" pitchFamily="18" charset="0"/>
              </a:rPr>
              <a:t> </a:t>
            </a:r>
            <a:r>
              <a:rPr lang="ru-RU" sz="3600" dirty="0" err="1">
                <a:solidFill>
                  <a:srgbClr val="C00000"/>
                </a:solidFill>
                <a:latin typeface="Times New Roman" pitchFamily="18" charset="0"/>
                <a:cs typeface="Times New Roman" pitchFamily="18" charset="0"/>
              </a:rPr>
              <a:t>Калбак-Хѳрекович</a:t>
            </a:r>
            <a:r>
              <a:rPr lang="ru-RU" sz="3600" dirty="0">
                <a:solidFill>
                  <a:srgbClr val="C00000"/>
                </a:solidFill>
                <a:latin typeface="Times New Roman" pitchFamily="18" charset="0"/>
                <a:cs typeface="Times New Roman" pitchFamily="18" charset="0"/>
              </a:rPr>
              <a:t> Тока</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19672" y="332656"/>
            <a:ext cx="3498850" cy="453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83610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57158" y="142852"/>
            <a:ext cx="8501122" cy="6357982"/>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3368676"/>
          </a:xfrm>
        </p:spPr>
        <p:txBody>
          <a:bodyPr>
            <a:normAutofit/>
          </a:bodyPr>
          <a:lstStyle/>
          <a:p>
            <a:r>
              <a:rPr lang="ru-RU" dirty="0" smtClean="0"/>
              <a:t/>
            </a:r>
            <a:br>
              <a:rPr lang="ru-RU" dirty="0" smtClean="0"/>
            </a:br>
            <a:r>
              <a:rPr lang="ru-RU" dirty="0" err="1" smtClean="0">
                <a:solidFill>
                  <a:schemeClr val="accent2">
                    <a:lumMod val="75000"/>
                  </a:schemeClr>
                </a:solidFill>
                <a:latin typeface="Times New Roman" pitchFamily="18" charset="0"/>
                <a:cs typeface="Times New Roman" pitchFamily="18" charset="0"/>
              </a:rPr>
              <a:t>Мөөрей </a:t>
            </a:r>
            <a:br>
              <a:rPr lang="ru-RU" dirty="0" err="1" smtClean="0">
                <a:solidFill>
                  <a:schemeClr val="accent2">
                    <a:lumMod val="75000"/>
                  </a:schemeClr>
                </a:solidFill>
                <a:latin typeface="Times New Roman" pitchFamily="18" charset="0"/>
                <a:cs typeface="Times New Roman" pitchFamily="18" charset="0"/>
              </a:rPr>
            </a:br>
            <a:r>
              <a:rPr lang="ru-RU" dirty="0" smtClean="0">
                <a:solidFill>
                  <a:schemeClr val="accent2">
                    <a:lumMod val="75000"/>
                  </a:schemeClr>
                </a:solidFill>
                <a:latin typeface="Times New Roman" pitchFamily="18" charset="0"/>
                <a:cs typeface="Times New Roman" pitchFamily="18" charset="0"/>
              </a:rPr>
              <a:t>«</a:t>
            </a:r>
            <a:r>
              <a:rPr lang="ru-RU" dirty="0" err="1" smtClean="0">
                <a:solidFill>
                  <a:schemeClr val="accent2">
                    <a:lumMod val="75000"/>
                  </a:schemeClr>
                </a:solidFill>
                <a:latin typeface="Times New Roman" pitchFamily="18" charset="0"/>
                <a:cs typeface="Times New Roman" pitchFamily="18" charset="0"/>
              </a:rPr>
              <a:t>Дерзиг-Аксы</a:t>
            </a:r>
            <a:r>
              <a:rPr lang="ru-RU" dirty="0" smtClean="0">
                <a:solidFill>
                  <a:schemeClr val="accent2">
                    <a:lumMod val="75000"/>
                  </a:schemeClr>
                </a:solidFill>
                <a:latin typeface="Times New Roman" pitchFamily="18" charset="0"/>
                <a:cs typeface="Times New Roman" pitchFamily="18" charset="0"/>
              </a:rPr>
              <a:t> </a:t>
            </a:r>
            <a:r>
              <a:rPr lang="ru-RU" dirty="0" err="1" smtClean="0">
                <a:solidFill>
                  <a:schemeClr val="accent2">
                    <a:lumMod val="75000"/>
                  </a:schemeClr>
                </a:solidFill>
                <a:latin typeface="Times New Roman" pitchFamily="18" charset="0"/>
                <a:cs typeface="Times New Roman" pitchFamily="18" charset="0"/>
              </a:rPr>
              <a:t>школазындан</a:t>
            </a:r>
            <a:r>
              <a:rPr lang="ru-RU" dirty="0" smtClean="0">
                <a:solidFill>
                  <a:schemeClr val="accent2">
                    <a:lumMod val="75000"/>
                  </a:schemeClr>
                </a:solidFill>
                <a:latin typeface="Times New Roman" pitchFamily="18" charset="0"/>
                <a:cs typeface="Times New Roman" pitchFamily="18" charset="0"/>
              </a:rPr>
              <a:t> </a:t>
            </a:r>
            <a:r>
              <a:rPr lang="ru-RU" dirty="0" err="1" smtClean="0">
                <a:solidFill>
                  <a:schemeClr val="accent2">
                    <a:lumMod val="75000"/>
                  </a:schemeClr>
                </a:solidFill>
                <a:latin typeface="Times New Roman" pitchFamily="18" charset="0"/>
                <a:cs typeface="Times New Roman" pitchFamily="18" charset="0"/>
              </a:rPr>
              <a:t>чагаалар</a:t>
            </a:r>
            <a:r>
              <a:rPr lang="ru-RU" dirty="0" smtClean="0">
                <a:solidFill>
                  <a:schemeClr val="accent2">
                    <a:lumMod val="75000"/>
                  </a:schemeClr>
                </a:solidFill>
                <a:latin typeface="Times New Roman" pitchFamily="18" charset="0"/>
                <a:cs typeface="Times New Roman" pitchFamily="18" charset="0"/>
              </a:rPr>
              <a:t>»</a:t>
            </a:r>
            <a:endParaRPr lang="ru-RU"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UserXP\Мои документы\МАЯНА - РАБОТА (ДОКУМЕНТЫ)\Презентации\карта тывы\1772_1.jpg"/>
          <p:cNvPicPr>
            <a:picLocks noGrp="1" noChangeAspect="1" noChangeArrowheads="1"/>
          </p:cNvPicPr>
          <p:nvPr>
            <p:ph idx="1"/>
          </p:nvPr>
        </p:nvPicPr>
        <p:blipFill>
          <a:blip r:embed="rId2"/>
          <a:srcRect/>
          <a:stretch>
            <a:fillRect/>
          </a:stretch>
        </p:blipFill>
        <p:spPr bwMode="auto">
          <a:xfrm>
            <a:off x="321469" y="502444"/>
            <a:ext cx="8572500" cy="57816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a:p>
        </p:txBody>
      </p:sp>
      <p:pic>
        <p:nvPicPr>
          <p:cNvPr id="4" name="Picture 2"/>
          <p:cNvPicPr>
            <a:picLocks noGrp="1" noChangeAspect="1" noChangeArrowheads="1"/>
          </p:cNvPicPr>
          <p:nvPr>
            <p:ph sz="half" idx="1"/>
          </p:nvPr>
        </p:nvPicPr>
        <p:blipFill>
          <a:blip r:embed="rId2"/>
          <a:stretch>
            <a:fillRect/>
          </a:stretch>
        </p:blipFill>
        <p:spPr bwMode="auto">
          <a:xfrm>
            <a:off x="428596" y="214290"/>
            <a:ext cx="8358246" cy="6215106"/>
          </a:xfrm>
          <a:prstGeom prst="rect">
            <a:avLst/>
          </a:prstGeom>
          <a:noFill/>
          <a:ln w="9525">
            <a:noFill/>
            <a:miter lim="800000"/>
            <a:headEnd/>
            <a:tailEnd/>
          </a:ln>
          <a:effectLst/>
        </p:spPr>
      </p:pic>
      <p:pic>
        <p:nvPicPr>
          <p:cNvPr id="15" name="Содержимое 14" descr="Безымянный.bmp"/>
          <p:cNvPicPr>
            <a:picLocks noGrp="1" noChangeAspect="1"/>
          </p:cNvPicPr>
          <p:nvPr>
            <p:ph sz="half" idx="2"/>
          </p:nvPr>
        </p:nvPicPr>
        <p:blipFill>
          <a:blip r:embed="rId3"/>
          <a:stretch>
            <a:fillRect/>
          </a:stretch>
        </p:blipFill>
        <p:spPr>
          <a:xfrm rot="20015285">
            <a:off x="1643042" y="1500174"/>
            <a:ext cx="4038600" cy="245046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28596" y="214290"/>
            <a:ext cx="8286808" cy="6143668"/>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fontScale="90000"/>
          </a:bodyPr>
          <a:lstStyle/>
          <a:p>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solidFill>
                  <a:srgbClr val="002060"/>
                </a:solidFill>
                <a:latin typeface="Times New Roman" pitchFamily="18" charset="0"/>
                <a:cs typeface="Times New Roman" pitchFamily="18" charset="0"/>
              </a:rPr>
              <a:t>Экии</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Найырал</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школазының </a:t>
            </a:r>
            <a:r>
              <a:rPr lang="ru-RU" sz="2800" dirty="0" smtClean="0">
                <a:solidFill>
                  <a:srgbClr val="002060"/>
                </a:solidFill>
                <a:latin typeface="Times New Roman" pitchFamily="18" charset="0"/>
                <a:cs typeface="Times New Roman" pitchFamily="18" charset="0"/>
              </a:rPr>
              <a:t>7-ги </a:t>
            </a:r>
            <a:r>
              <a:rPr lang="ru-RU" sz="2800" dirty="0" err="1" smtClean="0">
                <a:solidFill>
                  <a:srgbClr val="002060"/>
                </a:solidFill>
                <a:latin typeface="Times New Roman" pitchFamily="18" charset="0"/>
                <a:cs typeface="Times New Roman" pitchFamily="18" charset="0"/>
              </a:rPr>
              <a:t>клазының өөреникчилери</a:t>
            </a:r>
            <a:r>
              <a:rPr lang="ru-RU" sz="2800" smtClean="0">
                <a:solidFill>
                  <a:srgbClr val="002060"/>
                </a:solidFill>
                <a:latin typeface="Times New Roman" pitchFamily="18" charset="0"/>
                <a:cs typeface="Times New Roman" pitchFamily="18" charset="0"/>
              </a:rPr>
              <a:t>! Бис </a:t>
            </a:r>
            <a:r>
              <a:rPr lang="ru-RU" sz="2800" dirty="0" smtClean="0">
                <a:solidFill>
                  <a:srgbClr val="002060"/>
                </a:solidFill>
                <a:latin typeface="Times New Roman" pitchFamily="18" charset="0"/>
                <a:cs typeface="Times New Roman" pitchFamily="18" charset="0"/>
              </a:rPr>
              <a:t>база </a:t>
            </a:r>
            <a:r>
              <a:rPr lang="ru-RU" sz="2800" dirty="0" err="1" smtClean="0">
                <a:solidFill>
                  <a:srgbClr val="002060"/>
                </a:solidFill>
                <a:latin typeface="Times New Roman" pitchFamily="18" charset="0"/>
                <a:cs typeface="Times New Roman" pitchFamily="18" charset="0"/>
              </a:rPr>
              <a:t>бо</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хүннерде </a:t>
            </a:r>
            <a:r>
              <a:rPr lang="ru-RU" sz="2800" dirty="0" smtClean="0">
                <a:solidFill>
                  <a:srgbClr val="002060"/>
                </a:solidFill>
                <a:latin typeface="Times New Roman" pitchFamily="18" charset="0"/>
                <a:cs typeface="Times New Roman" pitchFamily="18" charset="0"/>
              </a:rPr>
              <a:t>С. </a:t>
            </a:r>
            <a:r>
              <a:rPr lang="ru-RU" sz="2800" dirty="0" err="1" smtClean="0">
                <a:solidFill>
                  <a:srgbClr val="002060"/>
                </a:solidFill>
                <a:latin typeface="Times New Roman" pitchFamily="18" charset="0"/>
                <a:cs typeface="Times New Roman" pitchFamily="18" charset="0"/>
              </a:rPr>
              <a:t>Токаның «Араттың сөзү» деп</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чогаалын</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өөренип </a:t>
            </a:r>
            <a:r>
              <a:rPr lang="ru-RU" sz="2800" dirty="0" smtClean="0">
                <a:solidFill>
                  <a:srgbClr val="002060"/>
                </a:solidFill>
                <a:latin typeface="Times New Roman" pitchFamily="18" charset="0"/>
                <a:cs typeface="Times New Roman" pitchFamily="18" charset="0"/>
              </a:rPr>
              <a:t>тур бис. Бис  Тока </a:t>
            </a:r>
            <a:r>
              <a:rPr lang="ru-RU" sz="2800" dirty="0" err="1" smtClean="0">
                <a:solidFill>
                  <a:srgbClr val="002060"/>
                </a:solidFill>
                <a:latin typeface="Times New Roman" pitchFamily="18" charset="0"/>
                <a:cs typeface="Times New Roman" pitchFamily="18" charset="0"/>
              </a:rPr>
              <a:t>сугнуң чурттап</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турган</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черинге</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төрүттүнгеш</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мында</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өөренип турар</a:t>
            </a:r>
            <a:r>
              <a:rPr lang="ru-RU" sz="2800" dirty="0" smtClean="0">
                <a:solidFill>
                  <a:srgbClr val="002060"/>
                </a:solidFill>
                <a:latin typeface="Times New Roman" pitchFamily="18" charset="0"/>
                <a:cs typeface="Times New Roman" pitchFamily="18" charset="0"/>
              </a:rPr>
              <a:t> бис. </a:t>
            </a:r>
            <a:r>
              <a:rPr lang="ru-RU" sz="2800" dirty="0" err="1" smtClean="0">
                <a:solidFill>
                  <a:srgbClr val="002060"/>
                </a:solidFill>
                <a:latin typeface="Times New Roman" pitchFamily="18" charset="0"/>
                <a:cs typeface="Times New Roman" pitchFamily="18" charset="0"/>
              </a:rPr>
              <a:t>Бо</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теманы</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a:cs typeface="Times New Roman"/>
              </a:rPr>
              <a:t>өөренгеш </a:t>
            </a:r>
            <a:r>
              <a:rPr lang="ru-RU" sz="2800" dirty="0" smtClean="0">
                <a:solidFill>
                  <a:srgbClr val="002060"/>
                </a:solidFill>
                <a:latin typeface="Times New Roman"/>
                <a:cs typeface="Times New Roman"/>
              </a:rPr>
              <a:t>«5» </a:t>
            </a:r>
            <a:r>
              <a:rPr lang="ru-RU" sz="2800" dirty="0" err="1" smtClean="0">
                <a:solidFill>
                  <a:srgbClr val="002060"/>
                </a:solidFill>
                <a:latin typeface="Times New Roman"/>
                <a:cs typeface="Times New Roman"/>
              </a:rPr>
              <a:t>деп</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демдектер</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ап</a:t>
            </a:r>
            <a:r>
              <a:rPr lang="ru-RU" sz="2800" dirty="0" smtClean="0">
                <a:solidFill>
                  <a:srgbClr val="002060"/>
                </a:solidFill>
                <a:latin typeface="Times New Roman"/>
                <a:cs typeface="Times New Roman"/>
              </a:rPr>
              <a:t> тур бис. </a:t>
            </a:r>
            <a:r>
              <a:rPr lang="ru-RU" sz="2800" dirty="0" err="1" smtClean="0">
                <a:solidFill>
                  <a:srgbClr val="002060"/>
                </a:solidFill>
                <a:latin typeface="Times New Roman"/>
                <a:cs typeface="Times New Roman"/>
              </a:rPr>
              <a:t>Бо</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чогаалды</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силерниң кайы-хире</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билип</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алганыңарны билип</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алыр</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дээш</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силерже</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айтырыглыг</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чагааларывыс</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бижип</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олур</a:t>
            </a:r>
            <a:r>
              <a:rPr lang="ru-RU" sz="2800" dirty="0" smtClean="0">
                <a:solidFill>
                  <a:srgbClr val="002060"/>
                </a:solidFill>
                <a:latin typeface="Times New Roman"/>
                <a:cs typeface="Times New Roman"/>
              </a:rPr>
              <a:t> бис.</a:t>
            </a:r>
            <a:br>
              <a:rPr lang="ru-RU" sz="2800" dirty="0" smtClean="0">
                <a:solidFill>
                  <a:srgbClr val="002060"/>
                </a:solidFill>
                <a:latin typeface="Times New Roman"/>
                <a:cs typeface="Times New Roman"/>
              </a:rPr>
            </a:br>
            <a:r>
              <a:rPr lang="ru-RU" sz="2800" dirty="0" err="1" smtClean="0">
                <a:solidFill>
                  <a:srgbClr val="002060"/>
                </a:solidFill>
                <a:latin typeface="Times New Roman"/>
                <a:cs typeface="Times New Roman"/>
              </a:rPr>
              <a:t>Чедиишкиннерни</a:t>
            </a:r>
            <a:r>
              <a:rPr lang="ru-RU" sz="2800" dirty="0" smtClean="0">
                <a:solidFill>
                  <a:srgbClr val="002060"/>
                </a:solidFill>
                <a:latin typeface="Times New Roman"/>
                <a:cs typeface="Times New Roman"/>
              </a:rPr>
              <a:t> </a:t>
            </a:r>
            <a:r>
              <a:rPr lang="ru-RU" sz="2800" dirty="0" err="1" smtClean="0">
                <a:solidFill>
                  <a:srgbClr val="002060"/>
                </a:solidFill>
                <a:latin typeface="Times New Roman"/>
                <a:cs typeface="Times New Roman"/>
              </a:rPr>
              <a:t>күзедивис!</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Бирги</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бөлүкке айтырыг</a:t>
            </a:r>
            <a:r>
              <a:rPr lang="ru-RU" sz="3600" dirty="0" smtClean="0">
                <a:solidFill>
                  <a:srgbClr val="C00000"/>
                </a:solidFill>
                <a:latin typeface="Times New Roman" pitchFamily="18" charset="0"/>
                <a:cs typeface="Times New Roman" pitchFamily="18" charset="0"/>
              </a:rPr>
              <a:t>: </a:t>
            </a:r>
            <a:r>
              <a:rPr lang="ru-RU" sz="3600" dirty="0" err="1" smtClean="0">
                <a:solidFill>
                  <a:srgbClr val="7030A0"/>
                </a:solidFill>
                <a:latin typeface="Times New Roman" pitchFamily="18" charset="0"/>
                <a:cs typeface="Times New Roman" pitchFamily="18" charset="0"/>
              </a:rPr>
              <a:t>Черликпенни</a:t>
            </a:r>
            <a:r>
              <a:rPr lang="ru-RU" sz="3600" dirty="0" smtClean="0">
                <a:solidFill>
                  <a:srgbClr val="7030A0"/>
                </a:solidFill>
                <a:latin typeface="Times New Roman" pitchFamily="18" charset="0"/>
                <a:cs typeface="Times New Roman" pitchFamily="18" charset="0"/>
              </a:rPr>
              <a:t> </a:t>
            </a:r>
            <a:r>
              <a:rPr lang="ru-RU" sz="3600" dirty="0" err="1" smtClean="0">
                <a:solidFill>
                  <a:srgbClr val="7030A0"/>
                </a:solidFill>
                <a:latin typeface="Times New Roman" pitchFamily="18" charset="0"/>
                <a:cs typeface="Times New Roman" pitchFamily="18" charset="0"/>
              </a:rPr>
              <a:t>болгаш</a:t>
            </a:r>
            <a:r>
              <a:rPr lang="ru-RU" sz="3600" dirty="0" smtClean="0">
                <a:solidFill>
                  <a:srgbClr val="7030A0"/>
                </a:solidFill>
                <a:latin typeface="Times New Roman" pitchFamily="18" charset="0"/>
                <a:cs typeface="Times New Roman" pitchFamily="18" charset="0"/>
              </a:rPr>
              <a:t> </a:t>
            </a:r>
            <a:r>
              <a:rPr lang="ru-RU" sz="3600" dirty="0" err="1" smtClean="0">
                <a:solidFill>
                  <a:srgbClr val="7030A0"/>
                </a:solidFill>
                <a:latin typeface="Times New Roman" pitchFamily="18" charset="0"/>
                <a:cs typeface="Times New Roman" pitchFamily="18" charset="0"/>
              </a:rPr>
              <a:t>ооң олчазының дугайында</a:t>
            </a:r>
            <a:r>
              <a:rPr lang="ru-RU" sz="3600" dirty="0" smtClean="0">
                <a:solidFill>
                  <a:srgbClr val="7030A0"/>
                </a:solidFill>
                <a:latin typeface="Times New Roman" pitchFamily="18" charset="0"/>
                <a:cs typeface="Times New Roman" pitchFamily="18" charset="0"/>
              </a:rPr>
              <a:t> </a:t>
            </a:r>
            <a:r>
              <a:rPr lang="ru-RU" sz="3600" dirty="0" err="1" smtClean="0">
                <a:solidFill>
                  <a:srgbClr val="7030A0"/>
                </a:solidFill>
                <a:latin typeface="Times New Roman" pitchFamily="18" charset="0"/>
                <a:cs typeface="Times New Roman" pitchFamily="18" charset="0"/>
              </a:rPr>
              <a:t>чугаалап</a:t>
            </a:r>
            <a:r>
              <a:rPr lang="ru-RU" sz="3600" dirty="0" smtClean="0">
                <a:solidFill>
                  <a:srgbClr val="7030A0"/>
                </a:solidFill>
                <a:latin typeface="Times New Roman" pitchFamily="18" charset="0"/>
                <a:cs typeface="Times New Roman" pitchFamily="18" charset="0"/>
              </a:rPr>
              <a:t> </a:t>
            </a:r>
            <a:r>
              <a:rPr lang="ru-RU" sz="3600" dirty="0" err="1" smtClean="0">
                <a:solidFill>
                  <a:srgbClr val="7030A0"/>
                </a:solidFill>
                <a:latin typeface="Times New Roman" pitchFamily="18" charset="0"/>
                <a:cs typeface="Times New Roman" pitchFamily="18" charset="0"/>
              </a:rPr>
              <a:t>көрүңерем?</a:t>
            </a:r>
            <a:r>
              <a:rPr lang="ru-RU" sz="3600" dirty="0" smtClean="0">
                <a:solidFill>
                  <a:srgbClr val="7030A0"/>
                </a:solidFill>
                <a:latin typeface="Times New Roman" pitchFamily="18" charset="0"/>
                <a:cs typeface="Times New Roman" pitchFamily="18" charset="0"/>
              </a:rPr>
              <a:t>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214290"/>
            <a:ext cx="8358246" cy="6357982"/>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a:bodyPr>
          <a:lstStyle/>
          <a:p>
            <a:r>
              <a:rPr lang="ru-RU" dirty="0" err="1" smtClean="0">
                <a:solidFill>
                  <a:srgbClr val="C00000"/>
                </a:solidFill>
                <a:latin typeface="Times New Roman" pitchFamily="18" charset="0"/>
                <a:cs typeface="Times New Roman" pitchFamily="18" charset="0"/>
              </a:rPr>
              <a:t>Ийиги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айтырыг</a:t>
            </a:r>
            <a:r>
              <a:rPr lang="ru-RU" dirty="0" smtClean="0">
                <a:solidFill>
                  <a:srgbClr val="C0000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Ээн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чадырда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арткан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аштап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турар</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уругларга</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кымнар</a:t>
            </a:r>
            <a:r>
              <a:rPr lang="ru-RU" dirty="0" smtClean="0">
                <a:solidFill>
                  <a:srgbClr val="7030A0"/>
                </a:solidFill>
                <a:latin typeface="Times New Roman" pitchFamily="18" charset="0"/>
                <a:cs typeface="Times New Roman" pitchFamily="18" charset="0"/>
              </a:rPr>
              <a:t> чем </a:t>
            </a:r>
            <a:r>
              <a:rPr lang="ru-RU" dirty="0" err="1" smtClean="0">
                <a:solidFill>
                  <a:srgbClr val="7030A0"/>
                </a:solidFill>
                <a:latin typeface="Times New Roman" pitchFamily="18" charset="0"/>
                <a:cs typeface="Times New Roman" pitchFamily="18" charset="0"/>
              </a:rPr>
              <a:t>берип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турганыл</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Олар</a:t>
            </a:r>
            <a:r>
              <a:rPr lang="ru-RU" dirty="0" smtClean="0">
                <a:solidFill>
                  <a:srgbClr val="7030A0"/>
                </a:solidFill>
                <a:latin typeface="Times New Roman" pitchFamily="18" charset="0"/>
                <a:cs typeface="Times New Roman" pitchFamily="18" charset="0"/>
              </a:rPr>
              <a:t> чем </a:t>
            </a:r>
            <a:r>
              <a:rPr lang="ru-RU" dirty="0" err="1" smtClean="0">
                <a:solidFill>
                  <a:srgbClr val="7030A0"/>
                </a:solidFill>
                <a:latin typeface="Times New Roman" pitchFamily="18" charset="0"/>
                <a:cs typeface="Times New Roman" pitchFamily="18" charset="0"/>
              </a:rPr>
              <a:t>диленир</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дээш</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кандыг-кандыг</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бергелерге</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таваржып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турганарыл</a:t>
            </a:r>
            <a:r>
              <a:rPr lang="ru-RU" dirty="0" smtClean="0">
                <a:solidFill>
                  <a:srgbClr val="7030A0"/>
                </a:solidFill>
                <a:latin typeface="Times New Roman" pitchFamily="18" charset="0"/>
                <a:cs typeface="Times New Roman" pitchFamily="18" charset="0"/>
              </a:rPr>
              <a:t>? </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214290"/>
            <a:ext cx="8358246" cy="6357982"/>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a:bodyPr>
          <a:lstStyle/>
          <a:p>
            <a:r>
              <a:rPr lang="ru-RU" dirty="0" err="1" smtClean="0">
                <a:solidFill>
                  <a:srgbClr val="C00000"/>
                </a:solidFill>
                <a:latin typeface="Times New Roman" pitchFamily="18" charset="0"/>
                <a:cs typeface="Times New Roman" pitchFamily="18" charset="0"/>
              </a:rPr>
              <a:t>Бирги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айтырыг</a:t>
            </a:r>
            <a:r>
              <a:rPr lang="ru-RU" dirty="0" smtClean="0">
                <a:solidFill>
                  <a:srgbClr val="C0000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Бичии</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оолдарның авазының ады</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кымыл</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Ооң ажы-төлүнүң аттарын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адап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оларның амыдыралын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чугаалап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көрүңерем, уруглар</a:t>
            </a:r>
            <a:r>
              <a:rPr lang="ru-RU" dirty="0" smtClean="0">
                <a:solidFill>
                  <a:srgbClr val="7030A0"/>
                </a:solidFill>
                <a:latin typeface="Times New Roman" pitchFamily="18" charset="0"/>
                <a:cs typeface="Times New Roman" pitchFamily="18" charset="0"/>
              </a:rPr>
              <a:t>. </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214290"/>
            <a:ext cx="8358246" cy="6357982"/>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5726130"/>
          </a:xfrm>
        </p:spPr>
        <p:txBody>
          <a:bodyPr>
            <a:normAutofit/>
          </a:bodyPr>
          <a:lstStyle/>
          <a:p>
            <a:r>
              <a:rPr lang="ru-RU" dirty="0" err="1" smtClean="0">
                <a:solidFill>
                  <a:srgbClr val="C00000"/>
                </a:solidFill>
                <a:latin typeface="Times New Roman" pitchFamily="18" charset="0"/>
                <a:cs typeface="Times New Roman" pitchFamily="18" charset="0"/>
              </a:rPr>
              <a:t>Ийиги</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бөлүкке айтырыг</a:t>
            </a:r>
            <a:r>
              <a:rPr lang="ru-RU" dirty="0" smtClean="0">
                <a:solidFill>
                  <a:srgbClr val="C00000"/>
                </a:solidFill>
                <a:latin typeface="Times New Roman" pitchFamily="18" charset="0"/>
                <a:cs typeface="Times New Roman" pitchFamily="18" charset="0"/>
              </a:rPr>
              <a:t>: </a:t>
            </a:r>
            <a:r>
              <a:rPr lang="ru-RU" dirty="0" smtClean="0">
                <a:solidFill>
                  <a:srgbClr val="7030A0"/>
                </a:solidFill>
                <a:latin typeface="Times New Roman" pitchFamily="18" charset="0"/>
                <a:cs typeface="Times New Roman" pitchFamily="18" charset="0"/>
              </a:rPr>
              <a:t>Бай </a:t>
            </a:r>
            <a:r>
              <a:rPr lang="ru-RU" dirty="0" err="1" smtClean="0">
                <a:solidFill>
                  <a:srgbClr val="7030A0"/>
                </a:solidFill>
                <a:latin typeface="Times New Roman" pitchFamily="18" charset="0"/>
                <a:cs typeface="Times New Roman" pitchFamily="18" charset="0"/>
              </a:rPr>
              <a:t>дүжүметтерниң Тывыкының өг-бүлезинге хамаарылгазын</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чугаалап</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көрүңерем</a:t>
            </a:r>
            <a:r>
              <a:rPr lang="ru-RU" dirty="0" smtClean="0">
                <a:solidFill>
                  <a:srgbClr val="7030A0"/>
                </a:solidFill>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117</TotalTime>
  <Words>235</Words>
  <Application>Microsoft Office PowerPoint</Application>
  <PresentationFormat>Экран (4:3)</PresentationFormat>
  <Paragraphs>19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Салчак Калбак-Хѳрекович Тока</vt:lpstr>
      <vt:lpstr> Мөөрей  «Дерзиг-Аксы школазындан чагаалар»</vt:lpstr>
      <vt:lpstr>Слайд 4</vt:lpstr>
      <vt:lpstr>Слайд 5</vt:lpstr>
      <vt:lpstr> Экии Найырал школазының 7-ги клазының өөреникчилери! Бис база бо хүннерде С. Токаның «Араттың сөзү» деп чогаалын өөренип тур бис. Бис  Тока сугнуң чурттап турган черинге төрүттүнгеш, мында өөренип турар бис. Бо теманы өөренгеш «5» деп демдектер ап тур бис. Бо чогаалды силерниң кайы-хире билип алганыңарны билип алыр дээш, силерже айтырыглыг чагааларывыс бижип олур бис. Чедиишкиннерни күзедивис!  Бирги бөлүкке айтырыг: Черликпенни болгаш ооң олчазының дугайында чугаалап көрүңерем?   </vt:lpstr>
      <vt:lpstr>Ийиги бөлүкке айтырыг: Ээн чадырда арткан аштап турар уругларга кымнар чем берип турганыл? Олар чем диленир дээш, кандыг-кандыг бергелерге таваржып турганарыл? </vt:lpstr>
      <vt:lpstr>Бирги бөлүкке айтырыг: Бичии оолдарның авазының ады кымыл? Ооң ажы-төлүнүң аттарын адап, оларның амыдыралын чугаалап көрүңерем, уруглар. </vt:lpstr>
      <vt:lpstr>Ийиги бөлүкке айтырыг: Бай дүжүметтерниң Тывыкының өг-бүлезинге хамаарылгазын чугаалап көрүңерем.  </vt:lpstr>
      <vt:lpstr>Ийи бөлүкке онаалга: Кроссвордтан хөй сөс тыпканын бөлүк шылгараар. </vt:lpstr>
      <vt:lpstr>Бирги бөлүкке айтырыг: Партизаннар биле Токаның солушкан аъттарының чүзүннерин бижиңер.</vt:lpstr>
      <vt:lpstr>Ийи бөлүкке онаалга: Чогаалда бот-боттарынга удур демисежип турар шериглерни чүү деп сөстер-биле адаарыл? </vt:lpstr>
      <vt:lpstr>   Бирги бөлүкке айтырыг:  Байлар ядыы чонну дора көрүп, базынчактап турган үени төөгүде чүү деп адаарыл? </vt:lpstr>
      <vt:lpstr>Ийи бөлүкке онаалга: Кижи бүрүзү дең эргелиг болгаш кым-кымга-даа хамаарышпас чорук тиилээнин төөгүде чүү деп адаарыл? </vt:lpstr>
      <vt:lpstr>Бирги бөлүкке онаалга:   «Эрткен үеже Чолдак-Степанның хөлечиктериниң чанынга чеде берген болзумза …» - деп кыска чогаадыг бижиир. (5 - 6 домактан тургустунган).</vt:lpstr>
      <vt:lpstr>Ийиги бөлүкке онаалга:  «Эрткен үеже Тас-Баштыгның  тос чадырынга аалдап барзымза …»  - деп кыска чогаадыг бижиир. (5 - 6 домактан тургустунган). </vt:lpstr>
      <vt:lpstr>Ийи бөлүкке онаалга: чогаалдан алган сөзүглелден 1 деңнелгени болгаш 1 эпитет ушта бижиир.</vt:lpstr>
      <vt:lpstr>Кудумчуга үнүп келгеш, база катап-ла Вераның чанынга болуксап, олче көрүксээм кели берди, ынчалза-даа бажыңче катап кирери эгенчиг болгай. Мооң ужун ыяш кужактай шаап алгаш, бажыңче кирип кагдым. Эжикти ажыткаш, эргинни артап чыда-ла, Вера мени дыңназын дээш, дыңзыды чөдүрдүм. Канчангаш-ла көрейн дээримге, Наталья Прокопьевна холунда борбак ыяш тудуп алган, өрге тевер дээн дээлдиген ышкаш, менче бо-ла далбайтып олур.  </vt:lpstr>
      <vt:lpstr>Улуу-биле четтирдим!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UserXP</cp:lastModifiedBy>
  <cp:revision>19</cp:revision>
  <dcterms:modified xsi:type="dcterms:W3CDTF">2001-12-31T18:22:53Z</dcterms:modified>
</cp:coreProperties>
</file>