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3"/>
  </p:notesMasterIdLst>
  <p:sldIdLst>
    <p:sldId id="334" r:id="rId2"/>
    <p:sldId id="335" r:id="rId3"/>
    <p:sldId id="336" r:id="rId4"/>
    <p:sldId id="338" r:id="rId5"/>
    <p:sldId id="339" r:id="rId6"/>
    <p:sldId id="340" r:id="rId7"/>
    <p:sldId id="341" r:id="rId8"/>
    <p:sldId id="305" r:id="rId9"/>
    <p:sldId id="330" r:id="rId10"/>
    <p:sldId id="344" r:id="rId11"/>
    <p:sldId id="343" r:id="rId12"/>
    <p:sldId id="327" r:id="rId13"/>
    <p:sldId id="328" r:id="rId14"/>
    <p:sldId id="296" r:id="rId15"/>
    <p:sldId id="314" r:id="rId16"/>
    <p:sldId id="315" r:id="rId17"/>
    <p:sldId id="316" r:id="rId18"/>
    <p:sldId id="317" r:id="rId19"/>
    <p:sldId id="319" r:id="rId20"/>
    <p:sldId id="321" r:id="rId21"/>
    <p:sldId id="32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9C6"/>
    <a:srgbClr val="800080"/>
    <a:srgbClr val="FF9933"/>
    <a:srgbClr val="71FF71"/>
    <a:srgbClr val="FFFF00"/>
    <a:srgbClr val="336600"/>
    <a:srgbClr val="C0504D"/>
    <a:srgbClr val="6325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62" d="100"/>
          <a:sy n="62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240B26-8B3B-4319-977A-D63E7A3810C7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55AEA5-B990-40AB-9FF1-D037357AC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2A72-6C77-4AF8-A86F-C618B5AB9634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CE2D-4291-4603-964E-8E1BDE1B4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94C6-0BC9-4296-ADE7-ACF754BDB8A4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DE89-642D-48CE-93D8-0EEE8F58B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4248-CDAB-4036-A70E-0469540B5689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BB81-D110-4EC5-921B-EFC57CF19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A398-0ABA-4488-BFAF-7C89E4F73B4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C592-81EC-4BB7-B1CC-6B9253E00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5703-C83C-4125-9A2B-CBA8F4A1C4EA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26569-B9DC-4022-90D6-2CBD93220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52DF-43E2-4247-8D53-3990965381C9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30B0-01F1-4200-9929-8E2763CCB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4B54-270B-4C38-8C32-782CD1369621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64B0-17EA-4F4D-98C6-50D681D3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FF01-A030-4CA5-84B4-DE4E4C19625F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F8DC-59D9-46BF-8579-92DDC9891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1AB3E-ABBE-4281-BDBB-B5616E70C4B2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6D5A-917C-4805-9454-0EE69810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3763-0799-4555-B0D3-64980677CE1E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500-E2E8-4402-A233-113ADE463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699F-11BE-4D92-94CC-DB26C233F21C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EF1E-E051-4C2D-A1A3-402A6D618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3C7D092-AEB3-43BF-A76E-3EAA074B8382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4827EAE-9ECA-46C4-9EB2-D6BE461CB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58" r:id="rId2"/>
    <p:sldLayoutId id="2147483957" r:id="rId3"/>
    <p:sldLayoutId id="2147483956" r:id="rId4"/>
    <p:sldLayoutId id="2147483955" r:id="rId5"/>
    <p:sldLayoutId id="2147483954" r:id="rId6"/>
    <p:sldLayoutId id="2147483953" r:id="rId7"/>
    <p:sldLayoutId id="2147483952" r:id="rId8"/>
    <p:sldLayoutId id="2147483951" r:id="rId9"/>
    <p:sldLayoutId id="2147483950" r:id="rId10"/>
    <p:sldLayoutId id="2147483949" r:id="rId11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642910" y="357166"/>
            <a:ext cx="78581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Первое декабря</a:t>
            </a:r>
          </a:p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Классная работа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214686"/>
            <a:ext cx="833805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БУКВЫ И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Ы ПОСЛЕ Ц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2" descr="http://img3.proshkolu.ru/content/media/pic/std/2000000/1956000/1955081-cea92d0b9fe4a1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21696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686800" cy="4525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pic>
        <p:nvPicPr>
          <p:cNvPr id="27650" name="Picture 2" descr="C:\Users\Наталья\Music\Pictures\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492375"/>
            <a:ext cx="1871662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Users\Наталья\Music\Pictures\0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20938"/>
            <a:ext cx="1962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триховая стрелка вправо 6"/>
          <p:cNvSpPr/>
          <p:nvPr/>
        </p:nvSpPr>
        <p:spPr>
          <a:xfrm rot="8783333">
            <a:off x="2465388" y="2670175"/>
            <a:ext cx="1827212" cy="484188"/>
          </a:xfrm>
          <a:prstGeom prst="stripedRightArrow">
            <a:avLst>
              <a:gd name="adj1" fmla="val 62893"/>
              <a:gd name="adj2" fmla="val 193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1730196">
            <a:off x="4500563" y="2624138"/>
            <a:ext cx="1865312" cy="485775"/>
          </a:xfrm>
          <a:prstGeom prst="stripedRightArrow">
            <a:avLst>
              <a:gd name="adj1" fmla="val 62893"/>
              <a:gd name="adj2" fmla="val 193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900113" y="4797425"/>
            <a:ext cx="2016125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655" name="TextBox 9"/>
          <p:cNvSpPr txBox="1">
            <a:spLocks noChangeArrowheads="1"/>
          </p:cNvSpPr>
          <p:nvPr/>
        </p:nvSpPr>
        <p:spPr bwMode="auto">
          <a:xfrm>
            <a:off x="250825" y="4868863"/>
            <a:ext cx="569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1.</a:t>
            </a:r>
          </a:p>
        </p:txBody>
      </p:sp>
      <p:sp>
        <p:nvSpPr>
          <p:cNvPr id="27656" name="TextBox 10"/>
          <p:cNvSpPr txBox="1">
            <a:spLocks noChangeArrowheads="1"/>
          </p:cNvSpPr>
          <p:nvPr/>
        </p:nvSpPr>
        <p:spPr bwMode="auto">
          <a:xfrm>
            <a:off x="250825" y="5516563"/>
            <a:ext cx="576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2.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5650" y="5516563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cs typeface="Times New Roman" pitchFamily="18" charset="0"/>
              </a:rPr>
              <a:t>НА </a:t>
            </a:r>
            <a:r>
              <a:rPr lang="ru-RU" sz="4000">
                <a:solidFill>
                  <a:srgbClr val="FF0000"/>
                </a:solidFill>
                <a:cs typeface="Times New Roman" pitchFamily="18" charset="0"/>
              </a:rPr>
              <a:t>- ЦИЯ</a:t>
            </a:r>
          </a:p>
        </p:txBody>
      </p:sp>
      <p:sp>
        <p:nvSpPr>
          <p:cNvPr id="27658" name="Прямоугольник 12"/>
          <p:cNvSpPr>
            <a:spLocks noChangeArrowheads="1"/>
          </p:cNvSpPr>
          <p:nvPr/>
        </p:nvSpPr>
        <p:spPr bwMode="auto">
          <a:xfrm>
            <a:off x="5795963" y="48688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1.</a:t>
            </a:r>
          </a:p>
        </p:txBody>
      </p:sp>
      <p:sp>
        <p:nvSpPr>
          <p:cNvPr id="27659" name="Прямоугольник 13"/>
          <p:cNvSpPr>
            <a:spLocks noChangeArrowheads="1"/>
          </p:cNvSpPr>
          <p:nvPr/>
        </p:nvSpPr>
        <p:spPr bwMode="auto">
          <a:xfrm>
            <a:off x="5795963" y="55165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2.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659563" y="5661025"/>
            <a:ext cx="576262" cy="4318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2754042">
            <a:off x="6597650" y="5011738"/>
            <a:ext cx="701675" cy="723900"/>
          </a:xfrm>
          <a:prstGeom prst="halfFrame">
            <a:avLst>
              <a:gd name="adj1" fmla="val 14770"/>
              <a:gd name="adj2" fmla="val 173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</a:rPr>
              <a:t>Правило</a:t>
            </a:r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 «Буквы И-Ы после Ц»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714348" y="85723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РЭЛЛИ КОУЧ»</a:t>
            </a:r>
            <a:endParaRPr lang="ru-RU" sz="7200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3116"/>
            <a:ext cx="2928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Циган</a:t>
            </a:r>
            <a:endParaRPr lang="ru-RU" sz="2800" dirty="0" smtClean="0"/>
          </a:p>
          <a:p>
            <a:r>
              <a:rPr lang="ru-RU" sz="2800" dirty="0" err="1" smtClean="0"/>
              <a:t>ципочки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циплёнок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цырк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цынк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коррекцыя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цыфра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панцырь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цытата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9190" y="2000240"/>
            <a:ext cx="2143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вереници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цылиндр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огурци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подлеци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зайци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порцыя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вакцына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цыферблат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акацыя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pic>
        <p:nvPicPr>
          <p:cNvPr id="5" name="Picture 3" descr="http://www.moviefancentral.com/images/pictures/review55300/man_head_spinning_lg_nwm.gif?1323951519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857628"/>
            <a:ext cx="2762256" cy="2762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2143116"/>
            <a:ext cx="2928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ган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почки,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плёнок,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рк,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нк,</a:t>
            </a:r>
          </a:p>
          <a:p>
            <a:r>
              <a:rPr lang="ru-RU" sz="2800" dirty="0" smtClean="0"/>
              <a:t>коррекц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я,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фра,</a:t>
            </a:r>
          </a:p>
          <a:p>
            <a:r>
              <a:rPr lang="ru-RU" sz="2800" dirty="0" smtClean="0"/>
              <a:t>панц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рь,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тата,</a:t>
            </a:r>
          </a:p>
          <a:p>
            <a:r>
              <a:rPr lang="ru-RU" sz="2800" dirty="0" smtClean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9190" y="2000240"/>
            <a:ext cx="2143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верениц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линдр,</a:t>
            </a:r>
          </a:p>
          <a:p>
            <a:r>
              <a:rPr lang="ru-RU" sz="2800" dirty="0" smtClean="0"/>
              <a:t>огурц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,</a:t>
            </a:r>
          </a:p>
          <a:p>
            <a:r>
              <a:rPr lang="ru-RU" sz="2800" dirty="0" err="1" smtClean="0"/>
              <a:t>подлец</a:t>
            </a:r>
            <a:r>
              <a:rPr lang="ru-RU" sz="2800" dirty="0" err="1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зайц</a:t>
            </a:r>
            <a:r>
              <a:rPr lang="ru-RU" sz="2800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порц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я,</a:t>
            </a:r>
          </a:p>
          <a:p>
            <a:r>
              <a:rPr lang="ru-RU" sz="2800" dirty="0" smtClean="0"/>
              <a:t>вакц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на,</a:t>
            </a:r>
          </a:p>
          <a:p>
            <a:r>
              <a:rPr lang="ru-RU" sz="2800" dirty="0" smtClean="0"/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ферблат,</a:t>
            </a:r>
          </a:p>
          <a:p>
            <a:r>
              <a:rPr lang="ru-RU" sz="2800" dirty="0" smtClean="0"/>
              <a:t>акац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я.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71472" y="0"/>
            <a:ext cx="80724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Творческая работа</a:t>
            </a:r>
          </a:p>
          <a:p>
            <a:pPr algn="ctr" eaLnBrk="0" hangingPunct="0"/>
            <a:r>
              <a:rPr lang="ru-RU" sz="2800" b="1" dirty="0">
                <a:solidFill>
                  <a:srgbClr val="000000"/>
                </a:solidFill>
                <a:ea typeface="Courier New" pitchFamily="49" charset="0"/>
                <a:cs typeface="Times New Roman" pitchFamily="18" charset="0"/>
              </a:rPr>
              <a:t>«В цирке</a:t>
            </a:r>
            <a:r>
              <a:rPr lang="ru-RU" sz="2800" b="1" dirty="0" smtClean="0">
                <a:solidFill>
                  <a:srgbClr val="000000"/>
                </a:solidFill>
                <a:ea typeface="Courier New" pitchFamily="49" charset="0"/>
                <a:cs typeface="Times New Roman" pitchFamily="18" charset="0"/>
              </a:rPr>
              <a:t>»</a:t>
            </a:r>
            <a:endParaRPr lang="ru-RU" sz="2800" b="1" dirty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solidFill>
                  <a:srgbClr val="000000"/>
                </a:solidFill>
                <a:cs typeface="Courier New" pitchFamily="49" charset="0"/>
              </a:rPr>
              <a:t>Цирк, арена, акробат, клоун</a:t>
            </a:r>
            <a:r>
              <a:rPr lang="ru-RU" sz="2800" b="1" dirty="0" smtClean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ru-RU" sz="2800" b="1" dirty="0">
                <a:solidFill>
                  <a:srgbClr val="000000"/>
                </a:solidFill>
                <a:cs typeface="Courier New" pitchFamily="49" charset="0"/>
              </a:rPr>
              <a:t>цыплята, цилиндр, овация, молодцы</a:t>
            </a:r>
            <a:r>
              <a:rPr lang="ru-RU" sz="1400" b="1" dirty="0">
                <a:solidFill>
                  <a:srgbClr val="000000"/>
                </a:solidFill>
                <a:cs typeface="Courier New" pitchFamily="49" charset="0"/>
              </a:rPr>
              <a:t>.</a:t>
            </a:r>
            <a:endParaRPr lang="ru-RU" b="1" dirty="0">
              <a:latin typeface="Arial" charset="0"/>
            </a:endParaRPr>
          </a:p>
        </p:txBody>
      </p:sp>
      <p:pic>
        <p:nvPicPr>
          <p:cNvPr id="36867" name="Picture 4" descr="72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3143250" cy="2357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8" name="Picture 4" descr="7210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429132"/>
            <a:ext cx="3000396" cy="2207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9" name="Picture 8" descr="721001"/>
          <p:cNvPicPr>
            <a:picLocks noChangeAspect="1" noChangeArrowheads="1"/>
          </p:cNvPicPr>
          <p:nvPr/>
        </p:nvPicPr>
        <p:blipFill>
          <a:blip r:embed="rId4"/>
          <a:srcRect r="2222"/>
          <a:stretch>
            <a:fillRect/>
          </a:stretch>
        </p:blipFill>
        <p:spPr bwMode="auto">
          <a:xfrm>
            <a:off x="1071538" y="4429132"/>
            <a:ext cx="3143272" cy="2156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70" name="Picture 3" descr="721063"/>
          <p:cNvPicPr>
            <a:picLocks noChangeAspect="1" noChangeArrowheads="1"/>
          </p:cNvPicPr>
          <p:nvPr/>
        </p:nvPicPr>
        <p:blipFill>
          <a:blip r:embed="rId5"/>
          <a:srcRect l="18056" r="9719"/>
          <a:stretch>
            <a:fillRect/>
          </a:stretch>
        </p:blipFill>
        <p:spPr bwMode="auto">
          <a:xfrm>
            <a:off x="5286380" y="1857364"/>
            <a:ext cx="3000396" cy="2416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1285852" y="1357298"/>
            <a:ext cx="61436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cs typeface="Times New Roman" pitchFamily="18" charset="0"/>
              </a:rPr>
              <a:t>Я узнал...</a:t>
            </a:r>
          </a:p>
          <a:p>
            <a:r>
              <a:rPr lang="ru-RU" sz="3600" b="1" dirty="0">
                <a:cs typeface="Times New Roman" pitchFamily="18" charset="0"/>
              </a:rPr>
              <a:t>Я научился...</a:t>
            </a:r>
          </a:p>
          <a:p>
            <a:r>
              <a:rPr lang="ru-RU" sz="3600" b="1" dirty="0">
                <a:cs typeface="Times New Roman" pitchFamily="18" charset="0"/>
              </a:rPr>
              <a:t>Я понял, что могу...</a:t>
            </a:r>
          </a:p>
          <a:p>
            <a:r>
              <a:rPr lang="ru-RU" sz="3600" b="1" dirty="0">
                <a:cs typeface="Times New Roman" pitchFamily="18" charset="0"/>
              </a:rPr>
              <a:t>Мне понравилось...</a:t>
            </a:r>
          </a:p>
          <a:p>
            <a:r>
              <a:rPr lang="ru-RU" sz="3600" b="1" dirty="0">
                <a:cs typeface="Times New Roman" pitchFamily="18" charset="0"/>
              </a:rPr>
              <a:t>Для меня стало новым...</a:t>
            </a:r>
          </a:p>
          <a:p>
            <a:r>
              <a:rPr lang="ru-RU" sz="3600" b="1" dirty="0">
                <a:cs typeface="Times New Roman" pitchFamily="18" charset="0"/>
              </a:rPr>
              <a:t>Меня удивило...</a:t>
            </a:r>
          </a:p>
          <a:p>
            <a:r>
              <a:rPr lang="ru-RU" sz="3600" b="1" dirty="0">
                <a:cs typeface="Times New Roman" pitchFamily="18" charset="0"/>
              </a:rPr>
              <a:t>У меня получилось...</a:t>
            </a:r>
          </a:p>
          <a:p>
            <a:r>
              <a:rPr lang="ru-RU" sz="3600" b="1" dirty="0">
                <a:cs typeface="Times New Roman" pitchFamily="18" charset="0"/>
              </a:rPr>
              <a:t>Я приобрёл...</a:t>
            </a:r>
          </a:p>
          <a:p>
            <a:r>
              <a:rPr lang="ru-RU" sz="3600" b="1" dirty="0">
                <a:cs typeface="Times New Roman" pitchFamily="18" charset="0"/>
              </a:rPr>
              <a:t>Мне захотелось...</a:t>
            </a:r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1928794" y="214290"/>
            <a:ext cx="5429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Рефлексия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r>
              <a:rPr lang="ru-RU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715375" cy="174974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	Параграф  87, выучить орфограмму №15,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упр.464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vodoservis.ts6.ru/images/32d2834d6d4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41051"/>
            <a:ext cx="2880320" cy="19739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9" descr="БУРАТИНО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449263"/>
            <a:ext cx="51276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AutoShape 10"/>
          <p:cNvSpPr>
            <a:spLocks noChangeArrowheads="1"/>
          </p:cNvSpPr>
          <p:nvPr/>
        </p:nvSpPr>
        <p:spPr bwMode="auto">
          <a:xfrm>
            <a:off x="3203575" y="333375"/>
            <a:ext cx="4176713" cy="1943100"/>
          </a:xfrm>
          <a:prstGeom prst="cloudCallout">
            <a:avLst>
              <a:gd name="adj1" fmla="val -50264"/>
              <a:gd name="adj2" fmla="val 69444"/>
            </a:avLst>
          </a:prstGeom>
          <a:gradFill rotWithShape="1">
            <a:gsLst>
              <a:gs pos="0">
                <a:srgbClr val="FFFFFF"/>
              </a:gs>
              <a:gs pos="100000">
                <a:srgbClr val="B2E8E5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Monotype Corsiva" pitchFamily="66" charset="0"/>
              </a:rPr>
              <a:t>А теперь, ребята, проверьте свои знания!</a:t>
            </a:r>
          </a:p>
        </p:txBody>
      </p:sp>
      <p:pic>
        <p:nvPicPr>
          <p:cNvPr id="41987" name="Picture 12" descr="school09-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141663"/>
            <a:ext cx="3810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WordArt 4"/>
          <p:cNvSpPr>
            <a:spLocks noChangeArrowheads="1" noChangeShapeType="1" noTextEdit="1"/>
          </p:cNvSpPr>
          <p:nvPr/>
        </p:nvSpPr>
        <p:spPr bwMode="auto">
          <a:xfrm>
            <a:off x="1643063" y="642938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Times New Roman"/>
                <a:cs typeface="Times New Roman"/>
              </a:rPr>
              <a:t>В каком слове пишется буква Ы?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714348" y="207167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РЕПЕТИЦ…Я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714348" y="292893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Ц…КОРИЙ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714348" y="385762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МОТОЦ…КЛ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14348" y="4786322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Ц…КНУТЬ</a:t>
            </a:r>
          </a:p>
        </p:txBody>
      </p:sp>
      <p:pic>
        <p:nvPicPr>
          <p:cNvPr id="43014" name="Picture 11" descr="БУРАТИНО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071688"/>
            <a:ext cx="201453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14348" y="207167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РЕПЕТИЦИЯ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4348" y="292893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ЦИКОРИЙ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14348" y="385762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МОТОЦИКЛ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14348" y="4786322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ЦЫКНУТЬ</a:t>
            </a:r>
            <a:endParaRPr lang="ru-RU" sz="2000" b="1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6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Times New Roman"/>
                <a:cs typeface="Times New Roman"/>
              </a:rPr>
              <a:t>В каком слове пишется буква И?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714348" y="207167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ДЕКОРАЦ…Я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714348" y="3000372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Ц…ГАН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714348" y="385762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СЕСТРИЦ…Н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714348" y="471488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Ц…КНУТЬ</a:t>
            </a:r>
          </a:p>
        </p:txBody>
      </p:sp>
      <p:pic>
        <p:nvPicPr>
          <p:cNvPr id="44038" name="Picture 12" descr="ПОВАР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571750"/>
            <a:ext cx="14319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4348" y="207167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ДЕКОРАЦИЯ</a:t>
            </a:r>
            <a:endParaRPr lang="ru-RU" sz="2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4348" y="3000372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ЦЫГАН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4348" y="385762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СЕСТРИЦЫН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4348" y="471488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ЦЫКНУТЬ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WordArt 4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 каком слове пишется буква И?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714348" y="200024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(две) РОВЕСНИЦ…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714348" y="278605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ЛЕКЦ…Я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714348" y="364331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Ц…Ц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714348" y="450057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ГОЛУБЦ…</a:t>
            </a:r>
          </a:p>
        </p:txBody>
      </p:sp>
      <p:pic>
        <p:nvPicPr>
          <p:cNvPr id="45062" name="Picture 11" descr="ЛИСА И КОЛО БО 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571750"/>
            <a:ext cx="1968500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14348" y="200024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(две) 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РОВЕСНИЦЫ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4348" y="2786058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ЛЕКЦИЯ</a:t>
            </a:r>
            <a:endParaRPr lang="ru-RU" sz="2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14348" y="3643314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ЦЫЦ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14348" y="4500570"/>
            <a:ext cx="30972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ГОЛУБЦЫ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4" name="WordArt 8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cs typeface="Times New Roman" pitchFamily="18" charset="0"/>
              </a:rPr>
              <a:t>В каком ряду все слова написаны верно</a:t>
            </a:r>
            <a:r>
              <a:rPr lang="ru-RU" sz="28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714348" y="207167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РЕПЕТИЦИЯ, ДЕВИЦЫ, ЦИГАН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714348" y="3071810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ЦЫРК, УЛИЦЫ, ЦЫПОЧКИ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714348" y="4071942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ЦЫПЛЕНОК , АКАЦЫЯ, ЦЫЦ</a:t>
            </a: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714348" y="5000636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ЦИТРУС, ЦЫЦ,  СИНИЦЫ</a:t>
            </a:r>
          </a:p>
        </p:txBody>
      </p:sp>
      <p:pic>
        <p:nvPicPr>
          <p:cNvPr id="46086" name="Picture 17" descr="мышо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500438"/>
            <a:ext cx="1800225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14348" y="207167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РЕПЕТИЦИЯ, ДЕВИЦЫ, 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Ы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ГАН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14348" y="3071810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И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РК</a:t>
            </a:r>
            <a:r>
              <a:rPr lang="ru-RU" sz="2000" b="1" dirty="0">
                <a:solidFill>
                  <a:srgbClr val="285000"/>
                </a:solidFill>
                <a:cs typeface="+mn-cs"/>
              </a:rPr>
              <a:t>, УЛИЦЫ, ЦЫПОЧКИ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14348" y="4071942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ЦЫПЛЕНОК , 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АКАЦ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И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Я</a:t>
            </a:r>
            <a:r>
              <a:rPr lang="ru-RU" sz="2000" b="1" dirty="0">
                <a:solidFill>
                  <a:srgbClr val="285000"/>
                </a:solidFill>
                <a:cs typeface="+mn-cs"/>
              </a:rPr>
              <a:t>, ЦЫЦ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14348" y="5000636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ЦИТРУС, ЦЫЦ,  СИНИЦЫ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714348" y="857232"/>
            <a:ext cx="7858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ФИНК-РАЙТ-РАУНД РОБИН»</a:t>
            </a:r>
            <a:endParaRPr lang="ru-RU" sz="7200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Picture 2" descr="http://web.educastur.princast.es/ies/stabarla/paginas/d_escrita06/imagen/nin_000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D0F9FF"/>
              </a:clrFrom>
              <a:clrTo>
                <a:srgbClr val="D0F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197673"/>
            <a:ext cx="2306392" cy="241709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WordArt 4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cs typeface="Times New Roman" pitchFamily="18" charset="0"/>
              </a:rPr>
              <a:t>В каком ряду все слова написаны верно</a:t>
            </a:r>
            <a:r>
              <a:rPr lang="ru-RU" sz="28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785786" y="2071678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ЦИФРА, ОГУРЦЫ, АВИАЦИЯ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785786" y="2928934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ЦЫРК, ЦЫПЛЕНОК, ДВЕРЦЫ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785786" y="3857628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ЦИФЕРБЛАТ, РЕВОЛЮЦЫЯ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785786" y="4786322"/>
            <a:ext cx="43926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ЦИРКУЛЬ, ЛЕКЦЫЯ, БУФЕТЧИЦЫ</a:t>
            </a:r>
          </a:p>
        </p:txBody>
      </p:sp>
      <p:pic>
        <p:nvPicPr>
          <p:cNvPr id="47110" name="Picture 11" descr="58_milash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143250"/>
            <a:ext cx="1238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63588" y="2068513"/>
            <a:ext cx="4321175" cy="576262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285000"/>
                </a:solidFill>
                <a:cs typeface="+mn-cs"/>
              </a:rPr>
              <a:t>ЦИФРА, ОГУРЦЫ, АВИАЦИЯ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5786" y="2928934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И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РК</a:t>
            </a:r>
            <a:r>
              <a:rPr lang="ru-RU" sz="2000" b="1" dirty="0">
                <a:solidFill>
                  <a:srgbClr val="285000"/>
                </a:solidFill>
                <a:cs typeface="+mn-cs"/>
              </a:rPr>
              <a:t>, ЦЫПЛЕНОК, ДВЕРЦЫ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85786" y="3857628"/>
            <a:ext cx="4321175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ЦИФЕРБЛАТ, 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РЕВОЛЮЦ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И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Я</a:t>
            </a:r>
            <a:endParaRPr lang="ru-RU" sz="2000" b="1" dirty="0">
              <a:solidFill>
                <a:srgbClr val="285000"/>
              </a:solidFill>
              <a:cs typeface="+mn-cs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5786" y="4786322"/>
            <a:ext cx="4392612" cy="576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dirty="0">
                <a:solidFill>
                  <a:srgbClr val="285000"/>
                </a:solidFill>
                <a:cs typeface="+mn-cs"/>
              </a:rPr>
              <a:t>ЦИРКУЛЬ, 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ЛЕКЦ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И</a:t>
            </a:r>
            <a:r>
              <a:rPr lang="ru-RU" sz="2000" b="1" dirty="0" smtClean="0">
                <a:solidFill>
                  <a:srgbClr val="285000"/>
                </a:solidFill>
                <a:cs typeface="+mn-cs"/>
              </a:rPr>
              <a:t>Я</a:t>
            </a:r>
            <a:r>
              <a:rPr lang="ru-RU" sz="2000" b="1" dirty="0">
                <a:solidFill>
                  <a:srgbClr val="285000"/>
                </a:solidFill>
                <a:cs typeface="+mn-cs"/>
              </a:rPr>
              <a:t>, БУФЕТЧИЦЫ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625" y="642938"/>
            <a:ext cx="850106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a typeface="Courier New" pitchFamily="49" charset="0"/>
                <a:cs typeface="Times New Roman" pitchFamily="18" charset="0"/>
              </a:rPr>
              <a:t>«Четвёртое лишнее»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ea typeface="Courier New" pitchFamily="49" charset="0"/>
                <a:cs typeface="Times New Roman" pitchFamily="18" charset="0"/>
              </a:rPr>
              <a:t>Спишите слова, вставьте пропущенные буквы, определите, какое слово в ряду лишнее.</a:t>
            </a:r>
          </a:p>
          <a:p>
            <a:pPr algn="ctr"/>
            <a:endParaRPr lang="ru-RU" sz="3600" b="1" dirty="0">
              <a:ea typeface="Courier New" pitchFamily="49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 err="1">
                <a:ea typeface="Calibri" pitchFamily="34" charset="0"/>
                <a:cs typeface="Times New Roman" pitchFamily="18" charset="0"/>
              </a:rPr>
              <a:t>Дисц</a:t>
            </a:r>
            <a:r>
              <a:rPr lang="ru-RU" sz="3200" b="1" dirty="0">
                <a:ea typeface="Calibri" pitchFamily="34" charset="0"/>
                <a:cs typeface="Times New Roman" pitchFamily="18" charset="0"/>
              </a:rPr>
              <a:t>..</a:t>
            </a:r>
            <a:r>
              <a:rPr lang="ru-RU" sz="3200" b="1" dirty="0" err="1">
                <a:ea typeface="Calibri" pitchFamily="34" charset="0"/>
                <a:cs typeface="Times New Roman" pitchFamily="18" charset="0"/>
              </a:rPr>
              <a:t>плина</a:t>
            </a:r>
            <a:r>
              <a:rPr lang="ru-RU" sz="3200" b="1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b="1" dirty="0" err="1">
                <a:ea typeface="Calibri" pitchFamily="34" charset="0"/>
                <a:cs typeface="Times New Roman" pitchFamily="18" charset="0"/>
              </a:rPr>
              <a:t>ц</a:t>
            </a:r>
            <a:r>
              <a:rPr lang="ru-RU" sz="3200" b="1" dirty="0">
                <a:ea typeface="Calibri" pitchFamily="34" charset="0"/>
                <a:cs typeface="Times New Roman" pitchFamily="18" charset="0"/>
              </a:rPr>
              <a:t>..тата, </a:t>
            </a:r>
            <a:r>
              <a:rPr lang="ru-RU" sz="3200" b="1" dirty="0" err="1">
                <a:ea typeface="Calibri" pitchFamily="34" charset="0"/>
                <a:cs typeface="Times New Roman" pitchFamily="18" charset="0"/>
              </a:rPr>
              <a:t>редакц</a:t>
            </a:r>
            <a:r>
              <a:rPr lang="ru-RU" sz="3200" b="1" dirty="0">
                <a:ea typeface="Calibri" pitchFamily="34" charset="0"/>
                <a:cs typeface="Times New Roman" pitchFamily="18" charset="0"/>
              </a:rPr>
              <a:t>..я, синиц..</a:t>
            </a:r>
            <a:r>
              <a:rPr lang="ru-RU" sz="3200" b="1" dirty="0" err="1"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3200" b="1" dirty="0">
                <a:ea typeface="Calibri" pitchFamily="34" charset="0"/>
                <a:cs typeface="Times New Roman" pitchFamily="18" charset="0"/>
              </a:rPr>
              <a:t>;</a:t>
            </a:r>
            <a:endParaRPr lang="ru-RU" sz="3200" b="1" dirty="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/>
              <a:t>Ц..</a:t>
            </a:r>
            <a:r>
              <a:rPr lang="ru-RU" sz="3200" b="1" dirty="0" err="1"/>
              <a:t>ркуль</a:t>
            </a:r>
            <a:r>
              <a:rPr lang="ru-RU" sz="3200" b="1" dirty="0"/>
              <a:t>, </a:t>
            </a:r>
            <a:r>
              <a:rPr lang="ru-RU" sz="3200" b="1" dirty="0" err="1"/>
              <a:t>ц</a:t>
            </a:r>
            <a:r>
              <a:rPr lang="ru-RU" sz="3200" b="1" dirty="0"/>
              <a:t>..</a:t>
            </a:r>
            <a:r>
              <a:rPr lang="ru-RU" sz="3200" b="1" dirty="0" err="1"/>
              <a:t>плята</a:t>
            </a:r>
            <a:r>
              <a:rPr lang="ru-RU" sz="3200" b="1" dirty="0"/>
              <a:t>, </a:t>
            </a:r>
            <a:r>
              <a:rPr lang="ru-RU" sz="3200" b="1" dirty="0" err="1"/>
              <a:t>ц</a:t>
            </a:r>
            <a:r>
              <a:rPr lang="ru-RU" sz="3200" b="1" dirty="0"/>
              <a:t>..</a:t>
            </a:r>
            <a:r>
              <a:rPr lang="ru-RU" sz="3200" b="1" dirty="0" err="1"/>
              <a:t>линдр</a:t>
            </a:r>
            <a:r>
              <a:rPr lang="ru-RU" sz="3200" b="1" dirty="0"/>
              <a:t>,  </a:t>
            </a:r>
            <a:r>
              <a:rPr lang="ru-RU" sz="3200" b="1" dirty="0" err="1"/>
              <a:t>ц</a:t>
            </a:r>
            <a:r>
              <a:rPr lang="ru-RU" sz="3200" b="1" dirty="0"/>
              <a:t>..клон;</a:t>
            </a:r>
            <a:endParaRPr lang="ru-RU" sz="3200" b="1" dirty="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 err="1"/>
              <a:t>Бойц</a:t>
            </a:r>
            <a:r>
              <a:rPr lang="ru-RU" sz="3200" b="1" dirty="0"/>
              <a:t>.., </a:t>
            </a:r>
            <a:r>
              <a:rPr lang="ru-RU" sz="3200" b="1" dirty="0" err="1"/>
              <a:t>огурц</a:t>
            </a:r>
            <a:r>
              <a:rPr lang="ru-RU" sz="3200" b="1" dirty="0"/>
              <a:t>.., </a:t>
            </a:r>
            <a:r>
              <a:rPr lang="ru-RU" sz="3200" b="1" dirty="0" err="1"/>
              <a:t>нумерац</a:t>
            </a:r>
            <a:r>
              <a:rPr lang="ru-RU" sz="3200" b="1" dirty="0"/>
              <a:t>..я, птиц..;</a:t>
            </a:r>
            <a:endParaRPr lang="ru-RU" sz="3200" b="1" dirty="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/>
              <a:t>Ц..</a:t>
            </a:r>
            <a:r>
              <a:rPr lang="ru-RU" sz="3200" b="1" dirty="0" err="1"/>
              <a:t>ган</a:t>
            </a:r>
            <a:r>
              <a:rPr lang="ru-RU" sz="3200" b="1" dirty="0"/>
              <a:t>, </a:t>
            </a:r>
            <a:r>
              <a:rPr lang="ru-RU" sz="3200" b="1" dirty="0" err="1"/>
              <a:t>ц</a:t>
            </a:r>
            <a:r>
              <a:rPr lang="ru-RU" sz="3200" b="1" dirty="0"/>
              <a:t>..</a:t>
            </a:r>
            <a:r>
              <a:rPr lang="ru-RU" sz="3200" b="1" dirty="0" err="1"/>
              <a:t>кнуть</a:t>
            </a:r>
            <a:r>
              <a:rPr lang="ru-RU" sz="3200" b="1" dirty="0"/>
              <a:t>, на </a:t>
            </a:r>
            <a:r>
              <a:rPr lang="ru-RU" sz="3200" b="1" dirty="0" err="1"/>
              <a:t>ц</a:t>
            </a:r>
            <a:r>
              <a:rPr lang="ru-RU" sz="3200" b="1" dirty="0"/>
              <a:t>..почках, </a:t>
            </a:r>
            <a:r>
              <a:rPr lang="ru-RU" sz="3200" b="1" dirty="0" err="1"/>
              <a:t>ц</a:t>
            </a:r>
            <a:r>
              <a:rPr lang="ru-RU" sz="3200" b="1" dirty="0"/>
              <a:t>..клоп.</a:t>
            </a:r>
            <a:endParaRPr lang="ru-RU" sz="32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214290"/>
            <a:ext cx="314327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цигейка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цифра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циновка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цирк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нарцисс</a:t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цинк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цикл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цитрус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4857752" y="2214554"/>
            <a:ext cx="3429024" cy="2286016"/>
          </a:xfrm>
          <a:prstGeom prst="arc">
            <a:avLst>
              <a:gd name="adj1" fmla="val 10738102"/>
              <a:gd name="adj2" fmla="val 0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71480"/>
            <a:ext cx="55006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u="sng" dirty="0" err="1" smtClean="0">
                <a:solidFill>
                  <a:schemeClr val="accent5">
                    <a:lumMod val="50000"/>
                  </a:schemeClr>
                </a:solidFill>
              </a:rPr>
              <a:t>куницын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</a:rPr>
              <a:t>синицын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</a:rPr>
              <a:t>львицын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курицыно</a:t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сестрицына</a:t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</a:rPr>
              <a:t>лисицына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</a:rPr>
              <a:t>птицын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</a:rPr>
              <a:t>царицын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072198" y="2214554"/>
            <a:ext cx="2071702" cy="2214578"/>
            <a:chOff x="5500694" y="1357298"/>
            <a:chExt cx="1928826" cy="1722561"/>
          </a:xfrm>
        </p:grpSpPr>
        <p:cxnSp>
          <p:nvCxnSpPr>
            <p:cNvPr id="8" name="Прямая соединительная линия 7"/>
            <p:cNvCxnSpPr>
              <a:stCxn id="2049" idx="3"/>
            </p:cNvCxnSpPr>
            <p:nvPr/>
          </p:nvCxnSpPr>
          <p:spPr>
            <a:xfrm flipV="1">
              <a:off x="5500694" y="1357298"/>
              <a:ext cx="928694" cy="172256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6072198" y="1714488"/>
              <a:ext cx="1714512" cy="100013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71480"/>
            <a:ext cx="55006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мудрецы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мододцы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синицы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u="sng" dirty="0" smtClean="0">
                <a:solidFill>
                  <a:schemeClr val="accent5">
                    <a:lumMod val="50000"/>
                  </a:schemeClr>
                </a:solidFill>
              </a:rPr>
              <a:t>куцый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у царицы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у сестрицы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зайцы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птицы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643050"/>
            <a:ext cx="2214578" cy="30003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71480"/>
            <a:ext cx="55006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позиция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лекция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акация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деформация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презентация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делегация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полиция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композиция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714488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Все слова заканчиваются на -</a:t>
            </a:r>
            <a:r>
              <a:rPr lang="ru-RU" sz="4000" dirty="0" err="1" smtClean="0">
                <a:solidFill>
                  <a:srgbClr val="FF0000"/>
                </a:solidFill>
              </a:rPr>
              <a:t>ция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85860"/>
            <a:ext cx="550069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цыган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цыпленок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на цыпочках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цыкнуть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цыц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1357298"/>
            <a:ext cx="21431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</a:rPr>
              <a:t>?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686800" cy="4525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pic>
        <p:nvPicPr>
          <p:cNvPr id="27650" name="Picture 2" descr="C:\Users\Наталья\Music\Pictures\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492375"/>
            <a:ext cx="1871662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Users\Наталья\Music\Pictures\0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20938"/>
            <a:ext cx="1962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триховая стрелка вправо 6"/>
          <p:cNvSpPr/>
          <p:nvPr/>
        </p:nvSpPr>
        <p:spPr>
          <a:xfrm rot="8783333">
            <a:off x="2465388" y="2670175"/>
            <a:ext cx="1827212" cy="484188"/>
          </a:xfrm>
          <a:prstGeom prst="stripedRightArrow">
            <a:avLst>
              <a:gd name="adj1" fmla="val 62893"/>
              <a:gd name="adj2" fmla="val 193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1730196">
            <a:off x="4500563" y="2624138"/>
            <a:ext cx="1865312" cy="485775"/>
          </a:xfrm>
          <a:prstGeom prst="stripedRightArrow">
            <a:avLst>
              <a:gd name="adj1" fmla="val 62893"/>
              <a:gd name="adj2" fmla="val 193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900113" y="4797425"/>
            <a:ext cx="2016125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655" name="TextBox 9"/>
          <p:cNvSpPr txBox="1">
            <a:spLocks noChangeArrowheads="1"/>
          </p:cNvSpPr>
          <p:nvPr/>
        </p:nvSpPr>
        <p:spPr bwMode="auto">
          <a:xfrm>
            <a:off x="250825" y="4868863"/>
            <a:ext cx="569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1.</a:t>
            </a:r>
          </a:p>
        </p:txBody>
      </p:sp>
      <p:sp>
        <p:nvSpPr>
          <p:cNvPr id="27656" name="TextBox 10"/>
          <p:cNvSpPr txBox="1">
            <a:spLocks noChangeArrowheads="1"/>
          </p:cNvSpPr>
          <p:nvPr/>
        </p:nvSpPr>
        <p:spPr bwMode="auto">
          <a:xfrm>
            <a:off x="250825" y="5516563"/>
            <a:ext cx="576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2.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5650" y="5516563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cs typeface="Times New Roman" pitchFamily="18" charset="0"/>
              </a:rPr>
              <a:t>НА </a:t>
            </a:r>
            <a:r>
              <a:rPr lang="ru-RU" sz="4000">
                <a:solidFill>
                  <a:srgbClr val="FF0000"/>
                </a:solidFill>
                <a:cs typeface="Times New Roman" pitchFamily="18" charset="0"/>
              </a:rPr>
              <a:t>- ЦИЯ</a:t>
            </a:r>
          </a:p>
        </p:txBody>
      </p:sp>
      <p:sp>
        <p:nvSpPr>
          <p:cNvPr id="27658" name="Прямоугольник 12"/>
          <p:cNvSpPr>
            <a:spLocks noChangeArrowheads="1"/>
          </p:cNvSpPr>
          <p:nvPr/>
        </p:nvSpPr>
        <p:spPr bwMode="auto">
          <a:xfrm>
            <a:off x="5795963" y="48688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1.</a:t>
            </a:r>
          </a:p>
        </p:txBody>
      </p:sp>
      <p:sp>
        <p:nvSpPr>
          <p:cNvPr id="27659" name="Прямоугольник 13"/>
          <p:cNvSpPr>
            <a:spLocks noChangeArrowheads="1"/>
          </p:cNvSpPr>
          <p:nvPr/>
        </p:nvSpPr>
        <p:spPr bwMode="auto">
          <a:xfrm>
            <a:off x="5795963" y="55165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cs typeface="Times New Roman" pitchFamily="18" charset="0"/>
              </a:rPr>
              <a:t>2.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659563" y="5661025"/>
            <a:ext cx="576262" cy="4318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5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2754042">
            <a:off x="6597650" y="5011738"/>
            <a:ext cx="701675" cy="723900"/>
          </a:xfrm>
          <a:prstGeom prst="halfFrame">
            <a:avLst>
              <a:gd name="adj1" fmla="val 14770"/>
              <a:gd name="adj2" fmla="val 173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</a:rPr>
              <a:t>Правило</a:t>
            </a:r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 «Буквы И-Ы после Ц»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11"/>
          <p:cNvSpPr>
            <a:spLocks noChangeArrowheads="1" noChangeShapeType="1" noTextEdit="1"/>
          </p:cNvSpPr>
          <p:nvPr/>
        </p:nvSpPr>
        <p:spPr bwMode="auto">
          <a:xfrm>
            <a:off x="2143108" y="1428736"/>
            <a:ext cx="6572296" cy="33575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lang="ru-RU" sz="3600" b="1" u="sng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ган на ц</a:t>
            </a:r>
            <a:r>
              <a:rPr lang="ru-RU" sz="3600" b="1" u="sng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почках ц</a:t>
            </a:r>
            <a:r>
              <a:rPr lang="ru-RU" sz="3600" b="1" u="sng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кнул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lang="ru-RU" sz="3600" b="1" u="sng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пленку : «Ц</a:t>
            </a:r>
            <a:r>
              <a:rPr lang="ru-RU" sz="3600" b="1" u="sng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ц!»</a:t>
            </a:r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8678" name="Picture 19" descr="detia-6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00438"/>
            <a:ext cx="285115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22"/>
          <p:cNvSpPr>
            <a:spLocks noChangeArrowheads="1"/>
          </p:cNvSpPr>
          <p:nvPr/>
        </p:nvSpPr>
        <p:spPr bwMode="auto">
          <a:xfrm>
            <a:off x="1187450" y="404813"/>
            <a:ext cx="7110413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solidFill>
                  <a:srgbClr val="008000"/>
                </a:solidFill>
              </a:rPr>
              <a:t>Как легче запомнить?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E5B9B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</TotalTime>
  <Words>454</Words>
  <PresentationFormat>Экран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230</cp:revision>
  <dcterms:modified xsi:type="dcterms:W3CDTF">2014-11-30T10:42:21Z</dcterms:modified>
</cp:coreProperties>
</file>