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8" r:id="rId1"/>
  </p:sldMasterIdLst>
  <p:notesMasterIdLst>
    <p:notesMasterId r:id="rId23"/>
  </p:notesMasterIdLst>
  <p:sldIdLst>
    <p:sldId id="334" r:id="rId2"/>
    <p:sldId id="335" r:id="rId3"/>
    <p:sldId id="336" r:id="rId4"/>
    <p:sldId id="338" r:id="rId5"/>
    <p:sldId id="339" r:id="rId6"/>
    <p:sldId id="340" r:id="rId7"/>
    <p:sldId id="341" r:id="rId8"/>
    <p:sldId id="305" r:id="rId9"/>
    <p:sldId id="330" r:id="rId10"/>
    <p:sldId id="344" r:id="rId11"/>
    <p:sldId id="343" r:id="rId12"/>
    <p:sldId id="327" r:id="rId13"/>
    <p:sldId id="328" r:id="rId14"/>
    <p:sldId id="296" r:id="rId15"/>
    <p:sldId id="314" r:id="rId16"/>
    <p:sldId id="315" r:id="rId17"/>
    <p:sldId id="316" r:id="rId18"/>
    <p:sldId id="317" r:id="rId19"/>
    <p:sldId id="319" r:id="rId20"/>
    <p:sldId id="321" r:id="rId21"/>
    <p:sldId id="326" r:id="rId2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DF9C6"/>
    <a:srgbClr val="800080"/>
    <a:srgbClr val="FF9933"/>
    <a:srgbClr val="71FF71"/>
    <a:srgbClr val="FFFF00"/>
    <a:srgbClr val="336600"/>
    <a:srgbClr val="C0504D"/>
    <a:srgbClr val="63252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60" autoAdjust="0"/>
  </p:normalViewPr>
  <p:slideViewPr>
    <p:cSldViewPr>
      <p:cViewPr varScale="1">
        <p:scale>
          <a:sx n="62" d="100"/>
          <a:sy n="62" d="100"/>
        </p:scale>
        <p:origin x="-8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0D240B26-8B3B-4319-977A-D63E7A3810C7}" type="datetimeFigureOut">
              <a:rPr lang="ru-RU"/>
              <a:pPr>
                <a:defRPr/>
              </a:pPr>
              <a:t>30.11.2014</a:t>
            </a:fld>
            <a:endParaRPr lang="ru-RU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2155AEA5-B990-40AB-9FF1-D037357AC4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232A72-6C77-4AF8-A86F-C618B5AB9634}" type="datetimeFigureOut">
              <a:rPr lang="ru-RU"/>
              <a:pPr>
                <a:defRPr/>
              </a:pPr>
              <a:t>30.11.2014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2BCE2D-4291-4603-964E-8E1BDE1B49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8D94C6-0BC9-4296-ADE7-ACF754BDB8A4}" type="datetimeFigureOut">
              <a:rPr lang="ru-RU"/>
              <a:pPr>
                <a:defRPr/>
              </a:pPr>
              <a:t>30.11.2014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6CDE89-642D-48CE-93D8-0EEE8F58B2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694248-CDAB-4036-A70E-0469540B5689}" type="datetimeFigureOut">
              <a:rPr lang="ru-RU"/>
              <a:pPr>
                <a:defRPr/>
              </a:pPr>
              <a:t>30.11.2014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F5BB81-D110-4EC5-921B-EFC57CF196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7DA398-0ABA-4488-BFAF-7C89E4F73B48}" type="datetimeFigureOut">
              <a:rPr lang="ru-RU"/>
              <a:pPr>
                <a:defRPr/>
              </a:pPr>
              <a:t>30.11.2014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41C592-81EC-4BB7-B1CC-6B9253E00F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D65703-C83C-4125-9A2B-CBA8F4A1C4EA}" type="datetimeFigureOut">
              <a:rPr lang="ru-RU"/>
              <a:pPr>
                <a:defRPr/>
              </a:pPr>
              <a:t>30.11.2014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526569-B9DC-4022-90D6-2CBD93220D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A752DF-43E2-4247-8D53-3990965381C9}" type="datetimeFigureOut">
              <a:rPr lang="ru-RU"/>
              <a:pPr>
                <a:defRPr/>
              </a:pPr>
              <a:t>30.11.2014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8730B0-01F1-4200-9929-8E2763CCB3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ED4B54-270B-4C38-8C32-782CD1369621}" type="datetimeFigureOut">
              <a:rPr lang="ru-RU"/>
              <a:pPr>
                <a:defRPr/>
              </a:pPr>
              <a:t>30.11.2014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6264B0-17EA-4F4D-98C6-50D681D3B4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6EFF01-A030-4CA5-84B4-DE4E4C19625F}" type="datetimeFigureOut">
              <a:rPr lang="ru-RU"/>
              <a:pPr>
                <a:defRPr/>
              </a:pPr>
              <a:t>30.11.2014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FF8DC-59D9-46BF-8579-92DDC9891D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61AB3E-ABBE-4281-BDBB-B5616E70C4B2}" type="datetimeFigureOut">
              <a:rPr lang="ru-RU"/>
              <a:pPr>
                <a:defRPr/>
              </a:pPr>
              <a:t>30.11.2014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836D5A-917C-4805-9454-0EE6981095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3D3763-0799-4555-B0D3-64980677CE1E}" type="datetimeFigureOut">
              <a:rPr lang="ru-RU"/>
              <a:pPr>
                <a:defRPr/>
              </a:pPr>
              <a:t>30.11.2014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AA500-E2E8-4402-A233-113ADE4637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B0699F-11BE-4D92-94CC-DB26C233F21C}" type="datetimeFigureOut">
              <a:rPr lang="ru-RU"/>
              <a:pPr>
                <a:defRPr/>
              </a:pPr>
              <a:t>30.11.2014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AEF1E-E051-4C2D-A1A3-402A6D618F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DF9C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E3C7D092-AEB3-43BF-A76E-3EAA074B8382}" type="datetimeFigureOut">
              <a:rPr lang="ru-RU"/>
              <a:pPr>
                <a:defRPr/>
              </a:pPr>
              <a:t>30.11.2014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B4827EAE-9ECA-46C4-9EB2-D6BE461CB6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9" r:id="rId1"/>
    <p:sldLayoutId id="2147483958" r:id="rId2"/>
    <p:sldLayoutId id="2147483957" r:id="rId3"/>
    <p:sldLayoutId id="2147483956" r:id="rId4"/>
    <p:sldLayoutId id="2147483955" r:id="rId5"/>
    <p:sldLayoutId id="2147483954" r:id="rId6"/>
    <p:sldLayoutId id="2147483953" r:id="rId7"/>
    <p:sldLayoutId id="2147483952" r:id="rId8"/>
    <p:sldLayoutId id="2147483951" r:id="rId9"/>
    <p:sldLayoutId id="2147483950" r:id="rId10"/>
    <p:sldLayoutId id="2147483949" r:id="rId11"/>
  </p:sldLayoutIdLst>
  <p:transition>
    <p:wipe/>
  </p:transition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Box 3"/>
          <p:cNvSpPr txBox="1">
            <a:spLocks noChangeArrowheads="1"/>
          </p:cNvSpPr>
          <p:nvPr/>
        </p:nvSpPr>
        <p:spPr bwMode="auto">
          <a:xfrm>
            <a:off x="642910" y="357166"/>
            <a:ext cx="7858125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6600" dirty="0" smtClean="0">
                <a:solidFill>
                  <a:schemeClr val="accent5">
                    <a:lumMod val="50000"/>
                  </a:schemeClr>
                </a:solidFill>
                <a:latin typeface="Monotype Corsiva" pitchFamily="66" charset="0"/>
              </a:rPr>
              <a:t>Первое декабря</a:t>
            </a:r>
          </a:p>
          <a:p>
            <a:pPr algn="ctr"/>
            <a:r>
              <a:rPr lang="ru-RU" sz="6600" dirty="0" smtClean="0">
                <a:solidFill>
                  <a:schemeClr val="accent5">
                    <a:lumMod val="50000"/>
                  </a:schemeClr>
                </a:solidFill>
                <a:latin typeface="Monotype Corsiva" pitchFamily="66" charset="0"/>
              </a:rPr>
              <a:t>Классная работа</a:t>
            </a:r>
            <a:endParaRPr lang="ru-RU" sz="6600" dirty="0">
              <a:solidFill>
                <a:schemeClr val="accent5">
                  <a:lumMod val="5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0034" y="3214686"/>
            <a:ext cx="8338052" cy="92333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БУКВЫ И </a:t>
            </a:r>
            <a:r>
              <a:rPr lang="ru-RU" sz="54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и</a:t>
            </a:r>
            <a:r>
              <a:rPr lang="ru-RU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Ы ПОСЛЕ Ц</a:t>
            </a:r>
            <a:endParaRPr lang="ru-RU" sz="54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7" name="Picture 2" descr="http://img3.proshkolu.ru/content/media/pic/std/2000000/1956000/1955081-cea92d0b9fe4a135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121696"/>
            <a:ext cx="2736304" cy="2736304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0825" y="1557338"/>
            <a:ext cx="8686800" cy="4525962"/>
          </a:xfrm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endParaRPr lang="ru-RU" dirty="0">
              <a:ln w="18415" cmpd="sng">
                <a:solidFill>
                  <a:srgbClr val="FFFFFF"/>
                </a:solidFill>
                <a:prstDash val="solid"/>
              </a:ln>
            </a:endParaRPr>
          </a:p>
        </p:txBody>
      </p:sp>
      <p:pic>
        <p:nvPicPr>
          <p:cNvPr id="27650" name="Picture 2" descr="C:\Users\Наталья\Music\Pictures\002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16688" y="2492375"/>
            <a:ext cx="1871662" cy="199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1" name="Picture 3" descr="C:\Users\Наталья\Music\Pictures\001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5288" y="2420938"/>
            <a:ext cx="1962150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Штриховая стрелка вправо 6"/>
          <p:cNvSpPr/>
          <p:nvPr/>
        </p:nvSpPr>
        <p:spPr>
          <a:xfrm rot="8783333">
            <a:off x="2465388" y="2670175"/>
            <a:ext cx="1827212" cy="484188"/>
          </a:xfrm>
          <a:prstGeom prst="stripedRightArrow">
            <a:avLst>
              <a:gd name="adj1" fmla="val 62893"/>
              <a:gd name="adj2" fmla="val 19375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Штриховая стрелка вправо 7"/>
          <p:cNvSpPr/>
          <p:nvPr/>
        </p:nvSpPr>
        <p:spPr>
          <a:xfrm rot="1730196">
            <a:off x="4500563" y="2624138"/>
            <a:ext cx="1865312" cy="485775"/>
          </a:xfrm>
          <a:prstGeom prst="stripedRightArrow">
            <a:avLst>
              <a:gd name="adj1" fmla="val 62893"/>
              <a:gd name="adj2" fmla="val 19375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Арка 8"/>
          <p:cNvSpPr/>
          <p:nvPr/>
        </p:nvSpPr>
        <p:spPr>
          <a:xfrm>
            <a:off x="900113" y="4797425"/>
            <a:ext cx="2016125" cy="914400"/>
          </a:xfrm>
          <a:prstGeom prst="blockArc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27655" name="TextBox 9"/>
          <p:cNvSpPr txBox="1">
            <a:spLocks noChangeArrowheads="1"/>
          </p:cNvSpPr>
          <p:nvPr/>
        </p:nvSpPr>
        <p:spPr bwMode="auto">
          <a:xfrm>
            <a:off x="250825" y="4868863"/>
            <a:ext cx="5699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 b="1" i="1">
                <a:cs typeface="Times New Roman" pitchFamily="18" charset="0"/>
              </a:rPr>
              <a:t>1.</a:t>
            </a:r>
          </a:p>
        </p:txBody>
      </p:sp>
      <p:sp>
        <p:nvSpPr>
          <p:cNvPr id="27656" name="TextBox 10"/>
          <p:cNvSpPr txBox="1">
            <a:spLocks noChangeArrowheads="1"/>
          </p:cNvSpPr>
          <p:nvPr/>
        </p:nvSpPr>
        <p:spPr bwMode="auto">
          <a:xfrm>
            <a:off x="250825" y="5516563"/>
            <a:ext cx="57626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 i="1">
                <a:cs typeface="Times New Roman" pitchFamily="18" charset="0"/>
              </a:rPr>
              <a:t>2.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755650" y="5516563"/>
            <a:ext cx="26638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>
                <a:cs typeface="Times New Roman" pitchFamily="18" charset="0"/>
              </a:rPr>
              <a:t>НА </a:t>
            </a:r>
            <a:r>
              <a:rPr lang="ru-RU" sz="4000">
                <a:solidFill>
                  <a:srgbClr val="FF0000"/>
                </a:solidFill>
                <a:cs typeface="Times New Roman" pitchFamily="18" charset="0"/>
              </a:rPr>
              <a:t>- ЦИЯ</a:t>
            </a:r>
          </a:p>
        </p:txBody>
      </p:sp>
      <p:sp>
        <p:nvSpPr>
          <p:cNvPr id="27658" name="Прямоугольник 12"/>
          <p:cNvSpPr>
            <a:spLocks noChangeArrowheads="1"/>
          </p:cNvSpPr>
          <p:nvPr/>
        </p:nvSpPr>
        <p:spPr bwMode="auto">
          <a:xfrm>
            <a:off x="5795963" y="4868863"/>
            <a:ext cx="56991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 b="1" i="1">
                <a:cs typeface="Times New Roman" pitchFamily="18" charset="0"/>
              </a:rPr>
              <a:t>1.</a:t>
            </a:r>
          </a:p>
        </p:txBody>
      </p:sp>
      <p:sp>
        <p:nvSpPr>
          <p:cNvPr id="27659" name="Прямоугольник 13"/>
          <p:cNvSpPr>
            <a:spLocks noChangeArrowheads="1"/>
          </p:cNvSpPr>
          <p:nvPr/>
        </p:nvSpPr>
        <p:spPr bwMode="auto">
          <a:xfrm>
            <a:off x="5795963" y="5516563"/>
            <a:ext cx="56991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 b="1" i="1">
                <a:cs typeface="Times New Roman" pitchFamily="18" charset="0"/>
              </a:rPr>
              <a:t>2.</a:t>
            </a:r>
          </a:p>
        </p:txBody>
      </p:sp>
      <p:sp>
        <p:nvSpPr>
          <p:cNvPr id="15" name="Заголовок 1"/>
          <p:cNvSpPr txBox="1">
            <a:spLocks/>
          </p:cNvSpPr>
          <p:nvPr/>
        </p:nvSpPr>
        <p:spPr bwMode="auto">
          <a:xfrm>
            <a:off x="6659563" y="5661025"/>
            <a:ext cx="576262" cy="431800"/>
          </a:xfrm>
          <a:prstGeom prst="rect">
            <a:avLst/>
          </a:prstGeom>
          <a:noFill/>
          <a:ln w="7620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ru-RU" sz="5400" kern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16" name="Половина рамки 15"/>
          <p:cNvSpPr/>
          <p:nvPr/>
        </p:nvSpPr>
        <p:spPr>
          <a:xfrm rot="2754042">
            <a:off x="6597650" y="5011738"/>
            <a:ext cx="701675" cy="723900"/>
          </a:xfrm>
          <a:prstGeom prst="halfFrame">
            <a:avLst>
              <a:gd name="adj1" fmla="val 14770"/>
              <a:gd name="adj2" fmla="val 17355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7662" name="TextBox 18"/>
          <p:cNvSpPr txBox="1">
            <a:spLocks noChangeArrowheads="1"/>
          </p:cNvSpPr>
          <p:nvPr/>
        </p:nvSpPr>
        <p:spPr bwMode="auto">
          <a:xfrm>
            <a:off x="0" y="0"/>
            <a:ext cx="91440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800" b="1">
                <a:solidFill>
                  <a:srgbClr val="FF0000"/>
                </a:solidFill>
              </a:rPr>
              <a:t>Правило</a:t>
            </a:r>
          </a:p>
          <a:p>
            <a:pPr algn="ctr"/>
            <a:r>
              <a:rPr lang="ru-RU" sz="4800" b="1">
                <a:solidFill>
                  <a:srgbClr val="FF0000"/>
                </a:solidFill>
              </a:rPr>
              <a:t> «Буквы И-Ы после Ц»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Box 3"/>
          <p:cNvSpPr txBox="1">
            <a:spLocks noChangeArrowheads="1"/>
          </p:cNvSpPr>
          <p:nvPr/>
        </p:nvSpPr>
        <p:spPr bwMode="auto">
          <a:xfrm>
            <a:off x="714348" y="857232"/>
            <a:ext cx="785812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7200" dirty="0" smtClean="0">
                <a:solidFill>
                  <a:schemeClr val="accent5">
                    <a:lumMod val="50000"/>
                  </a:schemeClr>
                </a:solidFill>
                <a:latin typeface="Monotype Corsiva" pitchFamily="66" charset="0"/>
              </a:rPr>
              <a:t>«</a:t>
            </a:r>
            <a:r>
              <a:rPr lang="ru-RU" sz="7200" dirty="0" smtClean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РЭЛЛИ КОУЧ»</a:t>
            </a:r>
            <a:endParaRPr lang="ru-RU" sz="7200" dirty="0">
              <a:solidFill>
                <a:schemeClr val="accent5">
                  <a:lumMod val="50000"/>
                </a:schemeClr>
              </a:solidFill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1472" y="2143116"/>
            <a:ext cx="292895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err="1" smtClean="0"/>
              <a:t>Циган</a:t>
            </a:r>
            <a:endParaRPr lang="ru-RU" sz="2800" dirty="0" smtClean="0"/>
          </a:p>
          <a:p>
            <a:r>
              <a:rPr lang="ru-RU" sz="2800" dirty="0" err="1" smtClean="0"/>
              <a:t>ципочки</a:t>
            </a:r>
            <a:r>
              <a:rPr lang="ru-RU" sz="2800" dirty="0" smtClean="0"/>
              <a:t>,</a:t>
            </a:r>
          </a:p>
          <a:p>
            <a:r>
              <a:rPr lang="ru-RU" sz="2800" dirty="0" err="1" smtClean="0"/>
              <a:t>циплёнок</a:t>
            </a:r>
            <a:r>
              <a:rPr lang="ru-RU" sz="2800" dirty="0" smtClean="0"/>
              <a:t>,</a:t>
            </a:r>
          </a:p>
          <a:p>
            <a:r>
              <a:rPr lang="ru-RU" sz="2800" dirty="0" err="1" smtClean="0"/>
              <a:t>цырк</a:t>
            </a:r>
            <a:r>
              <a:rPr lang="ru-RU" sz="2800" dirty="0" smtClean="0"/>
              <a:t>,</a:t>
            </a:r>
          </a:p>
          <a:p>
            <a:r>
              <a:rPr lang="ru-RU" sz="2800" dirty="0" err="1" smtClean="0"/>
              <a:t>цынк</a:t>
            </a:r>
            <a:r>
              <a:rPr lang="ru-RU" sz="2800" dirty="0" smtClean="0"/>
              <a:t>,</a:t>
            </a:r>
          </a:p>
          <a:p>
            <a:r>
              <a:rPr lang="ru-RU" sz="2800" dirty="0" err="1" smtClean="0"/>
              <a:t>коррекцыя</a:t>
            </a:r>
            <a:r>
              <a:rPr lang="ru-RU" sz="2800" dirty="0" smtClean="0"/>
              <a:t>,</a:t>
            </a:r>
          </a:p>
          <a:p>
            <a:r>
              <a:rPr lang="ru-RU" sz="2800" dirty="0" err="1" smtClean="0"/>
              <a:t>цыфра</a:t>
            </a:r>
            <a:r>
              <a:rPr lang="ru-RU" sz="2800" dirty="0" smtClean="0"/>
              <a:t>,</a:t>
            </a:r>
          </a:p>
          <a:p>
            <a:r>
              <a:rPr lang="ru-RU" sz="2800" dirty="0" err="1" smtClean="0"/>
              <a:t>панцырь</a:t>
            </a:r>
            <a:r>
              <a:rPr lang="ru-RU" sz="2800" dirty="0" smtClean="0"/>
              <a:t>,</a:t>
            </a:r>
          </a:p>
          <a:p>
            <a:r>
              <a:rPr lang="ru-RU" sz="2800" dirty="0" err="1" smtClean="0"/>
              <a:t>цытата</a:t>
            </a:r>
            <a:r>
              <a:rPr lang="ru-RU" sz="2800" dirty="0" smtClean="0"/>
              <a:t>,</a:t>
            </a:r>
          </a:p>
          <a:p>
            <a:r>
              <a:rPr lang="ru-RU" sz="2800" dirty="0" smtClean="0"/>
              <a:t> 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929190" y="2000240"/>
            <a:ext cx="214314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err="1" smtClean="0"/>
              <a:t>вереници</a:t>
            </a:r>
            <a:r>
              <a:rPr lang="ru-RU" sz="2800" dirty="0" smtClean="0"/>
              <a:t>,</a:t>
            </a:r>
          </a:p>
          <a:p>
            <a:r>
              <a:rPr lang="ru-RU" sz="2800" dirty="0" err="1" smtClean="0"/>
              <a:t>цылиндр</a:t>
            </a:r>
            <a:r>
              <a:rPr lang="ru-RU" sz="2800" dirty="0" smtClean="0"/>
              <a:t>,</a:t>
            </a:r>
          </a:p>
          <a:p>
            <a:r>
              <a:rPr lang="ru-RU" sz="2800" dirty="0" err="1" smtClean="0"/>
              <a:t>огурци</a:t>
            </a:r>
            <a:r>
              <a:rPr lang="ru-RU" sz="2800" dirty="0" smtClean="0"/>
              <a:t>,</a:t>
            </a:r>
          </a:p>
          <a:p>
            <a:r>
              <a:rPr lang="ru-RU" sz="2800" dirty="0" err="1" smtClean="0"/>
              <a:t>подлеци</a:t>
            </a:r>
            <a:r>
              <a:rPr lang="ru-RU" sz="2800" dirty="0" smtClean="0"/>
              <a:t>,</a:t>
            </a:r>
          </a:p>
          <a:p>
            <a:r>
              <a:rPr lang="ru-RU" sz="2800" dirty="0" err="1" smtClean="0"/>
              <a:t>зайци</a:t>
            </a:r>
            <a:r>
              <a:rPr lang="ru-RU" sz="2800" dirty="0" smtClean="0"/>
              <a:t>,</a:t>
            </a:r>
          </a:p>
          <a:p>
            <a:r>
              <a:rPr lang="ru-RU" sz="2800" dirty="0" err="1" smtClean="0"/>
              <a:t>порцыя</a:t>
            </a:r>
            <a:r>
              <a:rPr lang="ru-RU" sz="2800" dirty="0" smtClean="0"/>
              <a:t>,</a:t>
            </a:r>
          </a:p>
          <a:p>
            <a:r>
              <a:rPr lang="ru-RU" sz="2800" dirty="0" err="1" smtClean="0"/>
              <a:t>вакцына</a:t>
            </a:r>
            <a:r>
              <a:rPr lang="ru-RU" sz="2800" dirty="0" smtClean="0"/>
              <a:t>,</a:t>
            </a:r>
          </a:p>
          <a:p>
            <a:r>
              <a:rPr lang="ru-RU" sz="2800" dirty="0" err="1" smtClean="0"/>
              <a:t>цыферблат</a:t>
            </a:r>
            <a:r>
              <a:rPr lang="ru-RU" sz="2800" dirty="0" smtClean="0"/>
              <a:t>,</a:t>
            </a:r>
          </a:p>
          <a:p>
            <a:r>
              <a:rPr lang="ru-RU" sz="2800" dirty="0" err="1" smtClean="0"/>
              <a:t>акацыя</a:t>
            </a:r>
            <a:r>
              <a:rPr lang="ru-RU" sz="2800" dirty="0" smtClean="0"/>
              <a:t>.</a:t>
            </a:r>
          </a:p>
          <a:p>
            <a:endParaRPr lang="ru-RU" sz="2800" dirty="0"/>
          </a:p>
        </p:txBody>
      </p:sp>
      <p:pic>
        <p:nvPicPr>
          <p:cNvPr id="5" name="Picture 3" descr="http://www.moviefancentral.com/images/pictures/review55300/man_head_spinning_lg_nwm.gif?1323951519"/>
          <p:cNvPicPr>
            <a:picLocks noChangeAspect="1" noChangeArrowheads="1" noCrop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00232" y="3857628"/>
            <a:ext cx="2762256" cy="2762256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571472" y="2143116"/>
            <a:ext cx="292895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Ц</a:t>
            </a:r>
            <a:r>
              <a:rPr lang="ru-RU" sz="2800" dirty="0" smtClean="0">
                <a:solidFill>
                  <a:srgbClr val="FF0000"/>
                </a:solidFill>
              </a:rPr>
              <a:t>ы</a:t>
            </a:r>
            <a:r>
              <a:rPr lang="ru-RU" sz="2800" dirty="0" smtClean="0"/>
              <a:t>ган</a:t>
            </a:r>
          </a:p>
          <a:p>
            <a:r>
              <a:rPr lang="ru-RU" sz="2800" dirty="0" smtClean="0"/>
              <a:t>ц</a:t>
            </a:r>
            <a:r>
              <a:rPr lang="ru-RU" sz="2800" dirty="0" smtClean="0">
                <a:solidFill>
                  <a:srgbClr val="FF0000"/>
                </a:solidFill>
              </a:rPr>
              <a:t>ы</a:t>
            </a:r>
            <a:r>
              <a:rPr lang="ru-RU" sz="2800" dirty="0" smtClean="0"/>
              <a:t>почки,</a:t>
            </a:r>
          </a:p>
          <a:p>
            <a:r>
              <a:rPr lang="ru-RU" sz="2800" dirty="0" smtClean="0"/>
              <a:t>ц</a:t>
            </a:r>
            <a:r>
              <a:rPr lang="ru-RU" sz="2800" dirty="0" smtClean="0">
                <a:solidFill>
                  <a:srgbClr val="FF0000"/>
                </a:solidFill>
              </a:rPr>
              <a:t>ы</a:t>
            </a:r>
            <a:r>
              <a:rPr lang="ru-RU" sz="2800" dirty="0" smtClean="0"/>
              <a:t>плёнок,</a:t>
            </a:r>
          </a:p>
          <a:p>
            <a:r>
              <a:rPr lang="ru-RU" sz="2800" dirty="0" smtClean="0"/>
              <a:t>ц</a:t>
            </a:r>
            <a:r>
              <a:rPr lang="ru-RU" sz="2800" dirty="0" smtClean="0">
                <a:solidFill>
                  <a:srgbClr val="FF0000"/>
                </a:solidFill>
              </a:rPr>
              <a:t>и</a:t>
            </a:r>
            <a:r>
              <a:rPr lang="ru-RU" sz="2800" dirty="0" smtClean="0"/>
              <a:t>рк,</a:t>
            </a:r>
          </a:p>
          <a:p>
            <a:r>
              <a:rPr lang="ru-RU" sz="2800" dirty="0" smtClean="0"/>
              <a:t>ц</a:t>
            </a:r>
            <a:r>
              <a:rPr lang="ru-RU" sz="2800" dirty="0" smtClean="0">
                <a:solidFill>
                  <a:srgbClr val="FF0000"/>
                </a:solidFill>
              </a:rPr>
              <a:t>и</a:t>
            </a:r>
            <a:r>
              <a:rPr lang="ru-RU" sz="2800" dirty="0" smtClean="0"/>
              <a:t>нк,</a:t>
            </a:r>
          </a:p>
          <a:p>
            <a:r>
              <a:rPr lang="ru-RU" sz="2800" dirty="0" smtClean="0"/>
              <a:t>коррекц</a:t>
            </a:r>
            <a:r>
              <a:rPr lang="ru-RU" sz="2800" dirty="0" smtClean="0">
                <a:solidFill>
                  <a:srgbClr val="FF0000"/>
                </a:solidFill>
              </a:rPr>
              <a:t>и</a:t>
            </a:r>
            <a:r>
              <a:rPr lang="ru-RU" sz="2800" dirty="0" smtClean="0"/>
              <a:t>я,</a:t>
            </a:r>
          </a:p>
          <a:p>
            <a:r>
              <a:rPr lang="ru-RU" sz="2800" dirty="0" smtClean="0"/>
              <a:t>ц</a:t>
            </a:r>
            <a:r>
              <a:rPr lang="ru-RU" sz="2800" dirty="0" smtClean="0">
                <a:solidFill>
                  <a:srgbClr val="FF0000"/>
                </a:solidFill>
              </a:rPr>
              <a:t>и</a:t>
            </a:r>
            <a:r>
              <a:rPr lang="ru-RU" sz="2800" dirty="0" smtClean="0"/>
              <a:t>фра,</a:t>
            </a:r>
          </a:p>
          <a:p>
            <a:r>
              <a:rPr lang="ru-RU" sz="2800" dirty="0" smtClean="0"/>
              <a:t>панц</a:t>
            </a:r>
            <a:r>
              <a:rPr lang="ru-RU" sz="2800" dirty="0" smtClean="0">
                <a:solidFill>
                  <a:srgbClr val="FF0000"/>
                </a:solidFill>
              </a:rPr>
              <a:t>и</a:t>
            </a:r>
            <a:r>
              <a:rPr lang="ru-RU" sz="2800" dirty="0" smtClean="0"/>
              <a:t>рь,</a:t>
            </a:r>
          </a:p>
          <a:p>
            <a:r>
              <a:rPr lang="ru-RU" sz="2800" dirty="0" smtClean="0"/>
              <a:t>ц</a:t>
            </a:r>
            <a:r>
              <a:rPr lang="ru-RU" sz="2800" dirty="0" smtClean="0">
                <a:solidFill>
                  <a:srgbClr val="FF0000"/>
                </a:solidFill>
              </a:rPr>
              <a:t>и</a:t>
            </a:r>
            <a:r>
              <a:rPr lang="ru-RU" sz="2800" dirty="0" smtClean="0"/>
              <a:t>тата,</a:t>
            </a:r>
          </a:p>
          <a:p>
            <a:r>
              <a:rPr lang="ru-RU" sz="2800" dirty="0" smtClean="0"/>
              <a:t> 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929190" y="2000240"/>
            <a:ext cx="214314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верениц</a:t>
            </a:r>
            <a:r>
              <a:rPr lang="ru-RU" sz="2800" dirty="0" smtClean="0">
                <a:solidFill>
                  <a:srgbClr val="FF0000"/>
                </a:solidFill>
              </a:rPr>
              <a:t>ы</a:t>
            </a:r>
            <a:r>
              <a:rPr lang="ru-RU" sz="2800" dirty="0" smtClean="0"/>
              <a:t>,</a:t>
            </a:r>
          </a:p>
          <a:p>
            <a:r>
              <a:rPr lang="ru-RU" sz="2800" dirty="0" smtClean="0"/>
              <a:t>ц</a:t>
            </a:r>
            <a:r>
              <a:rPr lang="ru-RU" sz="2800" dirty="0" smtClean="0">
                <a:solidFill>
                  <a:srgbClr val="FF0000"/>
                </a:solidFill>
              </a:rPr>
              <a:t>и</a:t>
            </a:r>
            <a:r>
              <a:rPr lang="ru-RU" sz="2800" dirty="0" smtClean="0"/>
              <a:t>линдр,</a:t>
            </a:r>
          </a:p>
          <a:p>
            <a:r>
              <a:rPr lang="ru-RU" sz="2800" dirty="0" smtClean="0"/>
              <a:t>огурц</a:t>
            </a:r>
            <a:r>
              <a:rPr lang="ru-RU" sz="2800" dirty="0" smtClean="0">
                <a:solidFill>
                  <a:srgbClr val="FF0000"/>
                </a:solidFill>
              </a:rPr>
              <a:t>ы</a:t>
            </a:r>
            <a:r>
              <a:rPr lang="ru-RU" sz="2800" dirty="0" smtClean="0"/>
              <a:t>,</a:t>
            </a:r>
          </a:p>
          <a:p>
            <a:r>
              <a:rPr lang="ru-RU" sz="2800" dirty="0" err="1" smtClean="0"/>
              <a:t>подлец</a:t>
            </a:r>
            <a:r>
              <a:rPr lang="ru-RU" sz="2800" dirty="0" err="1" smtClean="0">
                <a:solidFill>
                  <a:srgbClr val="FF0000"/>
                </a:solidFill>
              </a:rPr>
              <a:t>ы</a:t>
            </a:r>
            <a:r>
              <a:rPr lang="ru-RU" sz="2800" dirty="0" smtClean="0"/>
              <a:t>,</a:t>
            </a:r>
          </a:p>
          <a:p>
            <a:r>
              <a:rPr lang="ru-RU" sz="2800" dirty="0" smtClean="0"/>
              <a:t>зайц</a:t>
            </a:r>
            <a:r>
              <a:rPr lang="ru-RU" sz="2800" dirty="0" smtClean="0">
                <a:solidFill>
                  <a:srgbClr val="FF0000"/>
                </a:solidFill>
              </a:rPr>
              <a:t>ы</a:t>
            </a:r>
            <a:r>
              <a:rPr lang="ru-RU" sz="2800" dirty="0" smtClean="0"/>
              <a:t>,</a:t>
            </a:r>
          </a:p>
          <a:p>
            <a:r>
              <a:rPr lang="ru-RU" sz="2800" dirty="0" smtClean="0"/>
              <a:t>порц</a:t>
            </a:r>
            <a:r>
              <a:rPr lang="ru-RU" sz="2800" dirty="0" smtClean="0">
                <a:solidFill>
                  <a:srgbClr val="FF0000"/>
                </a:solidFill>
              </a:rPr>
              <a:t>и</a:t>
            </a:r>
            <a:r>
              <a:rPr lang="ru-RU" sz="2800" dirty="0" smtClean="0"/>
              <a:t>я,</a:t>
            </a:r>
          </a:p>
          <a:p>
            <a:r>
              <a:rPr lang="ru-RU" sz="2800" dirty="0" smtClean="0"/>
              <a:t>вакц</a:t>
            </a:r>
            <a:r>
              <a:rPr lang="ru-RU" sz="2800" dirty="0" smtClean="0">
                <a:solidFill>
                  <a:srgbClr val="FF0000"/>
                </a:solidFill>
              </a:rPr>
              <a:t>и</a:t>
            </a:r>
            <a:r>
              <a:rPr lang="ru-RU" sz="2800" dirty="0" smtClean="0"/>
              <a:t>на,</a:t>
            </a:r>
          </a:p>
          <a:p>
            <a:r>
              <a:rPr lang="ru-RU" sz="2800" dirty="0" smtClean="0"/>
              <a:t>ц</a:t>
            </a:r>
            <a:r>
              <a:rPr lang="ru-RU" sz="2800" dirty="0" smtClean="0">
                <a:solidFill>
                  <a:srgbClr val="FF0000"/>
                </a:solidFill>
              </a:rPr>
              <a:t>и</a:t>
            </a:r>
            <a:r>
              <a:rPr lang="ru-RU" sz="2800" dirty="0" smtClean="0"/>
              <a:t>ферблат,</a:t>
            </a:r>
          </a:p>
          <a:p>
            <a:r>
              <a:rPr lang="ru-RU" sz="2800" dirty="0" smtClean="0"/>
              <a:t>акац</a:t>
            </a:r>
            <a:r>
              <a:rPr lang="ru-RU" sz="2800" dirty="0" smtClean="0">
                <a:solidFill>
                  <a:srgbClr val="FF0000"/>
                </a:solidFill>
              </a:rPr>
              <a:t>и</a:t>
            </a:r>
            <a:r>
              <a:rPr lang="ru-RU" sz="2800" dirty="0" smtClean="0"/>
              <a:t>я.</a:t>
            </a:r>
          </a:p>
          <a:p>
            <a:endParaRPr lang="ru-RU" sz="2800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6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8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0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2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0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6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2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4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8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0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8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2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4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0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6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8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6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0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2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8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0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4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5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6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2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4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571472" y="0"/>
            <a:ext cx="8072438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800" b="1" dirty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Творческая работа</a:t>
            </a:r>
          </a:p>
          <a:p>
            <a:pPr algn="ctr" eaLnBrk="0" hangingPunct="0"/>
            <a:r>
              <a:rPr lang="ru-RU" sz="2800" b="1" dirty="0">
                <a:solidFill>
                  <a:srgbClr val="000000"/>
                </a:solidFill>
                <a:ea typeface="Courier New" pitchFamily="49" charset="0"/>
                <a:cs typeface="Times New Roman" pitchFamily="18" charset="0"/>
              </a:rPr>
              <a:t>«В цирке</a:t>
            </a:r>
            <a:r>
              <a:rPr lang="ru-RU" sz="2800" b="1" dirty="0" smtClean="0">
                <a:solidFill>
                  <a:srgbClr val="000000"/>
                </a:solidFill>
                <a:ea typeface="Courier New" pitchFamily="49" charset="0"/>
                <a:cs typeface="Times New Roman" pitchFamily="18" charset="0"/>
              </a:rPr>
              <a:t>»</a:t>
            </a:r>
            <a:endParaRPr lang="ru-RU" sz="2800" b="1" dirty="0">
              <a:cs typeface="Times New Roman" pitchFamily="18" charset="0"/>
            </a:endParaRPr>
          </a:p>
          <a:p>
            <a:pPr algn="ctr" eaLnBrk="0" hangingPunct="0"/>
            <a:r>
              <a:rPr lang="ru-RU" sz="2800" b="1" dirty="0">
                <a:solidFill>
                  <a:srgbClr val="000000"/>
                </a:solidFill>
                <a:cs typeface="Courier New" pitchFamily="49" charset="0"/>
              </a:rPr>
              <a:t>Цирк, арена, акробат, клоун</a:t>
            </a:r>
            <a:r>
              <a:rPr lang="ru-RU" sz="2800" b="1" dirty="0" smtClean="0">
                <a:solidFill>
                  <a:srgbClr val="000000"/>
                </a:solidFill>
                <a:cs typeface="Courier New" pitchFamily="49" charset="0"/>
              </a:rPr>
              <a:t>, </a:t>
            </a:r>
            <a:r>
              <a:rPr lang="ru-RU" sz="2800" b="1" dirty="0">
                <a:solidFill>
                  <a:srgbClr val="000000"/>
                </a:solidFill>
                <a:cs typeface="Courier New" pitchFamily="49" charset="0"/>
              </a:rPr>
              <a:t>цыплята, цилиндр, овация, молодцы</a:t>
            </a:r>
            <a:r>
              <a:rPr lang="ru-RU" sz="1400" b="1" dirty="0">
                <a:solidFill>
                  <a:srgbClr val="000000"/>
                </a:solidFill>
                <a:cs typeface="Courier New" pitchFamily="49" charset="0"/>
              </a:rPr>
              <a:t>.</a:t>
            </a:r>
            <a:endParaRPr lang="ru-RU" b="1" dirty="0">
              <a:latin typeface="Arial" charset="0"/>
            </a:endParaRPr>
          </a:p>
        </p:txBody>
      </p:sp>
      <p:pic>
        <p:nvPicPr>
          <p:cNvPr id="36867" name="Picture 4" descr="72102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1928802"/>
            <a:ext cx="3143250" cy="235743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6868" name="Picture 4" descr="72109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86380" y="4429132"/>
            <a:ext cx="3000396" cy="220763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6869" name="Picture 8" descr="721001"/>
          <p:cNvPicPr>
            <a:picLocks noChangeAspect="1" noChangeArrowheads="1"/>
          </p:cNvPicPr>
          <p:nvPr/>
        </p:nvPicPr>
        <p:blipFill>
          <a:blip r:embed="rId4"/>
          <a:srcRect r="2222"/>
          <a:stretch>
            <a:fillRect/>
          </a:stretch>
        </p:blipFill>
        <p:spPr bwMode="auto">
          <a:xfrm>
            <a:off x="1071538" y="4429132"/>
            <a:ext cx="3143272" cy="215672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6870" name="Picture 3" descr="721063"/>
          <p:cNvPicPr>
            <a:picLocks noChangeAspect="1" noChangeArrowheads="1"/>
          </p:cNvPicPr>
          <p:nvPr/>
        </p:nvPicPr>
        <p:blipFill>
          <a:blip r:embed="rId5"/>
          <a:srcRect l="18056" r="9719"/>
          <a:stretch>
            <a:fillRect/>
          </a:stretch>
        </p:blipFill>
        <p:spPr bwMode="auto">
          <a:xfrm>
            <a:off x="5286380" y="1857364"/>
            <a:ext cx="3000396" cy="241696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Прямоугольник 1"/>
          <p:cNvSpPr>
            <a:spLocks noChangeArrowheads="1"/>
          </p:cNvSpPr>
          <p:nvPr/>
        </p:nvSpPr>
        <p:spPr bwMode="auto">
          <a:xfrm>
            <a:off x="1285852" y="1357298"/>
            <a:ext cx="6143668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3600" b="1" dirty="0">
                <a:cs typeface="Times New Roman" pitchFamily="18" charset="0"/>
              </a:rPr>
              <a:t>Я узнал...</a:t>
            </a:r>
          </a:p>
          <a:p>
            <a:r>
              <a:rPr lang="ru-RU" sz="3600" b="1" dirty="0">
                <a:cs typeface="Times New Roman" pitchFamily="18" charset="0"/>
              </a:rPr>
              <a:t>Я научился...</a:t>
            </a:r>
          </a:p>
          <a:p>
            <a:r>
              <a:rPr lang="ru-RU" sz="3600" b="1" dirty="0">
                <a:cs typeface="Times New Roman" pitchFamily="18" charset="0"/>
              </a:rPr>
              <a:t>Я понял, что могу...</a:t>
            </a:r>
          </a:p>
          <a:p>
            <a:r>
              <a:rPr lang="ru-RU" sz="3600" b="1" dirty="0">
                <a:cs typeface="Times New Roman" pitchFamily="18" charset="0"/>
              </a:rPr>
              <a:t>Мне понравилось...</a:t>
            </a:r>
          </a:p>
          <a:p>
            <a:r>
              <a:rPr lang="ru-RU" sz="3600" b="1" dirty="0">
                <a:cs typeface="Times New Roman" pitchFamily="18" charset="0"/>
              </a:rPr>
              <a:t>Для меня стало новым...</a:t>
            </a:r>
          </a:p>
          <a:p>
            <a:r>
              <a:rPr lang="ru-RU" sz="3600" b="1" dirty="0">
                <a:cs typeface="Times New Roman" pitchFamily="18" charset="0"/>
              </a:rPr>
              <a:t>Меня удивило...</a:t>
            </a:r>
          </a:p>
          <a:p>
            <a:r>
              <a:rPr lang="ru-RU" sz="3600" b="1" dirty="0">
                <a:cs typeface="Times New Roman" pitchFamily="18" charset="0"/>
              </a:rPr>
              <a:t>У меня получилось...</a:t>
            </a:r>
          </a:p>
          <a:p>
            <a:r>
              <a:rPr lang="ru-RU" sz="3600" b="1" dirty="0">
                <a:cs typeface="Times New Roman" pitchFamily="18" charset="0"/>
              </a:rPr>
              <a:t>Я приобрёл...</a:t>
            </a:r>
          </a:p>
          <a:p>
            <a:r>
              <a:rPr lang="ru-RU" sz="3600" b="1" dirty="0">
                <a:cs typeface="Times New Roman" pitchFamily="18" charset="0"/>
              </a:rPr>
              <a:t>Мне захотелось...</a:t>
            </a:r>
          </a:p>
        </p:txBody>
      </p:sp>
      <p:sp>
        <p:nvSpPr>
          <p:cNvPr id="39938" name="TextBox 2"/>
          <p:cNvSpPr txBox="1">
            <a:spLocks noChangeArrowheads="1"/>
          </p:cNvSpPr>
          <p:nvPr/>
        </p:nvSpPr>
        <p:spPr bwMode="auto">
          <a:xfrm>
            <a:off x="1928794" y="214290"/>
            <a:ext cx="542925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6000" b="1" dirty="0">
                <a:solidFill>
                  <a:srgbClr val="FF0000"/>
                </a:solidFill>
              </a:rPr>
              <a:t>Рефлексия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Заголовок 1"/>
          <p:cNvSpPr>
            <a:spLocks noGrp="1"/>
          </p:cNvSpPr>
          <p:nvPr>
            <p:ph type="title"/>
          </p:nvPr>
        </p:nvSpPr>
        <p:spPr>
          <a:xfrm>
            <a:off x="457200" y="357188"/>
            <a:ext cx="8229600" cy="857250"/>
          </a:xfrm>
        </p:spPr>
        <p:txBody>
          <a:bodyPr/>
          <a:lstStyle/>
          <a:p>
            <a:r>
              <a:rPr lang="ru-RU" sz="66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Домашнее задание</a:t>
            </a:r>
          </a:p>
        </p:txBody>
      </p:sp>
      <p:sp>
        <p:nvSpPr>
          <p:cNvPr id="40962" name="Содержимое 2"/>
          <p:cNvSpPr>
            <a:spLocks noGrp="1"/>
          </p:cNvSpPr>
          <p:nvPr>
            <p:ph idx="1"/>
          </p:nvPr>
        </p:nvSpPr>
        <p:spPr>
          <a:xfrm>
            <a:off x="214313" y="1785938"/>
            <a:ext cx="8715375" cy="1749742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	Параграф  87, выучить орфограмму №15, </a:t>
            </a: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упр.464</a:t>
            </a:r>
            <a:endParaRPr lang="ru-RU" sz="5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4" descr="http://vodoservis.ts6.ru/images/32d2834d6d4f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4641051"/>
            <a:ext cx="2880320" cy="1973925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5" name="Picture 9" descr="БУРАТИНО1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80975" y="449263"/>
            <a:ext cx="5127625" cy="640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986" name="AutoShape 10"/>
          <p:cNvSpPr>
            <a:spLocks noChangeArrowheads="1"/>
          </p:cNvSpPr>
          <p:nvPr/>
        </p:nvSpPr>
        <p:spPr bwMode="auto">
          <a:xfrm>
            <a:off x="3203575" y="333375"/>
            <a:ext cx="4176713" cy="1943100"/>
          </a:xfrm>
          <a:prstGeom prst="cloudCallout">
            <a:avLst>
              <a:gd name="adj1" fmla="val -50264"/>
              <a:gd name="adj2" fmla="val 69444"/>
            </a:avLst>
          </a:prstGeom>
          <a:gradFill rotWithShape="1">
            <a:gsLst>
              <a:gs pos="0">
                <a:srgbClr val="FFFFFF"/>
              </a:gs>
              <a:gs pos="100000">
                <a:srgbClr val="B2E8E5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99CCFF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ru-RU" sz="2800" b="1" i="1">
                <a:solidFill>
                  <a:srgbClr val="FF0000"/>
                </a:solidFill>
                <a:latin typeface="Monotype Corsiva" pitchFamily="66" charset="0"/>
              </a:rPr>
              <a:t>А теперь, ребята, проверьте свои знания!</a:t>
            </a:r>
          </a:p>
        </p:txBody>
      </p:sp>
      <p:pic>
        <p:nvPicPr>
          <p:cNvPr id="41987" name="Picture 12" descr="school09-0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16463" y="3141663"/>
            <a:ext cx="3810000" cy="319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WordArt 4"/>
          <p:cNvSpPr>
            <a:spLocks noChangeArrowheads="1" noChangeShapeType="1" noTextEdit="1"/>
          </p:cNvSpPr>
          <p:nvPr/>
        </p:nvSpPr>
        <p:spPr bwMode="auto">
          <a:xfrm>
            <a:off x="1643063" y="642938"/>
            <a:ext cx="5616575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b="1" i="1" kern="1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8080"/>
                </a:solidFill>
                <a:latin typeface="Times New Roman"/>
                <a:cs typeface="Times New Roman"/>
              </a:rPr>
              <a:t>В каком слове пишется буква Ы?</a:t>
            </a:r>
          </a:p>
        </p:txBody>
      </p:sp>
      <p:sp>
        <p:nvSpPr>
          <p:cNvPr id="126981" name="Rectangle 5"/>
          <p:cNvSpPr>
            <a:spLocks noChangeArrowheads="1"/>
          </p:cNvSpPr>
          <p:nvPr/>
        </p:nvSpPr>
        <p:spPr bwMode="auto">
          <a:xfrm>
            <a:off x="714348" y="2071678"/>
            <a:ext cx="3097212" cy="576263"/>
          </a:xfrm>
          <a:prstGeom prst="rect">
            <a:avLst/>
          </a:prstGeom>
          <a:gradFill rotWithShape="1">
            <a:gsLst>
              <a:gs pos="0">
                <a:srgbClr val="008000"/>
              </a:gs>
              <a:gs pos="50000">
                <a:schemeClr val="bg1"/>
              </a:gs>
              <a:gs pos="100000">
                <a:srgbClr val="008000"/>
              </a:gs>
            </a:gsLst>
            <a:lin ang="5400000" scaled="1"/>
          </a:gradFill>
          <a:ln w="9525" algn="ctr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2000" b="1" dirty="0">
                <a:solidFill>
                  <a:srgbClr val="285000"/>
                </a:solidFill>
                <a:cs typeface="+mn-cs"/>
              </a:rPr>
              <a:t>РЕПЕТИЦ…Я</a:t>
            </a:r>
          </a:p>
        </p:txBody>
      </p:sp>
      <p:sp>
        <p:nvSpPr>
          <p:cNvPr id="126982" name="Rectangle 6"/>
          <p:cNvSpPr>
            <a:spLocks noChangeArrowheads="1"/>
          </p:cNvSpPr>
          <p:nvPr/>
        </p:nvSpPr>
        <p:spPr bwMode="auto">
          <a:xfrm>
            <a:off x="714348" y="2928934"/>
            <a:ext cx="3097212" cy="576263"/>
          </a:xfrm>
          <a:prstGeom prst="rect">
            <a:avLst/>
          </a:prstGeom>
          <a:gradFill rotWithShape="1">
            <a:gsLst>
              <a:gs pos="0">
                <a:srgbClr val="008000"/>
              </a:gs>
              <a:gs pos="50000">
                <a:schemeClr val="bg1"/>
              </a:gs>
              <a:gs pos="100000">
                <a:srgbClr val="008000"/>
              </a:gs>
            </a:gsLst>
            <a:lin ang="54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2000" b="1" dirty="0">
                <a:solidFill>
                  <a:srgbClr val="285000"/>
                </a:solidFill>
                <a:cs typeface="+mn-cs"/>
              </a:rPr>
              <a:t>Ц…КОРИЙ</a:t>
            </a:r>
          </a:p>
        </p:txBody>
      </p:sp>
      <p:sp>
        <p:nvSpPr>
          <p:cNvPr id="126983" name="Rectangle 7"/>
          <p:cNvSpPr>
            <a:spLocks noChangeArrowheads="1"/>
          </p:cNvSpPr>
          <p:nvPr/>
        </p:nvSpPr>
        <p:spPr bwMode="auto">
          <a:xfrm>
            <a:off x="714348" y="3857628"/>
            <a:ext cx="3097212" cy="576263"/>
          </a:xfrm>
          <a:prstGeom prst="rect">
            <a:avLst/>
          </a:prstGeom>
          <a:gradFill rotWithShape="1">
            <a:gsLst>
              <a:gs pos="0">
                <a:srgbClr val="008000"/>
              </a:gs>
              <a:gs pos="50000">
                <a:schemeClr val="bg1"/>
              </a:gs>
              <a:gs pos="100000">
                <a:srgbClr val="008000"/>
              </a:gs>
            </a:gsLst>
            <a:lin ang="54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2000" b="1" dirty="0" smtClean="0">
                <a:solidFill>
                  <a:srgbClr val="285000"/>
                </a:solidFill>
                <a:cs typeface="+mn-cs"/>
              </a:rPr>
              <a:t>МОТОЦ…КЛ</a:t>
            </a:r>
            <a:endParaRPr lang="ru-RU" sz="2000" b="1" dirty="0">
              <a:solidFill>
                <a:srgbClr val="285000"/>
              </a:solidFill>
              <a:cs typeface="+mn-cs"/>
            </a:endParaRPr>
          </a:p>
        </p:txBody>
      </p:sp>
      <p:sp>
        <p:nvSpPr>
          <p:cNvPr id="126984" name="Rectangle 8"/>
          <p:cNvSpPr>
            <a:spLocks noChangeArrowheads="1"/>
          </p:cNvSpPr>
          <p:nvPr/>
        </p:nvSpPr>
        <p:spPr bwMode="auto">
          <a:xfrm>
            <a:off x="714348" y="4786322"/>
            <a:ext cx="3097212" cy="576263"/>
          </a:xfrm>
          <a:prstGeom prst="rect">
            <a:avLst/>
          </a:prstGeom>
          <a:gradFill rotWithShape="1">
            <a:gsLst>
              <a:gs pos="0">
                <a:srgbClr val="008000"/>
              </a:gs>
              <a:gs pos="50000">
                <a:schemeClr val="bg1"/>
              </a:gs>
              <a:gs pos="100000">
                <a:srgbClr val="008000"/>
              </a:gs>
            </a:gsLst>
            <a:lin ang="54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2000" b="1" dirty="0">
                <a:solidFill>
                  <a:srgbClr val="285000"/>
                </a:solidFill>
                <a:cs typeface="+mn-cs"/>
              </a:rPr>
              <a:t>Ц…КНУТЬ</a:t>
            </a:r>
          </a:p>
        </p:txBody>
      </p:sp>
      <p:pic>
        <p:nvPicPr>
          <p:cNvPr id="43014" name="Picture 11" descr="БУРАТИНО1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7750" y="2071688"/>
            <a:ext cx="2014538" cy="2519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714348" y="2071678"/>
            <a:ext cx="3097212" cy="576263"/>
          </a:xfrm>
          <a:prstGeom prst="rect">
            <a:avLst/>
          </a:prstGeom>
          <a:gradFill rotWithShape="1">
            <a:gsLst>
              <a:gs pos="0">
                <a:srgbClr val="008000"/>
              </a:gs>
              <a:gs pos="50000">
                <a:schemeClr val="bg1"/>
              </a:gs>
              <a:gs pos="100000">
                <a:srgbClr val="008000"/>
              </a:gs>
            </a:gsLst>
            <a:lin ang="5400000" scaled="1"/>
          </a:gradFill>
          <a:ln w="9525" algn="ctr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2000" b="1" dirty="0" smtClean="0">
                <a:solidFill>
                  <a:srgbClr val="285000"/>
                </a:solidFill>
                <a:cs typeface="+mn-cs"/>
              </a:rPr>
              <a:t>РЕПЕТИЦИЯ</a:t>
            </a:r>
            <a:endParaRPr lang="ru-RU" sz="2000" b="1" dirty="0">
              <a:solidFill>
                <a:srgbClr val="285000"/>
              </a:solidFill>
              <a:cs typeface="+mn-cs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714348" y="2928934"/>
            <a:ext cx="3097212" cy="576263"/>
          </a:xfrm>
          <a:prstGeom prst="rect">
            <a:avLst/>
          </a:prstGeom>
          <a:gradFill rotWithShape="1">
            <a:gsLst>
              <a:gs pos="0">
                <a:srgbClr val="008000"/>
              </a:gs>
              <a:gs pos="50000">
                <a:schemeClr val="bg1"/>
              </a:gs>
              <a:gs pos="100000">
                <a:srgbClr val="008000"/>
              </a:gs>
            </a:gsLst>
            <a:lin ang="54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2000" b="1" dirty="0" smtClean="0">
                <a:solidFill>
                  <a:srgbClr val="285000"/>
                </a:solidFill>
                <a:cs typeface="+mn-cs"/>
              </a:rPr>
              <a:t>ЦИКОРИЙ</a:t>
            </a:r>
            <a:endParaRPr lang="ru-RU" sz="2000" b="1" dirty="0">
              <a:solidFill>
                <a:srgbClr val="285000"/>
              </a:solidFill>
              <a:cs typeface="+mn-cs"/>
            </a:endParaRP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714348" y="3857628"/>
            <a:ext cx="3097212" cy="576263"/>
          </a:xfrm>
          <a:prstGeom prst="rect">
            <a:avLst/>
          </a:prstGeom>
          <a:gradFill rotWithShape="1">
            <a:gsLst>
              <a:gs pos="0">
                <a:srgbClr val="008000"/>
              </a:gs>
              <a:gs pos="50000">
                <a:schemeClr val="bg1"/>
              </a:gs>
              <a:gs pos="100000">
                <a:srgbClr val="008000"/>
              </a:gs>
            </a:gsLst>
            <a:lin ang="54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2000" b="1" dirty="0" smtClean="0">
                <a:solidFill>
                  <a:srgbClr val="285000"/>
                </a:solidFill>
                <a:cs typeface="+mn-cs"/>
              </a:rPr>
              <a:t>МОТОЦИКЛ</a:t>
            </a:r>
            <a:endParaRPr lang="ru-RU" sz="2000" b="1" dirty="0">
              <a:solidFill>
                <a:srgbClr val="285000"/>
              </a:solidFill>
              <a:cs typeface="+mn-cs"/>
            </a:endParaRP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714348" y="4786322"/>
            <a:ext cx="3097212" cy="576263"/>
          </a:xfrm>
          <a:prstGeom prst="rect">
            <a:avLst/>
          </a:prstGeom>
          <a:gradFill rotWithShape="1">
            <a:gsLst>
              <a:gs pos="0">
                <a:srgbClr val="008000"/>
              </a:gs>
              <a:gs pos="50000">
                <a:schemeClr val="bg1"/>
              </a:gs>
              <a:gs pos="100000">
                <a:srgbClr val="008000"/>
              </a:gs>
            </a:gsLst>
            <a:lin ang="54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2000" b="1" dirty="0" smtClean="0">
                <a:solidFill>
                  <a:srgbClr val="FF0000"/>
                </a:solidFill>
                <a:cs typeface="+mn-cs"/>
              </a:rPr>
              <a:t>ЦЫКНУТЬ</a:t>
            </a:r>
            <a:endParaRPr lang="ru-RU" sz="2000" b="1" dirty="0">
              <a:solidFill>
                <a:srgbClr val="FF0000"/>
              </a:solidFill>
              <a:cs typeface="+mn-cs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WordArt 6"/>
          <p:cNvSpPr>
            <a:spLocks noChangeArrowheads="1" noChangeShapeType="1" noTextEdit="1"/>
          </p:cNvSpPr>
          <p:nvPr/>
        </p:nvSpPr>
        <p:spPr bwMode="auto">
          <a:xfrm>
            <a:off x="1763713" y="620713"/>
            <a:ext cx="5616575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b="1" i="1" kern="1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8080"/>
                </a:solidFill>
                <a:latin typeface="Times New Roman"/>
                <a:cs typeface="Times New Roman"/>
              </a:rPr>
              <a:t>В каком слове пишется буква И?</a:t>
            </a:r>
          </a:p>
        </p:txBody>
      </p:sp>
      <p:sp>
        <p:nvSpPr>
          <p:cNvPr id="128007" name="Rectangle 7"/>
          <p:cNvSpPr>
            <a:spLocks noChangeArrowheads="1"/>
          </p:cNvSpPr>
          <p:nvPr/>
        </p:nvSpPr>
        <p:spPr bwMode="auto">
          <a:xfrm>
            <a:off x="714348" y="2071678"/>
            <a:ext cx="3097212" cy="576263"/>
          </a:xfrm>
          <a:prstGeom prst="rect">
            <a:avLst/>
          </a:prstGeom>
          <a:gradFill rotWithShape="1">
            <a:gsLst>
              <a:gs pos="0">
                <a:srgbClr val="008000"/>
              </a:gs>
              <a:gs pos="50000">
                <a:schemeClr val="bg1"/>
              </a:gs>
              <a:gs pos="100000">
                <a:srgbClr val="008000"/>
              </a:gs>
            </a:gsLst>
            <a:lin ang="5400000" scaled="1"/>
          </a:gradFill>
          <a:ln w="9525" algn="ctr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2000" b="1">
                <a:solidFill>
                  <a:srgbClr val="285000"/>
                </a:solidFill>
                <a:cs typeface="+mn-cs"/>
              </a:rPr>
              <a:t>ДЕКОРАЦ…Я</a:t>
            </a:r>
          </a:p>
        </p:txBody>
      </p:sp>
      <p:sp>
        <p:nvSpPr>
          <p:cNvPr id="128008" name="Rectangle 8"/>
          <p:cNvSpPr>
            <a:spLocks noChangeArrowheads="1"/>
          </p:cNvSpPr>
          <p:nvPr/>
        </p:nvSpPr>
        <p:spPr bwMode="auto">
          <a:xfrm>
            <a:off x="714348" y="3000372"/>
            <a:ext cx="3097212" cy="576263"/>
          </a:xfrm>
          <a:prstGeom prst="rect">
            <a:avLst/>
          </a:prstGeom>
          <a:gradFill rotWithShape="1">
            <a:gsLst>
              <a:gs pos="0">
                <a:srgbClr val="008000"/>
              </a:gs>
              <a:gs pos="50000">
                <a:schemeClr val="bg1"/>
              </a:gs>
              <a:gs pos="100000">
                <a:srgbClr val="008000"/>
              </a:gs>
            </a:gsLst>
            <a:lin ang="5400000" scaled="1"/>
          </a:gradFill>
          <a:ln w="9525" algn="ctr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2000" b="1">
                <a:solidFill>
                  <a:srgbClr val="285000"/>
                </a:solidFill>
                <a:cs typeface="+mn-cs"/>
              </a:rPr>
              <a:t>Ц…ГАН</a:t>
            </a:r>
          </a:p>
        </p:txBody>
      </p:sp>
      <p:sp>
        <p:nvSpPr>
          <p:cNvPr id="128009" name="Rectangle 9"/>
          <p:cNvSpPr>
            <a:spLocks noChangeArrowheads="1"/>
          </p:cNvSpPr>
          <p:nvPr/>
        </p:nvSpPr>
        <p:spPr bwMode="auto">
          <a:xfrm>
            <a:off x="714348" y="3857628"/>
            <a:ext cx="3097212" cy="576263"/>
          </a:xfrm>
          <a:prstGeom prst="rect">
            <a:avLst/>
          </a:prstGeom>
          <a:gradFill rotWithShape="1">
            <a:gsLst>
              <a:gs pos="0">
                <a:srgbClr val="008000"/>
              </a:gs>
              <a:gs pos="50000">
                <a:schemeClr val="bg1"/>
              </a:gs>
              <a:gs pos="100000">
                <a:srgbClr val="008000"/>
              </a:gs>
            </a:gsLst>
            <a:lin ang="5400000" scaled="1"/>
          </a:gradFill>
          <a:ln w="9525" algn="ctr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2000" b="1">
                <a:solidFill>
                  <a:srgbClr val="285000"/>
                </a:solidFill>
                <a:cs typeface="+mn-cs"/>
              </a:rPr>
              <a:t>СЕСТРИЦ…Н</a:t>
            </a:r>
          </a:p>
        </p:txBody>
      </p:sp>
      <p:sp>
        <p:nvSpPr>
          <p:cNvPr id="128010" name="Rectangle 10"/>
          <p:cNvSpPr>
            <a:spLocks noChangeArrowheads="1"/>
          </p:cNvSpPr>
          <p:nvPr/>
        </p:nvSpPr>
        <p:spPr bwMode="auto">
          <a:xfrm>
            <a:off x="714348" y="4714884"/>
            <a:ext cx="3097212" cy="576263"/>
          </a:xfrm>
          <a:prstGeom prst="rect">
            <a:avLst/>
          </a:prstGeom>
          <a:gradFill rotWithShape="1">
            <a:gsLst>
              <a:gs pos="0">
                <a:srgbClr val="008000"/>
              </a:gs>
              <a:gs pos="50000">
                <a:schemeClr val="bg1"/>
              </a:gs>
              <a:gs pos="100000">
                <a:srgbClr val="008000"/>
              </a:gs>
            </a:gsLst>
            <a:lin ang="5400000" scaled="1"/>
          </a:gradFill>
          <a:ln w="9525" algn="ctr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2000" b="1" dirty="0">
                <a:solidFill>
                  <a:srgbClr val="285000"/>
                </a:solidFill>
                <a:cs typeface="+mn-cs"/>
              </a:rPr>
              <a:t>Ц…КНУТЬ</a:t>
            </a:r>
          </a:p>
        </p:txBody>
      </p:sp>
      <p:pic>
        <p:nvPicPr>
          <p:cNvPr id="44038" name="Picture 12" descr="ПОВАР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29313" y="2571750"/>
            <a:ext cx="1431925" cy="2303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714348" y="2071678"/>
            <a:ext cx="3097212" cy="576263"/>
          </a:xfrm>
          <a:prstGeom prst="rect">
            <a:avLst/>
          </a:prstGeom>
          <a:gradFill rotWithShape="1">
            <a:gsLst>
              <a:gs pos="0">
                <a:srgbClr val="008000"/>
              </a:gs>
              <a:gs pos="50000">
                <a:schemeClr val="bg1"/>
              </a:gs>
              <a:gs pos="100000">
                <a:srgbClr val="008000"/>
              </a:gs>
            </a:gsLst>
            <a:lin ang="5400000" scaled="1"/>
          </a:gradFill>
          <a:ln w="9525" algn="ctr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2000" b="1" dirty="0" smtClean="0">
                <a:solidFill>
                  <a:srgbClr val="FF0000"/>
                </a:solidFill>
                <a:cs typeface="+mn-cs"/>
              </a:rPr>
              <a:t>ДЕКОРАЦИЯ</a:t>
            </a:r>
            <a:endParaRPr lang="ru-RU" sz="2000" b="1" dirty="0">
              <a:solidFill>
                <a:srgbClr val="FF0000"/>
              </a:solidFill>
              <a:cs typeface="+mn-cs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714348" y="3000372"/>
            <a:ext cx="3097212" cy="576263"/>
          </a:xfrm>
          <a:prstGeom prst="rect">
            <a:avLst/>
          </a:prstGeom>
          <a:gradFill rotWithShape="1">
            <a:gsLst>
              <a:gs pos="0">
                <a:srgbClr val="008000"/>
              </a:gs>
              <a:gs pos="50000">
                <a:schemeClr val="bg1"/>
              </a:gs>
              <a:gs pos="100000">
                <a:srgbClr val="008000"/>
              </a:gs>
            </a:gsLst>
            <a:lin ang="5400000" scaled="1"/>
          </a:gradFill>
          <a:ln w="9525" algn="ctr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2000" b="1" dirty="0" smtClean="0">
                <a:solidFill>
                  <a:srgbClr val="285000"/>
                </a:solidFill>
                <a:cs typeface="+mn-cs"/>
              </a:rPr>
              <a:t>ЦЫГАН</a:t>
            </a:r>
            <a:endParaRPr lang="ru-RU" sz="2000" b="1" dirty="0">
              <a:solidFill>
                <a:srgbClr val="285000"/>
              </a:solidFill>
              <a:cs typeface="+mn-cs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714348" y="3857628"/>
            <a:ext cx="3097212" cy="576263"/>
          </a:xfrm>
          <a:prstGeom prst="rect">
            <a:avLst/>
          </a:prstGeom>
          <a:gradFill rotWithShape="1">
            <a:gsLst>
              <a:gs pos="0">
                <a:srgbClr val="008000"/>
              </a:gs>
              <a:gs pos="50000">
                <a:schemeClr val="bg1"/>
              </a:gs>
              <a:gs pos="100000">
                <a:srgbClr val="008000"/>
              </a:gs>
            </a:gsLst>
            <a:lin ang="5400000" scaled="1"/>
          </a:gradFill>
          <a:ln w="9525" algn="ctr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2000" b="1" dirty="0" smtClean="0">
                <a:solidFill>
                  <a:srgbClr val="285000"/>
                </a:solidFill>
                <a:cs typeface="+mn-cs"/>
              </a:rPr>
              <a:t>СЕСТРИЦЫН</a:t>
            </a:r>
            <a:endParaRPr lang="ru-RU" sz="2000" b="1" dirty="0">
              <a:solidFill>
                <a:srgbClr val="285000"/>
              </a:solidFill>
              <a:cs typeface="+mn-cs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714348" y="4714884"/>
            <a:ext cx="3097212" cy="576263"/>
          </a:xfrm>
          <a:prstGeom prst="rect">
            <a:avLst/>
          </a:prstGeom>
          <a:gradFill rotWithShape="1">
            <a:gsLst>
              <a:gs pos="0">
                <a:srgbClr val="008000"/>
              </a:gs>
              <a:gs pos="50000">
                <a:schemeClr val="bg1"/>
              </a:gs>
              <a:gs pos="100000">
                <a:srgbClr val="008000"/>
              </a:gs>
            </a:gsLst>
            <a:lin ang="5400000" scaled="1"/>
          </a:gradFill>
          <a:ln w="9525" algn="ctr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2000" b="1" dirty="0" smtClean="0">
                <a:solidFill>
                  <a:srgbClr val="285000"/>
                </a:solidFill>
                <a:cs typeface="+mn-cs"/>
              </a:rPr>
              <a:t>ЦЫКНУТЬ</a:t>
            </a:r>
            <a:endParaRPr lang="ru-RU" sz="2000" b="1" dirty="0">
              <a:solidFill>
                <a:srgbClr val="285000"/>
              </a:solidFill>
              <a:cs typeface="+mn-cs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WordArt 4"/>
          <p:cNvSpPr>
            <a:spLocks noChangeArrowheads="1" noChangeShapeType="1" noTextEdit="1"/>
          </p:cNvSpPr>
          <p:nvPr/>
        </p:nvSpPr>
        <p:spPr bwMode="auto">
          <a:xfrm>
            <a:off x="1763713" y="620713"/>
            <a:ext cx="5616575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b="1" i="1" kern="1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808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В каком слове пишется буква И?</a:t>
            </a:r>
          </a:p>
        </p:txBody>
      </p:sp>
      <p:sp>
        <p:nvSpPr>
          <p:cNvPr id="129029" name="Rectangle 5"/>
          <p:cNvSpPr>
            <a:spLocks noChangeArrowheads="1"/>
          </p:cNvSpPr>
          <p:nvPr/>
        </p:nvSpPr>
        <p:spPr bwMode="auto">
          <a:xfrm>
            <a:off x="714348" y="2000240"/>
            <a:ext cx="3097212" cy="576263"/>
          </a:xfrm>
          <a:prstGeom prst="rect">
            <a:avLst/>
          </a:prstGeom>
          <a:gradFill rotWithShape="1">
            <a:gsLst>
              <a:gs pos="0">
                <a:srgbClr val="008000"/>
              </a:gs>
              <a:gs pos="50000">
                <a:schemeClr val="bg1"/>
              </a:gs>
              <a:gs pos="100000">
                <a:srgbClr val="008000"/>
              </a:gs>
            </a:gsLst>
            <a:lin ang="5400000" scaled="1"/>
          </a:gradFill>
          <a:ln w="9525" algn="ctr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2000" b="1">
                <a:solidFill>
                  <a:srgbClr val="285000"/>
                </a:solidFill>
                <a:cs typeface="+mn-cs"/>
              </a:rPr>
              <a:t>(две) РОВЕСНИЦ…</a:t>
            </a:r>
          </a:p>
        </p:txBody>
      </p:sp>
      <p:sp>
        <p:nvSpPr>
          <p:cNvPr id="129030" name="Rectangle 6"/>
          <p:cNvSpPr>
            <a:spLocks noChangeArrowheads="1"/>
          </p:cNvSpPr>
          <p:nvPr/>
        </p:nvSpPr>
        <p:spPr bwMode="auto">
          <a:xfrm>
            <a:off x="714348" y="2786058"/>
            <a:ext cx="3097212" cy="576263"/>
          </a:xfrm>
          <a:prstGeom prst="rect">
            <a:avLst/>
          </a:prstGeom>
          <a:gradFill rotWithShape="1">
            <a:gsLst>
              <a:gs pos="0">
                <a:srgbClr val="008000"/>
              </a:gs>
              <a:gs pos="50000">
                <a:schemeClr val="bg1"/>
              </a:gs>
              <a:gs pos="100000">
                <a:srgbClr val="008000"/>
              </a:gs>
            </a:gsLst>
            <a:lin ang="5400000" scaled="1"/>
          </a:gradFill>
          <a:ln w="9525" algn="ctr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2000" b="1">
                <a:solidFill>
                  <a:srgbClr val="285000"/>
                </a:solidFill>
                <a:cs typeface="+mn-cs"/>
              </a:rPr>
              <a:t>ЛЕКЦ…Я</a:t>
            </a:r>
          </a:p>
        </p:txBody>
      </p:sp>
      <p:sp>
        <p:nvSpPr>
          <p:cNvPr id="129031" name="Rectangle 7"/>
          <p:cNvSpPr>
            <a:spLocks noChangeArrowheads="1"/>
          </p:cNvSpPr>
          <p:nvPr/>
        </p:nvSpPr>
        <p:spPr bwMode="auto">
          <a:xfrm>
            <a:off x="714348" y="3643314"/>
            <a:ext cx="3097212" cy="576263"/>
          </a:xfrm>
          <a:prstGeom prst="rect">
            <a:avLst/>
          </a:prstGeom>
          <a:gradFill rotWithShape="1">
            <a:gsLst>
              <a:gs pos="0">
                <a:srgbClr val="008000"/>
              </a:gs>
              <a:gs pos="50000">
                <a:schemeClr val="bg1"/>
              </a:gs>
              <a:gs pos="100000">
                <a:srgbClr val="008000"/>
              </a:gs>
            </a:gsLst>
            <a:lin ang="5400000" scaled="1"/>
          </a:gradFill>
          <a:ln w="9525" algn="ctr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2000" b="1">
                <a:solidFill>
                  <a:srgbClr val="285000"/>
                </a:solidFill>
                <a:cs typeface="+mn-cs"/>
              </a:rPr>
              <a:t>Ц…Ц</a:t>
            </a:r>
          </a:p>
        </p:txBody>
      </p:sp>
      <p:sp>
        <p:nvSpPr>
          <p:cNvPr id="129032" name="Rectangle 8"/>
          <p:cNvSpPr>
            <a:spLocks noChangeArrowheads="1"/>
          </p:cNvSpPr>
          <p:nvPr/>
        </p:nvSpPr>
        <p:spPr bwMode="auto">
          <a:xfrm>
            <a:off x="714348" y="4500570"/>
            <a:ext cx="3097212" cy="576263"/>
          </a:xfrm>
          <a:prstGeom prst="rect">
            <a:avLst/>
          </a:prstGeom>
          <a:gradFill rotWithShape="1">
            <a:gsLst>
              <a:gs pos="0">
                <a:srgbClr val="008000"/>
              </a:gs>
              <a:gs pos="50000">
                <a:schemeClr val="bg1"/>
              </a:gs>
              <a:gs pos="100000">
                <a:srgbClr val="008000"/>
              </a:gs>
            </a:gsLst>
            <a:lin ang="5400000" scaled="1"/>
          </a:gradFill>
          <a:ln w="9525" algn="ctr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2000" b="1">
                <a:solidFill>
                  <a:srgbClr val="285000"/>
                </a:solidFill>
                <a:cs typeface="+mn-cs"/>
              </a:rPr>
              <a:t>ГОЛУБЦ…</a:t>
            </a:r>
          </a:p>
        </p:txBody>
      </p:sp>
      <p:pic>
        <p:nvPicPr>
          <p:cNvPr id="45062" name="Picture 11" descr="ЛИСА И КОЛО БО В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29250" y="2571750"/>
            <a:ext cx="1968500" cy="245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714348" y="2000240"/>
            <a:ext cx="3097212" cy="576263"/>
          </a:xfrm>
          <a:prstGeom prst="rect">
            <a:avLst/>
          </a:prstGeom>
          <a:gradFill rotWithShape="1">
            <a:gsLst>
              <a:gs pos="0">
                <a:srgbClr val="008000"/>
              </a:gs>
              <a:gs pos="50000">
                <a:schemeClr val="bg1"/>
              </a:gs>
              <a:gs pos="100000">
                <a:srgbClr val="008000"/>
              </a:gs>
            </a:gsLst>
            <a:lin ang="5400000" scaled="1"/>
          </a:gradFill>
          <a:ln w="9525" algn="ctr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2000" b="1" dirty="0">
                <a:solidFill>
                  <a:srgbClr val="285000"/>
                </a:solidFill>
                <a:cs typeface="+mn-cs"/>
              </a:rPr>
              <a:t>(две) </a:t>
            </a:r>
            <a:r>
              <a:rPr lang="ru-RU" sz="2000" b="1" dirty="0" smtClean="0">
                <a:solidFill>
                  <a:srgbClr val="285000"/>
                </a:solidFill>
                <a:cs typeface="+mn-cs"/>
              </a:rPr>
              <a:t>РОВЕСНИЦЫ</a:t>
            </a:r>
            <a:endParaRPr lang="ru-RU" sz="2000" b="1" dirty="0">
              <a:solidFill>
                <a:srgbClr val="285000"/>
              </a:solidFill>
              <a:cs typeface="+mn-cs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714348" y="2786058"/>
            <a:ext cx="3097212" cy="576263"/>
          </a:xfrm>
          <a:prstGeom prst="rect">
            <a:avLst/>
          </a:prstGeom>
          <a:gradFill rotWithShape="1">
            <a:gsLst>
              <a:gs pos="0">
                <a:srgbClr val="008000"/>
              </a:gs>
              <a:gs pos="50000">
                <a:schemeClr val="bg1"/>
              </a:gs>
              <a:gs pos="100000">
                <a:srgbClr val="008000"/>
              </a:gs>
            </a:gsLst>
            <a:lin ang="5400000" scaled="1"/>
          </a:gradFill>
          <a:ln w="9525" algn="ctr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2000" b="1" dirty="0" smtClean="0">
                <a:solidFill>
                  <a:srgbClr val="FF0000"/>
                </a:solidFill>
                <a:cs typeface="+mn-cs"/>
              </a:rPr>
              <a:t>ЛЕКЦИЯ</a:t>
            </a:r>
            <a:endParaRPr lang="ru-RU" sz="2000" b="1" dirty="0">
              <a:solidFill>
                <a:srgbClr val="FF0000"/>
              </a:solidFill>
              <a:cs typeface="+mn-cs"/>
            </a:endParaRP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714348" y="3643314"/>
            <a:ext cx="3097212" cy="576263"/>
          </a:xfrm>
          <a:prstGeom prst="rect">
            <a:avLst/>
          </a:prstGeom>
          <a:gradFill rotWithShape="1">
            <a:gsLst>
              <a:gs pos="0">
                <a:srgbClr val="008000"/>
              </a:gs>
              <a:gs pos="50000">
                <a:schemeClr val="bg1"/>
              </a:gs>
              <a:gs pos="100000">
                <a:srgbClr val="008000"/>
              </a:gs>
            </a:gsLst>
            <a:lin ang="5400000" scaled="1"/>
          </a:gradFill>
          <a:ln w="9525" algn="ctr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2000" b="1" dirty="0" smtClean="0">
                <a:solidFill>
                  <a:srgbClr val="285000"/>
                </a:solidFill>
                <a:cs typeface="+mn-cs"/>
              </a:rPr>
              <a:t>ЦЫЦ</a:t>
            </a:r>
            <a:endParaRPr lang="ru-RU" sz="2000" b="1" dirty="0">
              <a:solidFill>
                <a:srgbClr val="285000"/>
              </a:solidFill>
              <a:cs typeface="+mn-cs"/>
            </a:endParaRP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714348" y="4500570"/>
            <a:ext cx="3097212" cy="576263"/>
          </a:xfrm>
          <a:prstGeom prst="rect">
            <a:avLst/>
          </a:prstGeom>
          <a:gradFill rotWithShape="1">
            <a:gsLst>
              <a:gs pos="0">
                <a:srgbClr val="008000"/>
              </a:gs>
              <a:gs pos="50000">
                <a:schemeClr val="bg1"/>
              </a:gs>
              <a:gs pos="100000">
                <a:srgbClr val="008000"/>
              </a:gs>
            </a:gsLst>
            <a:lin ang="5400000" scaled="1"/>
          </a:gradFill>
          <a:ln w="9525" algn="ctr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2000" b="1" dirty="0" smtClean="0">
                <a:solidFill>
                  <a:srgbClr val="285000"/>
                </a:solidFill>
                <a:cs typeface="+mn-cs"/>
              </a:rPr>
              <a:t>ГОЛУБЦЫ</a:t>
            </a:r>
            <a:endParaRPr lang="ru-RU" sz="2000" b="1" dirty="0">
              <a:solidFill>
                <a:srgbClr val="285000"/>
              </a:solidFill>
              <a:cs typeface="+mn-cs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64" name="WordArt 8"/>
          <p:cNvSpPr>
            <a:spLocks noChangeArrowheads="1" noChangeShapeType="1" noTextEdit="1"/>
          </p:cNvSpPr>
          <p:nvPr/>
        </p:nvSpPr>
        <p:spPr bwMode="auto">
          <a:xfrm>
            <a:off x="1763713" y="620713"/>
            <a:ext cx="5616575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sz="2800" b="1" i="1" kern="10" dirty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8080"/>
                </a:solidFill>
                <a:cs typeface="Times New Roman" pitchFamily="18" charset="0"/>
              </a:rPr>
              <a:t>В каком ряду все слова написаны верно</a:t>
            </a:r>
            <a:r>
              <a:rPr lang="ru-RU" sz="2800" b="1" i="1" kern="10" dirty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808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?</a:t>
            </a:r>
          </a:p>
        </p:txBody>
      </p:sp>
      <p:sp>
        <p:nvSpPr>
          <p:cNvPr id="121866" name="Rectangle 10"/>
          <p:cNvSpPr>
            <a:spLocks noChangeArrowheads="1"/>
          </p:cNvSpPr>
          <p:nvPr/>
        </p:nvSpPr>
        <p:spPr bwMode="auto">
          <a:xfrm>
            <a:off x="714348" y="2071678"/>
            <a:ext cx="4321175" cy="576262"/>
          </a:xfrm>
          <a:prstGeom prst="rect">
            <a:avLst/>
          </a:prstGeom>
          <a:gradFill rotWithShape="1">
            <a:gsLst>
              <a:gs pos="0">
                <a:srgbClr val="008000"/>
              </a:gs>
              <a:gs pos="50000">
                <a:schemeClr val="bg1"/>
              </a:gs>
              <a:gs pos="100000">
                <a:srgbClr val="008000"/>
              </a:gs>
            </a:gsLst>
            <a:lin ang="5400000" scaled="1"/>
          </a:gradFill>
          <a:ln w="9525" algn="ctr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ru-RU" sz="2000" b="1">
                <a:solidFill>
                  <a:srgbClr val="285000"/>
                </a:solidFill>
                <a:cs typeface="+mn-cs"/>
              </a:rPr>
              <a:t>РЕПЕТИЦИЯ, ДЕВИЦЫ, ЦИГАН</a:t>
            </a:r>
          </a:p>
        </p:txBody>
      </p:sp>
      <p:sp>
        <p:nvSpPr>
          <p:cNvPr id="121868" name="Rectangle 12"/>
          <p:cNvSpPr>
            <a:spLocks noChangeArrowheads="1"/>
          </p:cNvSpPr>
          <p:nvPr/>
        </p:nvSpPr>
        <p:spPr bwMode="auto">
          <a:xfrm>
            <a:off x="714348" y="3071810"/>
            <a:ext cx="4321175" cy="576262"/>
          </a:xfrm>
          <a:prstGeom prst="rect">
            <a:avLst/>
          </a:prstGeom>
          <a:gradFill rotWithShape="1">
            <a:gsLst>
              <a:gs pos="0">
                <a:srgbClr val="008000"/>
              </a:gs>
              <a:gs pos="50000">
                <a:schemeClr val="bg1"/>
              </a:gs>
              <a:gs pos="100000">
                <a:srgbClr val="008000"/>
              </a:gs>
            </a:gsLst>
            <a:lin ang="5400000" scaled="1"/>
          </a:gradFill>
          <a:ln w="9525" algn="ctr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ru-RU" sz="2000" b="1">
                <a:solidFill>
                  <a:srgbClr val="285000"/>
                </a:solidFill>
                <a:cs typeface="+mn-cs"/>
              </a:rPr>
              <a:t>ЦЫРК, УЛИЦЫ, ЦЫПОЧКИ</a:t>
            </a:r>
          </a:p>
        </p:txBody>
      </p:sp>
      <p:sp>
        <p:nvSpPr>
          <p:cNvPr id="121869" name="Rectangle 13"/>
          <p:cNvSpPr>
            <a:spLocks noChangeArrowheads="1"/>
          </p:cNvSpPr>
          <p:nvPr/>
        </p:nvSpPr>
        <p:spPr bwMode="auto">
          <a:xfrm>
            <a:off x="714348" y="4071942"/>
            <a:ext cx="4321175" cy="576263"/>
          </a:xfrm>
          <a:prstGeom prst="rect">
            <a:avLst/>
          </a:prstGeom>
          <a:gradFill rotWithShape="1">
            <a:gsLst>
              <a:gs pos="0">
                <a:srgbClr val="008000"/>
              </a:gs>
              <a:gs pos="50000">
                <a:schemeClr val="bg1"/>
              </a:gs>
              <a:gs pos="100000">
                <a:srgbClr val="008000"/>
              </a:gs>
            </a:gsLst>
            <a:lin ang="5400000" scaled="1"/>
          </a:gradFill>
          <a:ln w="9525" algn="ctr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ru-RU" sz="2000" b="1">
                <a:solidFill>
                  <a:srgbClr val="285000"/>
                </a:solidFill>
                <a:cs typeface="+mn-cs"/>
              </a:rPr>
              <a:t>ЦЫПЛЕНОК , АКАЦЫЯ, ЦЫЦ</a:t>
            </a:r>
          </a:p>
        </p:txBody>
      </p:sp>
      <p:sp>
        <p:nvSpPr>
          <p:cNvPr id="121870" name="Rectangle 14"/>
          <p:cNvSpPr>
            <a:spLocks noChangeArrowheads="1"/>
          </p:cNvSpPr>
          <p:nvPr/>
        </p:nvSpPr>
        <p:spPr bwMode="auto">
          <a:xfrm>
            <a:off x="714348" y="5000636"/>
            <a:ext cx="4321175" cy="576262"/>
          </a:xfrm>
          <a:prstGeom prst="rect">
            <a:avLst/>
          </a:prstGeom>
          <a:gradFill rotWithShape="1">
            <a:gsLst>
              <a:gs pos="0">
                <a:srgbClr val="008000"/>
              </a:gs>
              <a:gs pos="50000">
                <a:schemeClr val="bg1"/>
              </a:gs>
              <a:gs pos="100000">
                <a:srgbClr val="008000"/>
              </a:gs>
            </a:gsLst>
            <a:lin ang="5400000" scaled="1"/>
          </a:gradFill>
          <a:ln w="9525" algn="ctr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ru-RU" sz="2000" b="1">
                <a:solidFill>
                  <a:srgbClr val="285000"/>
                </a:solidFill>
                <a:cs typeface="+mn-cs"/>
              </a:rPr>
              <a:t>ЦИТРУС, ЦЫЦ,  СИНИЦЫ</a:t>
            </a:r>
          </a:p>
        </p:txBody>
      </p:sp>
      <p:pic>
        <p:nvPicPr>
          <p:cNvPr id="46086" name="Picture 17" descr="мышонок1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57938" y="3500438"/>
            <a:ext cx="1800225" cy="175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714348" y="2071678"/>
            <a:ext cx="4321175" cy="576262"/>
          </a:xfrm>
          <a:prstGeom prst="rect">
            <a:avLst/>
          </a:prstGeom>
          <a:gradFill rotWithShape="1">
            <a:gsLst>
              <a:gs pos="0">
                <a:srgbClr val="008000"/>
              </a:gs>
              <a:gs pos="50000">
                <a:schemeClr val="bg1"/>
              </a:gs>
              <a:gs pos="100000">
                <a:srgbClr val="008000"/>
              </a:gs>
            </a:gsLst>
            <a:lin ang="5400000" scaled="1"/>
          </a:gradFill>
          <a:ln w="9525" algn="ctr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ru-RU" sz="2000" b="1" dirty="0">
                <a:solidFill>
                  <a:srgbClr val="285000"/>
                </a:solidFill>
                <a:cs typeface="+mn-cs"/>
              </a:rPr>
              <a:t>РЕПЕТИЦИЯ, ДЕВИЦЫ, </a:t>
            </a:r>
            <a:r>
              <a:rPr lang="ru-RU" sz="2000" b="1" dirty="0" smtClean="0">
                <a:solidFill>
                  <a:srgbClr val="285000"/>
                </a:solidFill>
                <a:cs typeface="+mn-cs"/>
              </a:rPr>
              <a:t>Ц</a:t>
            </a:r>
            <a:r>
              <a:rPr lang="ru-RU" sz="2000" b="1" dirty="0" smtClean="0">
                <a:solidFill>
                  <a:srgbClr val="FF0000"/>
                </a:solidFill>
                <a:cs typeface="+mn-cs"/>
              </a:rPr>
              <a:t>Ы</a:t>
            </a:r>
            <a:r>
              <a:rPr lang="ru-RU" sz="2000" b="1" dirty="0" smtClean="0">
                <a:solidFill>
                  <a:srgbClr val="285000"/>
                </a:solidFill>
                <a:cs typeface="+mn-cs"/>
              </a:rPr>
              <a:t>ГАН</a:t>
            </a:r>
            <a:endParaRPr lang="ru-RU" sz="2000" b="1" dirty="0">
              <a:solidFill>
                <a:srgbClr val="285000"/>
              </a:solidFill>
              <a:cs typeface="+mn-cs"/>
            </a:endParaRPr>
          </a:p>
        </p:txBody>
      </p:sp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714348" y="3071810"/>
            <a:ext cx="4321175" cy="576262"/>
          </a:xfrm>
          <a:prstGeom prst="rect">
            <a:avLst/>
          </a:prstGeom>
          <a:gradFill rotWithShape="1">
            <a:gsLst>
              <a:gs pos="0">
                <a:srgbClr val="008000"/>
              </a:gs>
              <a:gs pos="50000">
                <a:schemeClr val="bg1"/>
              </a:gs>
              <a:gs pos="100000">
                <a:srgbClr val="008000"/>
              </a:gs>
            </a:gsLst>
            <a:lin ang="5400000" scaled="1"/>
          </a:gradFill>
          <a:ln w="9525" algn="ctr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ru-RU" sz="2000" b="1" dirty="0" smtClean="0">
                <a:solidFill>
                  <a:srgbClr val="285000"/>
                </a:solidFill>
                <a:cs typeface="+mn-cs"/>
              </a:rPr>
              <a:t>Ц</a:t>
            </a:r>
            <a:r>
              <a:rPr lang="ru-RU" sz="2000" b="1" dirty="0" smtClean="0">
                <a:solidFill>
                  <a:srgbClr val="FF0000"/>
                </a:solidFill>
                <a:cs typeface="+mn-cs"/>
              </a:rPr>
              <a:t>И</a:t>
            </a:r>
            <a:r>
              <a:rPr lang="ru-RU" sz="2000" b="1" dirty="0" smtClean="0">
                <a:solidFill>
                  <a:srgbClr val="285000"/>
                </a:solidFill>
                <a:cs typeface="+mn-cs"/>
              </a:rPr>
              <a:t>РК</a:t>
            </a:r>
            <a:r>
              <a:rPr lang="ru-RU" sz="2000" b="1" dirty="0">
                <a:solidFill>
                  <a:srgbClr val="285000"/>
                </a:solidFill>
                <a:cs typeface="+mn-cs"/>
              </a:rPr>
              <a:t>, УЛИЦЫ, ЦЫПОЧКИ</a:t>
            </a:r>
          </a:p>
        </p:txBody>
      </p:sp>
      <p:sp>
        <p:nvSpPr>
          <p:cNvPr id="10" name="Rectangle 13"/>
          <p:cNvSpPr>
            <a:spLocks noChangeArrowheads="1"/>
          </p:cNvSpPr>
          <p:nvPr/>
        </p:nvSpPr>
        <p:spPr bwMode="auto">
          <a:xfrm>
            <a:off x="714348" y="4071942"/>
            <a:ext cx="4321175" cy="576263"/>
          </a:xfrm>
          <a:prstGeom prst="rect">
            <a:avLst/>
          </a:prstGeom>
          <a:gradFill rotWithShape="1">
            <a:gsLst>
              <a:gs pos="0">
                <a:srgbClr val="008000"/>
              </a:gs>
              <a:gs pos="50000">
                <a:schemeClr val="bg1"/>
              </a:gs>
              <a:gs pos="100000">
                <a:srgbClr val="008000"/>
              </a:gs>
            </a:gsLst>
            <a:lin ang="5400000" scaled="1"/>
          </a:gradFill>
          <a:ln w="9525" algn="ctr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ru-RU" sz="2000" b="1" dirty="0">
                <a:solidFill>
                  <a:srgbClr val="285000"/>
                </a:solidFill>
                <a:cs typeface="+mn-cs"/>
              </a:rPr>
              <a:t>ЦЫПЛЕНОК , </a:t>
            </a:r>
            <a:r>
              <a:rPr lang="ru-RU" sz="2000" b="1" dirty="0" smtClean="0">
                <a:solidFill>
                  <a:srgbClr val="285000"/>
                </a:solidFill>
                <a:cs typeface="+mn-cs"/>
              </a:rPr>
              <a:t>АКАЦ</a:t>
            </a:r>
            <a:r>
              <a:rPr lang="ru-RU" sz="2000" b="1" dirty="0" smtClean="0">
                <a:solidFill>
                  <a:srgbClr val="FF0000"/>
                </a:solidFill>
                <a:cs typeface="+mn-cs"/>
              </a:rPr>
              <a:t>И</a:t>
            </a:r>
            <a:r>
              <a:rPr lang="ru-RU" sz="2000" b="1" dirty="0" smtClean="0">
                <a:solidFill>
                  <a:srgbClr val="285000"/>
                </a:solidFill>
                <a:cs typeface="+mn-cs"/>
              </a:rPr>
              <a:t>Я</a:t>
            </a:r>
            <a:r>
              <a:rPr lang="ru-RU" sz="2000" b="1" dirty="0">
                <a:solidFill>
                  <a:srgbClr val="285000"/>
                </a:solidFill>
                <a:cs typeface="+mn-cs"/>
              </a:rPr>
              <a:t>, ЦЫЦ</a:t>
            </a:r>
          </a:p>
        </p:txBody>
      </p:sp>
      <p:sp>
        <p:nvSpPr>
          <p:cNvPr id="11" name="Rectangle 14"/>
          <p:cNvSpPr>
            <a:spLocks noChangeArrowheads="1"/>
          </p:cNvSpPr>
          <p:nvPr/>
        </p:nvSpPr>
        <p:spPr bwMode="auto">
          <a:xfrm>
            <a:off x="714348" y="5000636"/>
            <a:ext cx="4321175" cy="576262"/>
          </a:xfrm>
          <a:prstGeom prst="rect">
            <a:avLst/>
          </a:prstGeom>
          <a:gradFill rotWithShape="1">
            <a:gsLst>
              <a:gs pos="0">
                <a:srgbClr val="008000"/>
              </a:gs>
              <a:gs pos="50000">
                <a:schemeClr val="bg1"/>
              </a:gs>
              <a:gs pos="100000">
                <a:srgbClr val="008000"/>
              </a:gs>
            </a:gsLst>
            <a:lin ang="5400000" scaled="1"/>
          </a:gradFill>
          <a:ln w="9525" algn="ctr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ru-RU" sz="2000" b="1">
                <a:solidFill>
                  <a:srgbClr val="285000"/>
                </a:solidFill>
                <a:cs typeface="+mn-cs"/>
              </a:rPr>
              <a:t>ЦИТРУС, ЦЫЦ,  СИНИЦЫ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Box 3"/>
          <p:cNvSpPr txBox="1">
            <a:spLocks noChangeArrowheads="1"/>
          </p:cNvSpPr>
          <p:nvPr/>
        </p:nvSpPr>
        <p:spPr bwMode="auto">
          <a:xfrm>
            <a:off x="714348" y="857232"/>
            <a:ext cx="7858125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7200" dirty="0" smtClean="0">
                <a:solidFill>
                  <a:schemeClr val="accent5">
                    <a:lumMod val="50000"/>
                  </a:schemeClr>
                </a:solidFill>
                <a:latin typeface="Monotype Corsiva" pitchFamily="66" charset="0"/>
              </a:rPr>
              <a:t>«</a:t>
            </a:r>
            <a:r>
              <a:rPr lang="ru-RU" sz="7200" dirty="0" smtClean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ФИНК-РАЙТ-РАУНД РОБИН»</a:t>
            </a:r>
            <a:endParaRPr lang="ru-RU" sz="7200" dirty="0">
              <a:solidFill>
                <a:schemeClr val="accent5">
                  <a:lumMod val="50000"/>
                </a:schemeClr>
              </a:solidFill>
              <a:cs typeface="Times New Roman" pitchFamily="18" charset="0"/>
            </a:endParaRPr>
          </a:p>
        </p:txBody>
      </p:sp>
      <p:pic>
        <p:nvPicPr>
          <p:cNvPr id="4" name="Picture 2" descr="http://web.educastur.princast.es/ies/stabarla/paginas/d_escrita06/imagen/nin_0002.gif"/>
          <p:cNvPicPr>
            <a:picLocks noChangeAspect="1" noChangeArrowheads="1" noCrop="1"/>
          </p:cNvPicPr>
          <p:nvPr/>
        </p:nvPicPr>
        <p:blipFill>
          <a:blip r:embed="rId2" cstate="print">
            <a:clrChange>
              <a:clrFrom>
                <a:srgbClr val="D0F9FF"/>
              </a:clrFrom>
              <a:clrTo>
                <a:srgbClr val="D0F9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86512" y="4197673"/>
            <a:ext cx="2306392" cy="2417099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6" name="WordArt 4"/>
          <p:cNvSpPr>
            <a:spLocks noChangeArrowheads="1" noChangeShapeType="1" noTextEdit="1"/>
          </p:cNvSpPr>
          <p:nvPr/>
        </p:nvSpPr>
        <p:spPr bwMode="auto">
          <a:xfrm>
            <a:off x="1763713" y="620713"/>
            <a:ext cx="5616575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sz="2800" b="1" i="1" kern="10" dirty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8080"/>
                </a:solidFill>
                <a:cs typeface="Times New Roman" pitchFamily="18" charset="0"/>
              </a:rPr>
              <a:t>В каком ряду все слова написаны верно</a:t>
            </a:r>
            <a:r>
              <a:rPr lang="ru-RU" sz="2800" b="1" i="1" kern="10" dirty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808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?</a:t>
            </a:r>
          </a:p>
        </p:txBody>
      </p:sp>
      <p:sp>
        <p:nvSpPr>
          <p:cNvPr id="131077" name="Rectangle 5"/>
          <p:cNvSpPr>
            <a:spLocks noChangeArrowheads="1"/>
          </p:cNvSpPr>
          <p:nvPr/>
        </p:nvSpPr>
        <p:spPr bwMode="auto">
          <a:xfrm>
            <a:off x="785786" y="2071678"/>
            <a:ext cx="4321175" cy="576262"/>
          </a:xfrm>
          <a:prstGeom prst="rect">
            <a:avLst/>
          </a:prstGeom>
          <a:gradFill rotWithShape="1">
            <a:gsLst>
              <a:gs pos="0">
                <a:srgbClr val="008000"/>
              </a:gs>
              <a:gs pos="50000">
                <a:schemeClr val="bg1"/>
              </a:gs>
              <a:gs pos="100000">
                <a:srgbClr val="008000"/>
              </a:gs>
            </a:gsLst>
            <a:lin ang="5400000" scaled="1"/>
          </a:gradFill>
          <a:ln w="9525" algn="ctr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ru-RU" sz="2000" b="1">
                <a:solidFill>
                  <a:srgbClr val="285000"/>
                </a:solidFill>
                <a:cs typeface="+mn-cs"/>
              </a:rPr>
              <a:t>ЦИФРА, ОГУРЦЫ, АВИАЦИЯ</a:t>
            </a:r>
          </a:p>
        </p:txBody>
      </p:sp>
      <p:sp>
        <p:nvSpPr>
          <p:cNvPr id="131078" name="Rectangle 6"/>
          <p:cNvSpPr>
            <a:spLocks noChangeArrowheads="1"/>
          </p:cNvSpPr>
          <p:nvPr/>
        </p:nvSpPr>
        <p:spPr bwMode="auto">
          <a:xfrm>
            <a:off x="785786" y="2928934"/>
            <a:ext cx="4321175" cy="576263"/>
          </a:xfrm>
          <a:prstGeom prst="rect">
            <a:avLst/>
          </a:prstGeom>
          <a:gradFill rotWithShape="1">
            <a:gsLst>
              <a:gs pos="0">
                <a:srgbClr val="008000"/>
              </a:gs>
              <a:gs pos="50000">
                <a:schemeClr val="bg1"/>
              </a:gs>
              <a:gs pos="100000">
                <a:srgbClr val="008000"/>
              </a:gs>
            </a:gsLst>
            <a:lin ang="5400000" scaled="1"/>
          </a:gradFill>
          <a:ln w="9525" algn="ctr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ru-RU" sz="2000" b="1" dirty="0">
                <a:solidFill>
                  <a:srgbClr val="285000"/>
                </a:solidFill>
                <a:cs typeface="+mn-cs"/>
              </a:rPr>
              <a:t>ЦЫРК, ЦЫПЛЕНОК, ДВЕРЦЫ</a:t>
            </a:r>
          </a:p>
        </p:txBody>
      </p:sp>
      <p:sp>
        <p:nvSpPr>
          <p:cNvPr id="131079" name="Rectangle 7"/>
          <p:cNvSpPr>
            <a:spLocks noChangeArrowheads="1"/>
          </p:cNvSpPr>
          <p:nvPr/>
        </p:nvSpPr>
        <p:spPr bwMode="auto">
          <a:xfrm>
            <a:off x="785786" y="3857628"/>
            <a:ext cx="4321175" cy="576263"/>
          </a:xfrm>
          <a:prstGeom prst="rect">
            <a:avLst/>
          </a:prstGeom>
          <a:gradFill rotWithShape="1">
            <a:gsLst>
              <a:gs pos="0">
                <a:srgbClr val="008000"/>
              </a:gs>
              <a:gs pos="50000">
                <a:schemeClr val="bg1"/>
              </a:gs>
              <a:gs pos="100000">
                <a:srgbClr val="008000"/>
              </a:gs>
            </a:gsLst>
            <a:lin ang="5400000" scaled="1"/>
          </a:gradFill>
          <a:ln w="9525" algn="ctr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ru-RU" sz="2000" b="1">
                <a:solidFill>
                  <a:srgbClr val="285000"/>
                </a:solidFill>
                <a:cs typeface="+mn-cs"/>
              </a:rPr>
              <a:t>ЦИФЕРБЛАТ, РЕВОЛЮЦЫЯ</a:t>
            </a:r>
          </a:p>
        </p:txBody>
      </p:sp>
      <p:sp>
        <p:nvSpPr>
          <p:cNvPr id="131080" name="Rectangle 8"/>
          <p:cNvSpPr>
            <a:spLocks noChangeArrowheads="1"/>
          </p:cNvSpPr>
          <p:nvPr/>
        </p:nvSpPr>
        <p:spPr bwMode="auto">
          <a:xfrm>
            <a:off x="785786" y="4786322"/>
            <a:ext cx="4392612" cy="576263"/>
          </a:xfrm>
          <a:prstGeom prst="rect">
            <a:avLst/>
          </a:prstGeom>
          <a:gradFill rotWithShape="1">
            <a:gsLst>
              <a:gs pos="0">
                <a:srgbClr val="008000"/>
              </a:gs>
              <a:gs pos="50000">
                <a:schemeClr val="bg1"/>
              </a:gs>
              <a:gs pos="100000">
                <a:srgbClr val="008000"/>
              </a:gs>
            </a:gsLst>
            <a:lin ang="5400000" scaled="1"/>
          </a:gradFill>
          <a:ln w="9525" algn="ctr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ru-RU" sz="2000" b="1">
                <a:solidFill>
                  <a:srgbClr val="285000"/>
                </a:solidFill>
                <a:cs typeface="+mn-cs"/>
              </a:rPr>
              <a:t>ЦИРКУЛЬ, ЛЕКЦЫЯ, БУФЕТЧИЦЫ</a:t>
            </a:r>
          </a:p>
        </p:txBody>
      </p:sp>
      <p:pic>
        <p:nvPicPr>
          <p:cNvPr id="47110" name="Picture 11" descr="58_milash11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43688" y="3143250"/>
            <a:ext cx="123825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763588" y="2068513"/>
            <a:ext cx="4321175" cy="576262"/>
          </a:xfrm>
          <a:prstGeom prst="rect">
            <a:avLst/>
          </a:prstGeom>
          <a:gradFill rotWithShape="1">
            <a:gsLst>
              <a:gs pos="0">
                <a:srgbClr val="008000"/>
              </a:gs>
              <a:gs pos="50000">
                <a:schemeClr val="bg1"/>
              </a:gs>
              <a:gs pos="100000">
                <a:srgbClr val="008000"/>
              </a:gs>
            </a:gsLst>
            <a:lin ang="5400000" scaled="1"/>
          </a:gradFill>
          <a:ln w="9525" algn="ctr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ru-RU" sz="2000" b="1">
                <a:solidFill>
                  <a:srgbClr val="285000"/>
                </a:solidFill>
                <a:cs typeface="+mn-cs"/>
              </a:rPr>
              <a:t>ЦИФРА, ОГУРЦЫ, АВИАЦИЯ</a:t>
            </a: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785786" y="2928934"/>
            <a:ext cx="4321175" cy="576263"/>
          </a:xfrm>
          <a:prstGeom prst="rect">
            <a:avLst/>
          </a:prstGeom>
          <a:gradFill rotWithShape="1">
            <a:gsLst>
              <a:gs pos="0">
                <a:srgbClr val="008000"/>
              </a:gs>
              <a:gs pos="50000">
                <a:schemeClr val="bg1"/>
              </a:gs>
              <a:gs pos="100000">
                <a:srgbClr val="008000"/>
              </a:gs>
            </a:gsLst>
            <a:lin ang="5400000" scaled="1"/>
          </a:gradFill>
          <a:ln w="9525" algn="ctr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ru-RU" sz="2000" b="1" dirty="0" smtClean="0">
                <a:solidFill>
                  <a:srgbClr val="285000"/>
                </a:solidFill>
                <a:cs typeface="+mn-cs"/>
              </a:rPr>
              <a:t>Ц</a:t>
            </a:r>
            <a:r>
              <a:rPr lang="ru-RU" sz="2000" b="1" dirty="0" smtClean="0">
                <a:solidFill>
                  <a:srgbClr val="FF0000"/>
                </a:solidFill>
                <a:cs typeface="+mn-cs"/>
              </a:rPr>
              <a:t>И</a:t>
            </a:r>
            <a:r>
              <a:rPr lang="ru-RU" sz="2000" b="1" dirty="0" smtClean="0">
                <a:solidFill>
                  <a:srgbClr val="285000"/>
                </a:solidFill>
                <a:cs typeface="+mn-cs"/>
              </a:rPr>
              <a:t>РК</a:t>
            </a:r>
            <a:r>
              <a:rPr lang="ru-RU" sz="2000" b="1" dirty="0">
                <a:solidFill>
                  <a:srgbClr val="285000"/>
                </a:solidFill>
                <a:cs typeface="+mn-cs"/>
              </a:rPr>
              <a:t>, ЦЫПЛЕНОК, ДВЕРЦЫ</a:t>
            </a: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785786" y="3857628"/>
            <a:ext cx="4321175" cy="576263"/>
          </a:xfrm>
          <a:prstGeom prst="rect">
            <a:avLst/>
          </a:prstGeom>
          <a:gradFill rotWithShape="1">
            <a:gsLst>
              <a:gs pos="0">
                <a:srgbClr val="008000"/>
              </a:gs>
              <a:gs pos="50000">
                <a:schemeClr val="bg1"/>
              </a:gs>
              <a:gs pos="100000">
                <a:srgbClr val="008000"/>
              </a:gs>
            </a:gsLst>
            <a:lin ang="5400000" scaled="1"/>
          </a:gradFill>
          <a:ln w="9525" algn="ctr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ru-RU" sz="2000" b="1" dirty="0">
                <a:solidFill>
                  <a:srgbClr val="285000"/>
                </a:solidFill>
                <a:cs typeface="+mn-cs"/>
              </a:rPr>
              <a:t>ЦИФЕРБЛАТ, </a:t>
            </a:r>
            <a:r>
              <a:rPr lang="ru-RU" sz="2000" b="1" dirty="0" smtClean="0">
                <a:solidFill>
                  <a:srgbClr val="285000"/>
                </a:solidFill>
                <a:cs typeface="+mn-cs"/>
              </a:rPr>
              <a:t>РЕВОЛЮЦ</a:t>
            </a:r>
            <a:r>
              <a:rPr lang="ru-RU" sz="2000" b="1" dirty="0" smtClean="0">
                <a:solidFill>
                  <a:srgbClr val="FF0000"/>
                </a:solidFill>
                <a:cs typeface="+mn-cs"/>
              </a:rPr>
              <a:t>И</a:t>
            </a:r>
            <a:r>
              <a:rPr lang="ru-RU" sz="2000" b="1" dirty="0" smtClean="0">
                <a:solidFill>
                  <a:srgbClr val="285000"/>
                </a:solidFill>
                <a:cs typeface="+mn-cs"/>
              </a:rPr>
              <a:t>Я</a:t>
            </a:r>
            <a:endParaRPr lang="ru-RU" sz="2000" b="1" dirty="0">
              <a:solidFill>
                <a:srgbClr val="285000"/>
              </a:solidFill>
              <a:cs typeface="+mn-cs"/>
            </a:endParaRP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785786" y="4786322"/>
            <a:ext cx="4392612" cy="576263"/>
          </a:xfrm>
          <a:prstGeom prst="rect">
            <a:avLst/>
          </a:prstGeom>
          <a:gradFill rotWithShape="1">
            <a:gsLst>
              <a:gs pos="0">
                <a:srgbClr val="008000"/>
              </a:gs>
              <a:gs pos="50000">
                <a:schemeClr val="bg1"/>
              </a:gs>
              <a:gs pos="100000">
                <a:srgbClr val="008000"/>
              </a:gs>
            </a:gsLst>
            <a:lin ang="5400000" scaled="1"/>
          </a:gradFill>
          <a:ln w="9525" algn="ctr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ru-RU" sz="2000" b="1" dirty="0">
                <a:solidFill>
                  <a:srgbClr val="285000"/>
                </a:solidFill>
                <a:cs typeface="+mn-cs"/>
              </a:rPr>
              <a:t>ЦИРКУЛЬ, </a:t>
            </a:r>
            <a:r>
              <a:rPr lang="ru-RU" sz="2000" b="1" dirty="0" smtClean="0">
                <a:solidFill>
                  <a:srgbClr val="285000"/>
                </a:solidFill>
                <a:cs typeface="+mn-cs"/>
              </a:rPr>
              <a:t>ЛЕКЦ</a:t>
            </a:r>
            <a:r>
              <a:rPr lang="ru-RU" sz="2000" b="1" dirty="0" smtClean="0">
                <a:solidFill>
                  <a:srgbClr val="FF0000"/>
                </a:solidFill>
                <a:cs typeface="+mn-cs"/>
              </a:rPr>
              <a:t>И</a:t>
            </a:r>
            <a:r>
              <a:rPr lang="ru-RU" sz="2000" b="1" dirty="0" smtClean="0">
                <a:solidFill>
                  <a:srgbClr val="285000"/>
                </a:solidFill>
                <a:cs typeface="+mn-cs"/>
              </a:rPr>
              <a:t>Я</a:t>
            </a:r>
            <a:r>
              <a:rPr lang="ru-RU" sz="2000" b="1" dirty="0">
                <a:solidFill>
                  <a:srgbClr val="285000"/>
                </a:solidFill>
                <a:cs typeface="+mn-cs"/>
              </a:rPr>
              <a:t>, БУФЕТЧИЦЫ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428625" y="642938"/>
            <a:ext cx="8501063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3600" b="1" dirty="0">
                <a:solidFill>
                  <a:srgbClr val="FF0000"/>
                </a:solidFill>
                <a:ea typeface="Courier New" pitchFamily="49" charset="0"/>
                <a:cs typeface="Times New Roman" pitchFamily="18" charset="0"/>
              </a:rPr>
              <a:t>«Четвёртое лишнее»</a:t>
            </a:r>
          </a:p>
          <a:p>
            <a:pPr algn="ctr"/>
            <a:r>
              <a:rPr lang="ru-RU" sz="3600" dirty="0">
                <a:solidFill>
                  <a:srgbClr val="000000"/>
                </a:solidFill>
                <a:ea typeface="Courier New" pitchFamily="49" charset="0"/>
                <a:cs typeface="Times New Roman" pitchFamily="18" charset="0"/>
              </a:rPr>
              <a:t> </a:t>
            </a:r>
            <a:r>
              <a:rPr lang="ru-RU" sz="3600" b="1" dirty="0">
                <a:solidFill>
                  <a:srgbClr val="000000"/>
                </a:solidFill>
                <a:ea typeface="Courier New" pitchFamily="49" charset="0"/>
                <a:cs typeface="Times New Roman" pitchFamily="18" charset="0"/>
              </a:rPr>
              <a:t>Спишите слова, вставьте пропущенные буквы, определите, какое слово в ряду лишнее.</a:t>
            </a:r>
          </a:p>
          <a:p>
            <a:pPr algn="ctr"/>
            <a:endParaRPr lang="ru-RU" sz="3600" b="1" dirty="0">
              <a:ea typeface="Courier New" pitchFamily="49" charset="0"/>
              <a:cs typeface="Times New Roman" pitchFamily="18" charset="0"/>
            </a:endParaRPr>
          </a:p>
          <a:p>
            <a:pPr eaLnBrk="0" hangingPunct="0">
              <a:buFontTx/>
              <a:buChar char="•"/>
            </a:pPr>
            <a:r>
              <a:rPr lang="ru-RU" sz="3200" b="1" dirty="0" err="1">
                <a:ea typeface="Calibri" pitchFamily="34" charset="0"/>
                <a:cs typeface="Times New Roman" pitchFamily="18" charset="0"/>
              </a:rPr>
              <a:t>Дисц</a:t>
            </a:r>
            <a:r>
              <a:rPr lang="ru-RU" sz="3200" b="1" dirty="0">
                <a:ea typeface="Calibri" pitchFamily="34" charset="0"/>
                <a:cs typeface="Times New Roman" pitchFamily="18" charset="0"/>
              </a:rPr>
              <a:t>..</a:t>
            </a:r>
            <a:r>
              <a:rPr lang="ru-RU" sz="3200" b="1" dirty="0" err="1">
                <a:ea typeface="Calibri" pitchFamily="34" charset="0"/>
                <a:cs typeface="Times New Roman" pitchFamily="18" charset="0"/>
              </a:rPr>
              <a:t>плина</a:t>
            </a:r>
            <a:r>
              <a:rPr lang="ru-RU" sz="3200" b="1" dirty="0">
                <a:ea typeface="Calibri" pitchFamily="34" charset="0"/>
                <a:cs typeface="Times New Roman" pitchFamily="18" charset="0"/>
              </a:rPr>
              <a:t>, </a:t>
            </a:r>
            <a:r>
              <a:rPr lang="ru-RU" sz="3200" b="1" dirty="0" err="1">
                <a:ea typeface="Calibri" pitchFamily="34" charset="0"/>
                <a:cs typeface="Times New Roman" pitchFamily="18" charset="0"/>
              </a:rPr>
              <a:t>ц</a:t>
            </a:r>
            <a:r>
              <a:rPr lang="ru-RU" sz="3200" b="1" dirty="0">
                <a:ea typeface="Calibri" pitchFamily="34" charset="0"/>
                <a:cs typeface="Times New Roman" pitchFamily="18" charset="0"/>
              </a:rPr>
              <a:t>..тата, </a:t>
            </a:r>
            <a:r>
              <a:rPr lang="ru-RU" sz="3200" b="1" dirty="0" err="1">
                <a:ea typeface="Calibri" pitchFamily="34" charset="0"/>
                <a:cs typeface="Times New Roman" pitchFamily="18" charset="0"/>
              </a:rPr>
              <a:t>редакц</a:t>
            </a:r>
            <a:r>
              <a:rPr lang="ru-RU" sz="3200" b="1" dirty="0">
                <a:ea typeface="Calibri" pitchFamily="34" charset="0"/>
                <a:cs typeface="Times New Roman" pitchFamily="18" charset="0"/>
              </a:rPr>
              <a:t>..я, синиц..</a:t>
            </a:r>
            <a:r>
              <a:rPr lang="ru-RU" sz="3200" b="1" dirty="0" err="1">
                <a:ea typeface="Calibri" pitchFamily="34" charset="0"/>
                <a:cs typeface="Times New Roman" pitchFamily="18" charset="0"/>
              </a:rPr>
              <a:t>н</a:t>
            </a:r>
            <a:r>
              <a:rPr lang="ru-RU" sz="3200" b="1" dirty="0">
                <a:ea typeface="Calibri" pitchFamily="34" charset="0"/>
                <a:cs typeface="Times New Roman" pitchFamily="18" charset="0"/>
              </a:rPr>
              <a:t>;</a:t>
            </a:r>
            <a:endParaRPr lang="ru-RU" sz="3200" b="1" dirty="0">
              <a:cs typeface="Times New Roman" pitchFamily="18" charset="0"/>
            </a:endParaRPr>
          </a:p>
          <a:p>
            <a:pPr eaLnBrk="0" hangingPunct="0">
              <a:buFontTx/>
              <a:buChar char="•"/>
            </a:pPr>
            <a:r>
              <a:rPr lang="ru-RU" sz="3200" b="1" dirty="0"/>
              <a:t>Ц..</a:t>
            </a:r>
            <a:r>
              <a:rPr lang="ru-RU" sz="3200" b="1" dirty="0" err="1"/>
              <a:t>ркуль</a:t>
            </a:r>
            <a:r>
              <a:rPr lang="ru-RU" sz="3200" b="1" dirty="0"/>
              <a:t>, </a:t>
            </a:r>
            <a:r>
              <a:rPr lang="ru-RU" sz="3200" b="1" dirty="0" err="1"/>
              <a:t>ц</a:t>
            </a:r>
            <a:r>
              <a:rPr lang="ru-RU" sz="3200" b="1" dirty="0"/>
              <a:t>..</a:t>
            </a:r>
            <a:r>
              <a:rPr lang="ru-RU" sz="3200" b="1" dirty="0" err="1"/>
              <a:t>плята</a:t>
            </a:r>
            <a:r>
              <a:rPr lang="ru-RU" sz="3200" b="1" dirty="0"/>
              <a:t>, </a:t>
            </a:r>
            <a:r>
              <a:rPr lang="ru-RU" sz="3200" b="1" dirty="0" err="1"/>
              <a:t>ц</a:t>
            </a:r>
            <a:r>
              <a:rPr lang="ru-RU" sz="3200" b="1" dirty="0"/>
              <a:t>..</a:t>
            </a:r>
            <a:r>
              <a:rPr lang="ru-RU" sz="3200" b="1" dirty="0" err="1"/>
              <a:t>линдр</a:t>
            </a:r>
            <a:r>
              <a:rPr lang="ru-RU" sz="3200" b="1" dirty="0"/>
              <a:t>,  </a:t>
            </a:r>
            <a:r>
              <a:rPr lang="ru-RU" sz="3200" b="1" dirty="0" err="1"/>
              <a:t>ц</a:t>
            </a:r>
            <a:r>
              <a:rPr lang="ru-RU" sz="3200" b="1" dirty="0"/>
              <a:t>..клон;</a:t>
            </a:r>
            <a:endParaRPr lang="ru-RU" sz="3200" b="1" dirty="0">
              <a:cs typeface="Times New Roman" pitchFamily="18" charset="0"/>
            </a:endParaRPr>
          </a:p>
          <a:p>
            <a:pPr eaLnBrk="0" hangingPunct="0">
              <a:buFontTx/>
              <a:buChar char="•"/>
            </a:pPr>
            <a:r>
              <a:rPr lang="ru-RU" sz="3200" b="1" dirty="0" err="1"/>
              <a:t>Бойц</a:t>
            </a:r>
            <a:r>
              <a:rPr lang="ru-RU" sz="3200" b="1" dirty="0"/>
              <a:t>.., </a:t>
            </a:r>
            <a:r>
              <a:rPr lang="ru-RU" sz="3200" b="1" dirty="0" err="1"/>
              <a:t>огурц</a:t>
            </a:r>
            <a:r>
              <a:rPr lang="ru-RU" sz="3200" b="1" dirty="0"/>
              <a:t>.., </a:t>
            </a:r>
            <a:r>
              <a:rPr lang="ru-RU" sz="3200" b="1" dirty="0" err="1"/>
              <a:t>нумерац</a:t>
            </a:r>
            <a:r>
              <a:rPr lang="ru-RU" sz="3200" b="1" dirty="0"/>
              <a:t>..я, птиц..;</a:t>
            </a:r>
            <a:endParaRPr lang="ru-RU" sz="3200" b="1" dirty="0">
              <a:cs typeface="Times New Roman" pitchFamily="18" charset="0"/>
            </a:endParaRPr>
          </a:p>
          <a:p>
            <a:pPr eaLnBrk="0" hangingPunct="0">
              <a:buFontTx/>
              <a:buChar char="•"/>
            </a:pPr>
            <a:r>
              <a:rPr lang="ru-RU" sz="3200" b="1" dirty="0"/>
              <a:t>Ц..</a:t>
            </a:r>
            <a:r>
              <a:rPr lang="ru-RU" sz="3200" b="1" dirty="0" err="1"/>
              <a:t>ган</a:t>
            </a:r>
            <a:r>
              <a:rPr lang="ru-RU" sz="3200" b="1" dirty="0"/>
              <a:t>, </a:t>
            </a:r>
            <a:r>
              <a:rPr lang="ru-RU" sz="3200" b="1" dirty="0" err="1"/>
              <a:t>ц</a:t>
            </a:r>
            <a:r>
              <a:rPr lang="ru-RU" sz="3200" b="1" dirty="0"/>
              <a:t>..</a:t>
            </a:r>
            <a:r>
              <a:rPr lang="ru-RU" sz="3200" b="1" dirty="0" err="1"/>
              <a:t>кнуть</a:t>
            </a:r>
            <a:r>
              <a:rPr lang="ru-RU" sz="3200" b="1" dirty="0"/>
              <a:t>, на </a:t>
            </a:r>
            <a:r>
              <a:rPr lang="ru-RU" sz="3200" b="1" dirty="0" err="1"/>
              <a:t>ц</a:t>
            </a:r>
            <a:r>
              <a:rPr lang="ru-RU" sz="3200" b="1" dirty="0"/>
              <a:t>..почках, </a:t>
            </a:r>
            <a:r>
              <a:rPr lang="ru-RU" sz="3200" b="1" dirty="0" err="1"/>
              <a:t>ц</a:t>
            </a:r>
            <a:r>
              <a:rPr lang="ru-RU" sz="3200" b="1" dirty="0"/>
              <a:t>..клоп.</a:t>
            </a:r>
            <a:endParaRPr lang="ru-RU" sz="3200" b="1" dirty="0">
              <a:cs typeface="Times New Roman" pitchFamily="18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785786" y="214290"/>
            <a:ext cx="3143272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0" i="0" u="sng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ea typeface="Times New Roman" pitchFamily="18" charset="0"/>
                <a:cs typeface="Times New Roman" pitchFamily="18" charset="0"/>
              </a:rPr>
              <a:t>цигейка</a:t>
            </a:r>
            <a:r>
              <a:rPr kumimoji="0" lang="ru-RU" sz="4800" b="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4800" b="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ea typeface="Times New Roman" pitchFamily="18" charset="0"/>
                <a:cs typeface="Times New Roman" pitchFamily="18" charset="0"/>
              </a:rPr>
            </a:br>
            <a:r>
              <a:rPr kumimoji="0" lang="ru-RU" sz="4800" b="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ea typeface="Times New Roman" pitchFamily="18" charset="0"/>
                <a:cs typeface="Times New Roman" pitchFamily="18" charset="0"/>
              </a:rPr>
              <a:t>цифра</a:t>
            </a:r>
            <a:br>
              <a:rPr kumimoji="0" lang="ru-RU" sz="4800" b="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ea typeface="Times New Roman" pitchFamily="18" charset="0"/>
                <a:cs typeface="Times New Roman" pitchFamily="18" charset="0"/>
              </a:rPr>
            </a:br>
            <a:r>
              <a:rPr kumimoji="0" lang="ru-RU" sz="4800" b="0" i="0" u="sng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ea typeface="Times New Roman" pitchFamily="18" charset="0"/>
                <a:cs typeface="Times New Roman" pitchFamily="18" charset="0"/>
              </a:rPr>
              <a:t>циновка</a:t>
            </a:r>
            <a:r>
              <a:rPr kumimoji="0" lang="ru-RU" sz="4800" b="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4800" b="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ea typeface="Times New Roman" pitchFamily="18" charset="0"/>
                <a:cs typeface="Times New Roman" pitchFamily="18" charset="0"/>
              </a:rPr>
            </a:br>
            <a:r>
              <a:rPr kumimoji="0" lang="ru-RU" sz="4800" b="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ea typeface="Times New Roman" pitchFamily="18" charset="0"/>
                <a:cs typeface="Times New Roman" pitchFamily="18" charset="0"/>
              </a:rPr>
              <a:t>цирк</a:t>
            </a:r>
            <a:br>
              <a:rPr kumimoji="0" lang="ru-RU" sz="4800" b="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ea typeface="Times New Roman" pitchFamily="18" charset="0"/>
                <a:cs typeface="Times New Roman" pitchFamily="18" charset="0"/>
              </a:rPr>
            </a:br>
            <a:r>
              <a:rPr kumimoji="0" lang="ru-RU" sz="4800" b="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ea typeface="Times New Roman" pitchFamily="18" charset="0"/>
                <a:cs typeface="Times New Roman" pitchFamily="18" charset="0"/>
              </a:rPr>
              <a:t>нарцисс</a:t>
            </a:r>
            <a:br>
              <a:rPr kumimoji="0" lang="ru-RU" sz="4800" b="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ea typeface="Times New Roman" pitchFamily="18" charset="0"/>
                <a:cs typeface="Times New Roman" pitchFamily="18" charset="0"/>
              </a:rPr>
            </a:br>
            <a:r>
              <a:rPr kumimoji="0" lang="ru-RU" sz="4800" b="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ea typeface="Times New Roman" pitchFamily="18" charset="0"/>
                <a:cs typeface="Times New Roman" pitchFamily="18" charset="0"/>
              </a:rPr>
              <a:t>цинк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ea typeface="Times New Roman" pitchFamily="18" charset="0"/>
                <a:cs typeface="Times New Roman" pitchFamily="18" charset="0"/>
              </a:rPr>
              <a:t>цикл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ea typeface="Times New Roman" pitchFamily="18" charset="0"/>
                <a:cs typeface="Times New Roman" pitchFamily="18" charset="0"/>
              </a:rPr>
              <a:t>цитрус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cs typeface="Times New Roman" pitchFamily="18" charset="0"/>
            </a:endParaRPr>
          </a:p>
        </p:txBody>
      </p:sp>
      <p:sp>
        <p:nvSpPr>
          <p:cNvPr id="6" name="Дуга 5"/>
          <p:cNvSpPr/>
          <p:nvPr/>
        </p:nvSpPr>
        <p:spPr>
          <a:xfrm>
            <a:off x="4857752" y="2214554"/>
            <a:ext cx="3429024" cy="2286016"/>
          </a:xfrm>
          <a:prstGeom prst="arc">
            <a:avLst>
              <a:gd name="adj1" fmla="val 10738102"/>
              <a:gd name="adj2" fmla="val 0"/>
            </a:avLst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571480"/>
            <a:ext cx="5500694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4000" u="sng" dirty="0" err="1" smtClean="0">
                <a:solidFill>
                  <a:schemeClr val="accent5">
                    <a:lumMod val="50000"/>
                  </a:schemeClr>
                </a:solidFill>
              </a:rPr>
              <a:t>куницын</a:t>
            </a:r>
            <a:r>
              <a:rPr lang="ru-RU" sz="4000" dirty="0" smtClean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ru-RU" sz="4000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sz="4000" dirty="0" err="1" smtClean="0">
                <a:solidFill>
                  <a:schemeClr val="accent5">
                    <a:lumMod val="50000"/>
                  </a:schemeClr>
                </a:solidFill>
              </a:rPr>
              <a:t>синицын</a:t>
            </a:r>
            <a:r>
              <a:rPr lang="ru-RU" sz="4000" dirty="0" smtClean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ru-RU" sz="4000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sz="4000" dirty="0" err="1" smtClean="0">
                <a:solidFill>
                  <a:schemeClr val="accent5">
                    <a:lumMod val="50000"/>
                  </a:schemeClr>
                </a:solidFill>
              </a:rPr>
              <a:t>львицын</a:t>
            </a:r>
            <a:r>
              <a:rPr lang="ru-RU" sz="4000" dirty="0" smtClean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ru-RU" sz="4000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sz="4000" dirty="0" smtClean="0">
                <a:solidFill>
                  <a:schemeClr val="accent5">
                    <a:lumMod val="50000"/>
                  </a:schemeClr>
                </a:solidFill>
              </a:rPr>
              <a:t>курицыно</a:t>
            </a:r>
            <a:br>
              <a:rPr lang="ru-RU" sz="4000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sz="4000" dirty="0" smtClean="0">
                <a:solidFill>
                  <a:schemeClr val="accent5">
                    <a:lumMod val="50000"/>
                  </a:schemeClr>
                </a:solidFill>
              </a:rPr>
              <a:t>сестрицына</a:t>
            </a:r>
            <a:br>
              <a:rPr lang="ru-RU" sz="4000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sz="4000" dirty="0" err="1" smtClean="0">
                <a:solidFill>
                  <a:schemeClr val="accent5">
                    <a:lumMod val="50000"/>
                  </a:schemeClr>
                </a:solidFill>
              </a:rPr>
              <a:t>лисицына</a:t>
            </a:r>
            <a:r>
              <a:rPr lang="ru-RU" sz="4000" dirty="0" smtClean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ru-RU" sz="4000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sz="4000" dirty="0" err="1" smtClean="0">
                <a:solidFill>
                  <a:schemeClr val="accent5">
                    <a:lumMod val="50000"/>
                  </a:schemeClr>
                </a:solidFill>
              </a:rPr>
              <a:t>птицын</a:t>
            </a:r>
            <a:endParaRPr lang="ru-RU" sz="40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algn="ctr"/>
            <a:r>
              <a:rPr lang="ru-RU" sz="4000" dirty="0" err="1" smtClean="0">
                <a:solidFill>
                  <a:schemeClr val="accent5">
                    <a:lumMod val="50000"/>
                  </a:schemeClr>
                </a:solidFill>
              </a:rPr>
              <a:t>царицын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cs typeface="Times New Roman" pitchFamily="18" charset="0"/>
            </a:endParaRPr>
          </a:p>
        </p:txBody>
      </p:sp>
      <p:grpSp>
        <p:nvGrpSpPr>
          <p:cNvPr id="11" name="Группа 10"/>
          <p:cNvGrpSpPr/>
          <p:nvPr/>
        </p:nvGrpSpPr>
        <p:grpSpPr>
          <a:xfrm>
            <a:off x="6072198" y="2214554"/>
            <a:ext cx="2071702" cy="2214578"/>
            <a:chOff x="5500694" y="1357298"/>
            <a:chExt cx="1928826" cy="1722561"/>
          </a:xfrm>
        </p:grpSpPr>
        <p:cxnSp>
          <p:nvCxnSpPr>
            <p:cNvPr id="8" name="Прямая соединительная линия 7"/>
            <p:cNvCxnSpPr>
              <a:stCxn id="2049" idx="3"/>
            </p:cNvCxnSpPr>
            <p:nvPr/>
          </p:nvCxnSpPr>
          <p:spPr>
            <a:xfrm flipV="1">
              <a:off x="5500694" y="1357298"/>
              <a:ext cx="928694" cy="1722561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Прямая соединительная линия 9"/>
            <p:cNvCxnSpPr/>
            <p:nvPr/>
          </p:nvCxnSpPr>
          <p:spPr>
            <a:xfrm rot="16200000" flipH="1">
              <a:off x="6072198" y="1714488"/>
              <a:ext cx="1714512" cy="1000132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571480"/>
            <a:ext cx="5500694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4400" dirty="0" smtClean="0">
                <a:solidFill>
                  <a:schemeClr val="accent5">
                    <a:lumMod val="50000"/>
                  </a:schemeClr>
                </a:solidFill>
              </a:rPr>
              <a:t>мудрецы</a:t>
            </a:r>
            <a:br>
              <a:rPr lang="ru-RU" sz="4400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sz="4400" dirty="0" err="1" smtClean="0">
                <a:solidFill>
                  <a:schemeClr val="accent5">
                    <a:lumMod val="50000"/>
                  </a:schemeClr>
                </a:solidFill>
              </a:rPr>
              <a:t>мододцы</a:t>
            </a:r>
            <a:r>
              <a:rPr lang="ru-RU" sz="4400" dirty="0" smtClean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ru-RU" sz="4400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sz="4400" dirty="0" smtClean="0">
                <a:solidFill>
                  <a:schemeClr val="accent5">
                    <a:lumMod val="50000"/>
                  </a:schemeClr>
                </a:solidFill>
              </a:rPr>
              <a:t>синицы</a:t>
            </a:r>
            <a:br>
              <a:rPr lang="ru-RU" sz="4400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sz="4400" u="sng" dirty="0" smtClean="0">
                <a:solidFill>
                  <a:schemeClr val="accent5">
                    <a:lumMod val="50000"/>
                  </a:schemeClr>
                </a:solidFill>
              </a:rPr>
              <a:t>куцый</a:t>
            </a:r>
            <a:endParaRPr lang="ru-RU" sz="44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algn="ctr"/>
            <a:r>
              <a:rPr lang="ru-RU" sz="4400" dirty="0" smtClean="0">
                <a:solidFill>
                  <a:schemeClr val="accent5">
                    <a:lumMod val="50000"/>
                  </a:schemeClr>
                </a:solidFill>
              </a:rPr>
              <a:t>у царицы</a:t>
            </a:r>
          </a:p>
          <a:p>
            <a:pPr algn="ctr"/>
            <a:r>
              <a:rPr lang="ru-RU" sz="4400" dirty="0" smtClean="0">
                <a:solidFill>
                  <a:schemeClr val="accent5">
                    <a:lumMod val="50000"/>
                  </a:schemeClr>
                </a:solidFill>
              </a:rPr>
              <a:t>у сестрицы</a:t>
            </a:r>
          </a:p>
          <a:p>
            <a:pPr algn="ctr"/>
            <a:r>
              <a:rPr lang="ru-RU" sz="4400" dirty="0" smtClean="0">
                <a:solidFill>
                  <a:schemeClr val="accent5">
                    <a:lumMod val="50000"/>
                  </a:schemeClr>
                </a:solidFill>
              </a:rPr>
              <a:t>зайцы</a:t>
            </a:r>
          </a:p>
          <a:p>
            <a:pPr algn="ctr"/>
            <a:r>
              <a:rPr lang="ru-RU" sz="4400" dirty="0" smtClean="0">
                <a:solidFill>
                  <a:schemeClr val="accent5">
                    <a:lumMod val="50000"/>
                  </a:schemeClr>
                </a:solidFill>
              </a:rPr>
              <a:t>птицы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786446" y="1643050"/>
            <a:ext cx="2214578" cy="3000396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571480"/>
            <a:ext cx="5500694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4000" dirty="0" smtClean="0">
                <a:solidFill>
                  <a:schemeClr val="accent5">
                    <a:lumMod val="50000"/>
                  </a:schemeClr>
                </a:solidFill>
              </a:rPr>
              <a:t>позиция</a:t>
            </a:r>
          </a:p>
          <a:p>
            <a:pPr algn="ctr"/>
            <a:r>
              <a:rPr lang="ru-RU" sz="4000" dirty="0" smtClean="0">
                <a:solidFill>
                  <a:schemeClr val="accent5">
                    <a:lumMod val="50000"/>
                  </a:schemeClr>
                </a:solidFill>
              </a:rPr>
              <a:t>лекция</a:t>
            </a:r>
          </a:p>
          <a:p>
            <a:pPr algn="ctr"/>
            <a:r>
              <a:rPr lang="ru-RU" sz="4000" dirty="0" smtClean="0">
                <a:solidFill>
                  <a:schemeClr val="accent5">
                    <a:lumMod val="50000"/>
                  </a:schemeClr>
                </a:solidFill>
              </a:rPr>
              <a:t>акация</a:t>
            </a:r>
          </a:p>
          <a:p>
            <a:pPr algn="ctr"/>
            <a:r>
              <a:rPr lang="ru-RU" sz="4000" dirty="0" smtClean="0">
                <a:solidFill>
                  <a:schemeClr val="accent5">
                    <a:lumMod val="50000"/>
                  </a:schemeClr>
                </a:solidFill>
              </a:rPr>
              <a:t>деформация</a:t>
            </a:r>
          </a:p>
          <a:p>
            <a:pPr algn="ctr"/>
            <a:r>
              <a:rPr lang="ru-RU" sz="4000" dirty="0" smtClean="0">
                <a:solidFill>
                  <a:schemeClr val="accent5">
                    <a:lumMod val="50000"/>
                  </a:schemeClr>
                </a:solidFill>
              </a:rPr>
              <a:t>презентация</a:t>
            </a:r>
          </a:p>
          <a:p>
            <a:pPr algn="ctr"/>
            <a:r>
              <a:rPr lang="ru-RU" sz="4000" dirty="0" smtClean="0">
                <a:solidFill>
                  <a:schemeClr val="accent5">
                    <a:lumMod val="50000"/>
                  </a:schemeClr>
                </a:solidFill>
              </a:rPr>
              <a:t>делегация</a:t>
            </a:r>
          </a:p>
          <a:p>
            <a:pPr algn="ctr"/>
            <a:r>
              <a:rPr lang="ru-RU" sz="4000" dirty="0" smtClean="0">
                <a:solidFill>
                  <a:schemeClr val="accent5">
                    <a:lumMod val="50000"/>
                  </a:schemeClr>
                </a:solidFill>
              </a:rPr>
              <a:t>полиция</a:t>
            </a:r>
          </a:p>
          <a:p>
            <a:pPr algn="ctr"/>
            <a:r>
              <a:rPr lang="ru-RU" sz="4000" dirty="0" smtClean="0">
                <a:solidFill>
                  <a:schemeClr val="accent5">
                    <a:lumMod val="50000"/>
                  </a:schemeClr>
                </a:solidFill>
              </a:rPr>
              <a:t>композиция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00628" y="1714488"/>
            <a:ext cx="342902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Все слова заканчиваются на -</a:t>
            </a:r>
            <a:r>
              <a:rPr lang="ru-RU" sz="4000" dirty="0" err="1" smtClean="0">
                <a:solidFill>
                  <a:srgbClr val="FF0000"/>
                </a:solidFill>
              </a:rPr>
              <a:t>ция</a:t>
            </a:r>
            <a:endParaRPr lang="ru-RU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1285860"/>
            <a:ext cx="5500694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4400" dirty="0" smtClean="0">
                <a:solidFill>
                  <a:schemeClr val="accent5">
                    <a:lumMod val="50000"/>
                  </a:schemeClr>
                </a:solidFill>
              </a:rPr>
              <a:t>цыган</a:t>
            </a:r>
          </a:p>
          <a:p>
            <a:pPr algn="ctr"/>
            <a:r>
              <a:rPr lang="ru-RU" sz="4400" dirty="0" smtClean="0">
                <a:solidFill>
                  <a:schemeClr val="accent5">
                    <a:lumMod val="50000"/>
                  </a:schemeClr>
                </a:solidFill>
              </a:rPr>
              <a:t>цыпленок</a:t>
            </a:r>
          </a:p>
          <a:p>
            <a:pPr algn="ctr"/>
            <a:r>
              <a:rPr lang="ru-RU" sz="4400" dirty="0" smtClean="0">
                <a:solidFill>
                  <a:schemeClr val="accent5">
                    <a:lumMod val="50000"/>
                  </a:schemeClr>
                </a:solidFill>
              </a:rPr>
              <a:t>на цыпочках</a:t>
            </a:r>
          </a:p>
          <a:p>
            <a:pPr algn="ctr"/>
            <a:r>
              <a:rPr lang="ru-RU" sz="4400" dirty="0" smtClean="0">
                <a:solidFill>
                  <a:schemeClr val="accent5">
                    <a:lumMod val="50000"/>
                  </a:schemeClr>
                </a:solidFill>
              </a:rPr>
              <a:t>цыкнуть</a:t>
            </a:r>
          </a:p>
          <a:p>
            <a:pPr algn="ctr"/>
            <a:r>
              <a:rPr lang="ru-RU" sz="4400" dirty="0" smtClean="0">
                <a:solidFill>
                  <a:schemeClr val="accent5">
                    <a:lumMod val="50000"/>
                  </a:schemeClr>
                </a:solidFill>
              </a:rPr>
              <a:t>цыц</a:t>
            </a:r>
            <a:endParaRPr lang="ru-RU" sz="44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643570" y="1357298"/>
            <a:ext cx="214314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0" dirty="0" smtClean="0">
                <a:solidFill>
                  <a:srgbClr val="FF0000"/>
                </a:solidFill>
              </a:rPr>
              <a:t>?</a:t>
            </a:r>
            <a:endParaRPr lang="ru-RU" sz="20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0825" y="1557338"/>
            <a:ext cx="8686800" cy="4525962"/>
          </a:xfrm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endParaRPr lang="ru-RU" dirty="0">
              <a:ln w="18415" cmpd="sng">
                <a:solidFill>
                  <a:srgbClr val="FFFFFF"/>
                </a:solidFill>
                <a:prstDash val="solid"/>
              </a:ln>
            </a:endParaRPr>
          </a:p>
        </p:txBody>
      </p:sp>
      <p:pic>
        <p:nvPicPr>
          <p:cNvPr id="27650" name="Picture 2" descr="C:\Users\Наталья\Music\Pictures\002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16688" y="2492375"/>
            <a:ext cx="1871662" cy="199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1" name="Picture 3" descr="C:\Users\Наталья\Music\Pictures\001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5288" y="2420938"/>
            <a:ext cx="1962150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Штриховая стрелка вправо 6"/>
          <p:cNvSpPr/>
          <p:nvPr/>
        </p:nvSpPr>
        <p:spPr>
          <a:xfrm rot="8783333">
            <a:off x="2465388" y="2670175"/>
            <a:ext cx="1827212" cy="484188"/>
          </a:xfrm>
          <a:prstGeom prst="stripedRightArrow">
            <a:avLst>
              <a:gd name="adj1" fmla="val 62893"/>
              <a:gd name="adj2" fmla="val 19375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Штриховая стрелка вправо 7"/>
          <p:cNvSpPr/>
          <p:nvPr/>
        </p:nvSpPr>
        <p:spPr>
          <a:xfrm rot="1730196">
            <a:off x="4500563" y="2624138"/>
            <a:ext cx="1865312" cy="485775"/>
          </a:xfrm>
          <a:prstGeom prst="stripedRightArrow">
            <a:avLst>
              <a:gd name="adj1" fmla="val 62893"/>
              <a:gd name="adj2" fmla="val 19375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Арка 8"/>
          <p:cNvSpPr/>
          <p:nvPr/>
        </p:nvSpPr>
        <p:spPr>
          <a:xfrm>
            <a:off x="900113" y="4797425"/>
            <a:ext cx="2016125" cy="914400"/>
          </a:xfrm>
          <a:prstGeom prst="blockArc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27655" name="TextBox 9"/>
          <p:cNvSpPr txBox="1">
            <a:spLocks noChangeArrowheads="1"/>
          </p:cNvSpPr>
          <p:nvPr/>
        </p:nvSpPr>
        <p:spPr bwMode="auto">
          <a:xfrm>
            <a:off x="250825" y="4868863"/>
            <a:ext cx="5699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 b="1" i="1">
                <a:cs typeface="Times New Roman" pitchFamily="18" charset="0"/>
              </a:rPr>
              <a:t>1.</a:t>
            </a:r>
          </a:p>
        </p:txBody>
      </p:sp>
      <p:sp>
        <p:nvSpPr>
          <p:cNvPr id="27656" name="TextBox 10"/>
          <p:cNvSpPr txBox="1">
            <a:spLocks noChangeArrowheads="1"/>
          </p:cNvSpPr>
          <p:nvPr/>
        </p:nvSpPr>
        <p:spPr bwMode="auto">
          <a:xfrm>
            <a:off x="250825" y="5516563"/>
            <a:ext cx="57626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 i="1">
                <a:cs typeface="Times New Roman" pitchFamily="18" charset="0"/>
              </a:rPr>
              <a:t>2.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755650" y="5516563"/>
            <a:ext cx="26638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>
                <a:cs typeface="Times New Roman" pitchFamily="18" charset="0"/>
              </a:rPr>
              <a:t>НА </a:t>
            </a:r>
            <a:r>
              <a:rPr lang="ru-RU" sz="4000">
                <a:solidFill>
                  <a:srgbClr val="FF0000"/>
                </a:solidFill>
                <a:cs typeface="Times New Roman" pitchFamily="18" charset="0"/>
              </a:rPr>
              <a:t>- ЦИЯ</a:t>
            </a:r>
          </a:p>
        </p:txBody>
      </p:sp>
      <p:sp>
        <p:nvSpPr>
          <p:cNvPr id="27658" name="Прямоугольник 12"/>
          <p:cNvSpPr>
            <a:spLocks noChangeArrowheads="1"/>
          </p:cNvSpPr>
          <p:nvPr/>
        </p:nvSpPr>
        <p:spPr bwMode="auto">
          <a:xfrm>
            <a:off x="5795963" y="4868863"/>
            <a:ext cx="56991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 b="1" i="1">
                <a:cs typeface="Times New Roman" pitchFamily="18" charset="0"/>
              </a:rPr>
              <a:t>1.</a:t>
            </a:r>
          </a:p>
        </p:txBody>
      </p:sp>
      <p:sp>
        <p:nvSpPr>
          <p:cNvPr id="27659" name="Прямоугольник 13"/>
          <p:cNvSpPr>
            <a:spLocks noChangeArrowheads="1"/>
          </p:cNvSpPr>
          <p:nvPr/>
        </p:nvSpPr>
        <p:spPr bwMode="auto">
          <a:xfrm>
            <a:off x="5795963" y="5516563"/>
            <a:ext cx="56991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 b="1" i="1">
                <a:cs typeface="Times New Roman" pitchFamily="18" charset="0"/>
              </a:rPr>
              <a:t>2.</a:t>
            </a:r>
          </a:p>
        </p:txBody>
      </p:sp>
      <p:sp>
        <p:nvSpPr>
          <p:cNvPr id="15" name="Заголовок 1"/>
          <p:cNvSpPr txBox="1">
            <a:spLocks/>
          </p:cNvSpPr>
          <p:nvPr/>
        </p:nvSpPr>
        <p:spPr bwMode="auto">
          <a:xfrm>
            <a:off x="6659563" y="5661025"/>
            <a:ext cx="576262" cy="431800"/>
          </a:xfrm>
          <a:prstGeom prst="rect">
            <a:avLst/>
          </a:prstGeom>
          <a:noFill/>
          <a:ln w="7620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ru-RU" sz="5400" kern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16" name="Половина рамки 15"/>
          <p:cNvSpPr/>
          <p:nvPr/>
        </p:nvSpPr>
        <p:spPr>
          <a:xfrm rot="2754042">
            <a:off x="6597650" y="5011738"/>
            <a:ext cx="701675" cy="723900"/>
          </a:xfrm>
          <a:prstGeom prst="halfFrame">
            <a:avLst>
              <a:gd name="adj1" fmla="val 14770"/>
              <a:gd name="adj2" fmla="val 17355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7662" name="TextBox 18"/>
          <p:cNvSpPr txBox="1">
            <a:spLocks noChangeArrowheads="1"/>
          </p:cNvSpPr>
          <p:nvPr/>
        </p:nvSpPr>
        <p:spPr bwMode="auto">
          <a:xfrm>
            <a:off x="0" y="0"/>
            <a:ext cx="91440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800" b="1">
                <a:solidFill>
                  <a:srgbClr val="FF0000"/>
                </a:solidFill>
              </a:rPr>
              <a:t>Правило</a:t>
            </a:r>
          </a:p>
          <a:p>
            <a:pPr algn="ctr"/>
            <a:r>
              <a:rPr lang="ru-RU" sz="4800" b="1">
                <a:solidFill>
                  <a:srgbClr val="FF0000"/>
                </a:solidFill>
              </a:rPr>
              <a:t> «Буквы И-Ы после Ц»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WordArt 11"/>
          <p:cNvSpPr>
            <a:spLocks noChangeArrowheads="1" noChangeShapeType="1" noTextEdit="1"/>
          </p:cNvSpPr>
          <p:nvPr/>
        </p:nvSpPr>
        <p:spPr bwMode="auto">
          <a:xfrm>
            <a:off x="2143108" y="1428736"/>
            <a:ext cx="6572296" cy="335758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 smtClean="0"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Ц</a:t>
            </a:r>
            <a:r>
              <a:rPr lang="ru-RU" sz="3600" b="1" u="sng" kern="10" dirty="0" smtClean="0"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ы</a:t>
            </a:r>
            <a:r>
              <a:rPr lang="ru-RU" sz="3600" b="1" kern="10" dirty="0" smtClean="0"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ган на ц</a:t>
            </a:r>
            <a:r>
              <a:rPr lang="ru-RU" sz="3600" b="1" u="sng" kern="10" dirty="0" smtClean="0"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ы</a:t>
            </a:r>
            <a:r>
              <a:rPr lang="ru-RU" sz="3600" b="1" kern="10" dirty="0" smtClean="0"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почках ц</a:t>
            </a:r>
            <a:r>
              <a:rPr lang="ru-RU" sz="3600" b="1" u="sng" kern="10" dirty="0" smtClean="0"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ы</a:t>
            </a:r>
            <a:r>
              <a:rPr lang="ru-RU" sz="3600" b="1" kern="10" dirty="0" smtClean="0"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кнул </a:t>
            </a:r>
          </a:p>
          <a:p>
            <a:pPr algn="ctr"/>
            <a:r>
              <a:rPr lang="ru-RU" sz="3600" b="1" kern="10" dirty="0" smtClean="0"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ц</a:t>
            </a:r>
            <a:r>
              <a:rPr lang="ru-RU" sz="3600" b="1" u="sng" kern="10" dirty="0" smtClean="0"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ы</a:t>
            </a:r>
            <a:r>
              <a:rPr lang="ru-RU" sz="3600" b="1" kern="10" dirty="0" smtClean="0"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пленку : «Ц</a:t>
            </a:r>
            <a:r>
              <a:rPr lang="ru-RU" sz="3600" b="1" u="sng" kern="10" dirty="0" smtClean="0"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ы</a:t>
            </a:r>
            <a:r>
              <a:rPr lang="ru-RU" sz="3600" b="1" kern="10" dirty="0" smtClean="0"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ц!»</a:t>
            </a:r>
            <a:endParaRPr lang="ru-RU" sz="3600" b="1" kern="10" dirty="0">
              <a:ln w="9525">
                <a:solidFill>
                  <a:schemeClr val="accent2"/>
                </a:solidFill>
                <a:round/>
                <a:headEnd/>
                <a:tailEnd/>
              </a:ln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pic>
        <p:nvPicPr>
          <p:cNvPr id="28678" name="Picture 19" descr="detia-658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9750" y="3500438"/>
            <a:ext cx="2851150" cy="283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9" name="Rectangle 22"/>
          <p:cNvSpPr>
            <a:spLocks noChangeArrowheads="1"/>
          </p:cNvSpPr>
          <p:nvPr/>
        </p:nvSpPr>
        <p:spPr bwMode="auto">
          <a:xfrm>
            <a:off x="1187450" y="404813"/>
            <a:ext cx="7110413" cy="914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5400" b="1" dirty="0">
                <a:solidFill>
                  <a:srgbClr val="008000"/>
                </a:solidFill>
              </a:rPr>
              <a:t>Как легче запомнить?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E5B9B7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3191</TotalTime>
  <Words>454</Words>
  <PresentationFormat>Экран (4:3)</PresentationFormat>
  <Paragraphs>153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Домашнее задание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</cp:lastModifiedBy>
  <cp:revision>230</cp:revision>
  <dcterms:modified xsi:type="dcterms:W3CDTF">2014-11-30T10:42:21Z</dcterms:modified>
</cp:coreProperties>
</file>