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58" r:id="rId5"/>
    <p:sldId id="259" r:id="rId6"/>
    <p:sldId id="260" r:id="rId7"/>
    <p:sldId id="261" r:id="rId8"/>
    <p:sldId id="262" r:id="rId9"/>
    <p:sldId id="263" r:id="rId10"/>
    <p:sldId id="282" r:id="rId11"/>
    <p:sldId id="264" r:id="rId12"/>
    <p:sldId id="265" r:id="rId13"/>
    <p:sldId id="266" r:id="rId14"/>
    <p:sldId id="270" r:id="rId15"/>
    <p:sldId id="268" r:id="rId16"/>
    <p:sldId id="285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3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04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EA30C-7293-4E74-9377-E35E425B88AB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D28AA-F876-46B4-98FF-CBCF5A04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48" y="1000108"/>
            <a:ext cx="7772400" cy="4071937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002060"/>
                </a:solidFill>
                <a:latin typeface="Impact" pitchFamily="34" charset="0"/>
              </a:rPr>
              <a:t>Словарь</a:t>
            </a:r>
            <a:br>
              <a:rPr lang="ru-RU" sz="88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8800" dirty="0" smtClean="0">
                <a:solidFill>
                  <a:srgbClr val="002060"/>
                </a:solidFill>
                <a:latin typeface="Impact" pitchFamily="34" charset="0"/>
              </a:rPr>
              <a:t> раскрывает </a:t>
            </a:r>
            <a:br>
              <a:rPr lang="ru-RU" sz="88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8800" dirty="0" smtClean="0">
                <a:solidFill>
                  <a:srgbClr val="002060"/>
                </a:solidFill>
                <a:latin typeface="Impact" pitchFamily="34" charset="0"/>
              </a:rPr>
              <a:t>секреты</a:t>
            </a:r>
            <a:endParaRPr lang="ru-RU" sz="8800" dirty="0">
              <a:solidFill>
                <a:srgbClr val="00206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785794"/>
            <a:ext cx="664373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2</a:t>
            </a:r>
          </a:p>
          <a:p>
            <a:r>
              <a:rPr lang="ru-RU" sz="3600" b="1" dirty="0" smtClean="0"/>
              <a:t>1.Игнорировать – не замечать</a:t>
            </a:r>
          </a:p>
          <a:p>
            <a:r>
              <a:rPr lang="ru-RU" sz="3600" b="1" dirty="0" smtClean="0"/>
              <a:t>2.Вульгарный 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3.Толерантный </a:t>
            </a:r>
          </a:p>
          <a:p>
            <a:r>
              <a:rPr lang="ru-RU" sz="3600" b="1" dirty="0" smtClean="0"/>
              <a:t>4.Актуальный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5.Оптимизм </a:t>
            </a:r>
          </a:p>
          <a:p>
            <a:r>
              <a:rPr lang="ru-RU" sz="3600" b="1" dirty="0" smtClean="0"/>
              <a:t>6. Миссия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785794"/>
            <a:ext cx="506648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Он поможет тебе</a:t>
            </a:r>
          </a:p>
          <a:p>
            <a:pPr algn="ctr"/>
            <a:r>
              <a:rPr lang="ru-RU" sz="3600" b="1" dirty="0" smtClean="0"/>
              <a:t>Очень грамотным стать,</a:t>
            </a:r>
          </a:p>
          <a:p>
            <a:pPr algn="ctr"/>
            <a:r>
              <a:rPr lang="ru-RU" sz="3600" b="1" dirty="0" smtClean="0"/>
              <a:t>Он научит тебя без ошибок писать.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И подскажет всегда, слово как изменить,</a:t>
            </a:r>
          </a:p>
          <a:p>
            <a:pPr algn="ctr"/>
            <a:r>
              <a:rPr lang="ru-RU" sz="3600" b="1" dirty="0" smtClean="0"/>
              <a:t>Чтоб тебе не пришлось впросак угодить.</a:t>
            </a:r>
            <a:endParaRPr lang="ru-RU" sz="3600" b="1" dirty="0"/>
          </a:p>
        </p:txBody>
      </p:sp>
      <p:pic>
        <p:nvPicPr>
          <p:cNvPr id="3" name="Рисунок 2" descr="24078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2430876" cy="3000396"/>
          </a:xfrm>
          <a:prstGeom prst="rect">
            <a:avLst/>
          </a:prstGeom>
        </p:spPr>
      </p:pic>
      <p:pic>
        <p:nvPicPr>
          <p:cNvPr id="4" name="Рисунок 3" descr="10012433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429000"/>
            <a:ext cx="2286016" cy="3303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shak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2631817" cy="29289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3306" y="1000108"/>
            <a:ext cx="442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«Орфографический словарь»</a:t>
            </a:r>
          </a:p>
          <a:p>
            <a:pPr algn="ctr"/>
            <a:r>
              <a:rPr lang="ru-RU" sz="3600" b="1" dirty="0" smtClean="0"/>
              <a:t> Д. Н. Ушакова</a:t>
            </a:r>
            <a:endParaRPr lang="ru-RU" sz="3600" b="1" dirty="0"/>
          </a:p>
        </p:txBody>
      </p:sp>
      <p:pic>
        <p:nvPicPr>
          <p:cNvPr id="5" name="Рисунок 4" descr="Ушаков_Орфографический_словарь_19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3357562"/>
            <a:ext cx="4786326" cy="3270656"/>
          </a:xfrm>
          <a:prstGeom prst="rect">
            <a:avLst/>
          </a:prstGeom>
        </p:spPr>
      </p:pic>
      <p:pic>
        <p:nvPicPr>
          <p:cNvPr id="6" name="Рисунок 5" descr="Sovremennyj_orfograficheskij_slovar_russkogo_yazyka_61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3429000"/>
            <a:ext cx="2225967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888c8abfa8c1d02e2d156c38d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7"/>
            <a:ext cx="5857916" cy="4393437"/>
          </a:xfrm>
          <a:prstGeom prst="rect">
            <a:avLst/>
          </a:prstGeom>
        </p:spPr>
      </p:pic>
      <p:pic>
        <p:nvPicPr>
          <p:cNvPr id="3" name="Рисунок 2" descr="871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3214686"/>
            <a:ext cx="2286016" cy="3390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9a1d56ec05c5b44d21b37b31fbba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552450"/>
            <a:ext cx="76708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Возьмем слово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Это единственное число, существительное, женский род. кочерга (Именительный падеж единственного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кочерги (Родительный падеж единственного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кочерге (Д. падеж ед.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кочергу (В. падеж ед.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кочергой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падеж ед.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кочерге (Пр. падеж ед.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кочерги (Им.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кочерег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(Род.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кочергам (Дат.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кочерги (Вин.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кочергами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кочергах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падеж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числа)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000108"/>
            <a:ext cx="628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3</a:t>
            </a:r>
          </a:p>
          <a:p>
            <a:r>
              <a:rPr lang="ru-RU" sz="3600" b="1" dirty="0" smtClean="0"/>
              <a:t>1. Апельсин – апельсинов</a:t>
            </a:r>
          </a:p>
          <a:p>
            <a:r>
              <a:rPr lang="ru-RU" sz="3600" b="1" dirty="0" smtClean="0"/>
              <a:t>2. Качели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3. Макароны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4. Носки </a:t>
            </a:r>
          </a:p>
          <a:p>
            <a:r>
              <a:rPr lang="ru-RU" sz="3600" b="1" dirty="0" smtClean="0"/>
              <a:t>5. Чулки </a:t>
            </a:r>
          </a:p>
          <a:p>
            <a:r>
              <a:rPr lang="ru-RU" sz="3600" b="1" dirty="0" smtClean="0"/>
              <a:t>6. </a:t>
            </a:r>
            <a:r>
              <a:rPr lang="ru-RU" sz="3600" b="1" dirty="0" smtClean="0"/>
              <a:t>Помидоры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60007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Ты загляни в него. Словарь</a:t>
            </a:r>
          </a:p>
          <a:p>
            <a:pPr algn="ctr"/>
            <a:r>
              <a:rPr lang="ru-RU" sz="3200" b="1" dirty="0" smtClean="0"/>
              <a:t>Всех слов истории расскажет,</a:t>
            </a:r>
          </a:p>
          <a:p>
            <a:pPr algn="ctr"/>
            <a:r>
              <a:rPr lang="ru-RU" sz="3200" b="1" dirty="0" smtClean="0"/>
              <a:t>И как что называлось встарь</a:t>
            </a:r>
          </a:p>
          <a:p>
            <a:pPr algn="ctr"/>
            <a:r>
              <a:rPr lang="ru-RU" sz="3200" b="1" dirty="0" smtClean="0"/>
              <a:t>Тебе напомнит, может,  даже.</a:t>
            </a:r>
          </a:p>
          <a:p>
            <a:pPr algn="ctr"/>
            <a:r>
              <a:rPr lang="ru-RU" sz="3200" b="1" dirty="0" smtClean="0"/>
              <a:t>Здесь слово старое дано.</a:t>
            </a:r>
          </a:p>
          <a:p>
            <a:pPr algn="ctr"/>
            <a:r>
              <a:rPr lang="ru-RU" sz="3200" b="1" dirty="0" smtClean="0"/>
              <a:t>Подумай-ка, а что оно</a:t>
            </a:r>
          </a:p>
          <a:p>
            <a:pPr algn="ctr"/>
            <a:r>
              <a:rPr lang="ru-RU" sz="3200" b="1" dirty="0" smtClean="0"/>
              <a:t>Давно когда-то означало,</a:t>
            </a:r>
          </a:p>
          <a:p>
            <a:pPr algn="ctr"/>
            <a:r>
              <a:rPr lang="ru-RU" sz="3200" b="1" dirty="0" smtClean="0"/>
              <a:t>Каким сейчас названьем стало?</a:t>
            </a:r>
            <a:endParaRPr lang="ru-RU" sz="3200" b="1" dirty="0"/>
          </a:p>
        </p:txBody>
      </p:sp>
      <p:pic>
        <p:nvPicPr>
          <p:cNvPr id="3" name="Рисунок 2" descr="55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4071942"/>
            <a:ext cx="2563748" cy="2581071"/>
          </a:xfrm>
          <a:prstGeom prst="rect">
            <a:avLst/>
          </a:prstGeom>
        </p:spPr>
      </p:pic>
      <p:pic>
        <p:nvPicPr>
          <p:cNvPr id="5" name="Рисунок 4" descr="image_2340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500042"/>
            <a:ext cx="2714644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642918"/>
            <a:ext cx="65008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4</a:t>
            </a:r>
          </a:p>
          <a:p>
            <a:r>
              <a:rPr lang="ru-RU" sz="3600" b="1" dirty="0" smtClean="0"/>
              <a:t>1. Око – глаз</a:t>
            </a:r>
          </a:p>
          <a:p>
            <a:r>
              <a:rPr lang="ru-RU" sz="3600" b="1" dirty="0" smtClean="0"/>
              <a:t>2. Перст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3. Длань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4. Уста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5. Ланиты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6. Рамена </a:t>
            </a:r>
            <a:endParaRPr lang="ru-RU" sz="3600" b="1" dirty="0" smtClean="0"/>
          </a:p>
          <a:p>
            <a:r>
              <a:rPr lang="ru-RU" sz="3600" b="1" dirty="0" smtClean="0"/>
              <a:t>7. Чело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-007-Orfoepicheskij-slov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571612"/>
            <a:ext cx="6429420" cy="4822065"/>
          </a:xfrm>
          <a:prstGeom prst="rect">
            <a:avLst/>
          </a:prstGeom>
        </p:spPr>
      </p:pic>
      <p:pic>
        <p:nvPicPr>
          <p:cNvPr id="7" name="Рисунок 6" descr="m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2682636" cy="3690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620" y="928670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«</a:t>
            </a:r>
            <a:r>
              <a:rPr lang="en-US" sz="4800" b="1" dirty="0" smtClean="0"/>
              <a:t>C</a:t>
            </a:r>
            <a:r>
              <a:rPr lang="ru-RU" sz="4800" b="1" dirty="0" err="1" smtClean="0"/>
              <a:t>ловарь</a:t>
            </a:r>
            <a:r>
              <a:rPr lang="ru-RU" sz="4800" b="1" dirty="0" smtClean="0"/>
              <a:t>  – это</a:t>
            </a:r>
          </a:p>
          <a:p>
            <a:pPr algn="ctr"/>
            <a:r>
              <a:rPr lang="ru-RU" sz="4800" b="1" dirty="0" smtClean="0"/>
              <a:t> Вселенная в</a:t>
            </a:r>
          </a:p>
          <a:p>
            <a:pPr algn="ctr"/>
            <a:r>
              <a:rPr lang="ru-RU" sz="4800" b="1" dirty="0" smtClean="0"/>
              <a:t> алфавитном порядке»</a:t>
            </a:r>
          </a:p>
          <a:p>
            <a:pPr algn="ctr"/>
            <a:r>
              <a:rPr lang="ru-RU" sz="4800" b="1" dirty="0" smtClean="0"/>
              <a:t>                                                     А. Франс</a:t>
            </a:r>
            <a:endParaRPr lang="ru-RU" sz="4800" b="1" dirty="0"/>
          </a:p>
        </p:txBody>
      </p:sp>
      <p:pic>
        <p:nvPicPr>
          <p:cNvPr id="5" name="Рисунок 4" descr="l192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836395"/>
            <a:ext cx="2857521" cy="3690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642918"/>
            <a:ext cx="67151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5</a:t>
            </a:r>
          </a:p>
          <a:p>
            <a:r>
              <a:rPr lang="ru-RU" sz="3600" b="1" dirty="0" smtClean="0"/>
              <a:t>Звонит </a:t>
            </a:r>
          </a:p>
          <a:p>
            <a:r>
              <a:rPr lang="ru-RU" sz="3600" b="1" dirty="0" smtClean="0"/>
              <a:t>Творог</a:t>
            </a:r>
          </a:p>
          <a:p>
            <a:pPr algn="ctr"/>
            <a:r>
              <a:rPr lang="ru-RU" sz="3600" b="1" dirty="0" smtClean="0"/>
              <a:t>Договор</a:t>
            </a:r>
          </a:p>
          <a:p>
            <a:pPr algn="ctr"/>
            <a:r>
              <a:rPr lang="ru-RU" sz="3600" b="1" dirty="0" smtClean="0"/>
              <a:t>Торты</a:t>
            </a:r>
          </a:p>
          <a:p>
            <a:pPr algn="r"/>
            <a:r>
              <a:rPr lang="ru-RU" sz="3600" b="1" dirty="0" smtClean="0"/>
              <a:t>Баловать</a:t>
            </a:r>
          </a:p>
          <a:p>
            <a:pPr algn="r"/>
            <a:r>
              <a:rPr lang="ru-RU" sz="3600" b="1" dirty="0" smtClean="0"/>
              <a:t>   Красивее</a:t>
            </a:r>
          </a:p>
          <a:p>
            <a:pPr algn="ctr"/>
            <a:r>
              <a:rPr lang="ru-RU" sz="3600" b="1" dirty="0" smtClean="0"/>
              <a:t>Каталог</a:t>
            </a:r>
          </a:p>
          <a:p>
            <a:pPr algn="ctr"/>
            <a:r>
              <a:rPr lang="ru-RU" sz="3600" b="1" dirty="0" smtClean="0"/>
              <a:t>Жалюзи</a:t>
            </a:r>
          </a:p>
          <a:p>
            <a:pPr algn="ctr"/>
            <a:r>
              <a:rPr lang="ru-RU" sz="3600" b="1" dirty="0" smtClean="0"/>
              <a:t>  Феномен</a:t>
            </a:r>
          </a:p>
          <a:p>
            <a:pPr algn="ctr"/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0" y="1000108"/>
            <a:ext cx="50006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Его раскрой скорее, тут</a:t>
            </a:r>
          </a:p>
          <a:p>
            <a:pPr algn="ctr"/>
            <a:r>
              <a:rPr lang="ru-RU" sz="3600" b="1" dirty="0" smtClean="0"/>
              <a:t>Слова крылатые живут</a:t>
            </a:r>
          </a:p>
          <a:p>
            <a:pPr algn="ctr"/>
            <a:r>
              <a:rPr lang="ru-RU" sz="3600" b="1" dirty="0" smtClean="0"/>
              <a:t>С пословицами рядом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 descr="20140303_184545_en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85728"/>
            <a:ext cx="2716537" cy="4429136"/>
          </a:xfrm>
          <a:prstGeom prst="rect">
            <a:avLst/>
          </a:prstGeom>
        </p:spPr>
      </p:pic>
      <p:pic>
        <p:nvPicPr>
          <p:cNvPr id="5" name="Рисунок 4" descr="С„СЂР°Р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357562"/>
            <a:ext cx="457200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857232"/>
            <a:ext cx="7143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6</a:t>
            </a:r>
          </a:p>
          <a:p>
            <a:r>
              <a:rPr lang="ru-RU" sz="3600" b="1" dirty="0" smtClean="0"/>
              <a:t>1. Мартышкин труд – напрасный</a:t>
            </a:r>
          </a:p>
          <a:p>
            <a:r>
              <a:rPr lang="ru-RU" sz="3600" b="1" dirty="0" smtClean="0"/>
              <a:t>2. Выйти сухим из воды </a:t>
            </a:r>
          </a:p>
          <a:p>
            <a:r>
              <a:rPr lang="ru-RU" sz="3600" b="1" dirty="0" smtClean="0"/>
              <a:t>3.Зарубить на носу </a:t>
            </a:r>
          </a:p>
          <a:p>
            <a:r>
              <a:rPr lang="ru-RU" sz="3600" b="1" dirty="0" smtClean="0"/>
              <a:t>4. Ни к селу ни к городу </a:t>
            </a:r>
          </a:p>
          <a:p>
            <a:r>
              <a:rPr lang="ru-RU" sz="3600" b="1" dirty="0" smtClean="0"/>
              <a:t>5. Белая ворона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6. После дождичка в четверг </a:t>
            </a:r>
          </a:p>
          <a:p>
            <a:r>
              <a:rPr lang="ru-RU" sz="3600" b="1" dirty="0" smtClean="0"/>
              <a:t>7. Море по колено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8. Обвести вокруг пальца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214290"/>
            <a:ext cx="54292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Наш русский язык и велик, и богат,</a:t>
            </a:r>
          </a:p>
          <a:p>
            <a:pPr algn="ctr"/>
            <a:r>
              <a:rPr lang="ru-RU" sz="3200" b="1" dirty="0" smtClean="0"/>
              <a:t>Синонимы это всегда подтвердят.</a:t>
            </a:r>
          </a:p>
          <a:p>
            <a:pPr algn="ctr"/>
            <a:r>
              <a:rPr lang="ru-RU" sz="3200" b="1" dirty="0" smtClean="0"/>
              <a:t>А разные с виду слова эти все же</a:t>
            </a:r>
          </a:p>
          <a:p>
            <a:pPr algn="ctr"/>
            <a:r>
              <a:rPr lang="ru-RU" sz="3200" b="1" dirty="0" smtClean="0"/>
              <a:t>Всегда говорят про одно нам и то же.</a:t>
            </a:r>
          </a:p>
          <a:p>
            <a:pPr algn="ctr"/>
            <a:r>
              <a:rPr lang="ru-RU" sz="3200" b="1" dirty="0" smtClean="0"/>
              <a:t>Сейчас докажешь это сам,</a:t>
            </a:r>
          </a:p>
          <a:p>
            <a:pPr algn="ctr"/>
            <a:r>
              <a:rPr lang="ru-RU" sz="3200" b="1" dirty="0" smtClean="0"/>
              <a:t>Найди синонимы к словам.</a:t>
            </a:r>
            <a:endParaRPr lang="ru-RU" sz="3200" b="1" dirty="0"/>
          </a:p>
        </p:txBody>
      </p:sp>
      <p:pic>
        <p:nvPicPr>
          <p:cNvPr id="4" name="Рисунок 3" descr="2309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2692365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77153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7</a:t>
            </a:r>
          </a:p>
          <a:p>
            <a:r>
              <a:rPr lang="ru-RU" sz="3600" b="1" dirty="0" smtClean="0"/>
              <a:t>1. Человек -лицо, личность. персона, особа, индивид.</a:t>
            </a:r>
          </a:p>
          <a:p>
            <a:r>
              <a:rPr lang="ru-RU" sz="3600" b="1" dirty="0" smtClean="0"/>
              <a:t>2. Книга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3. Друг </a:t>
            </a:r>
          </a:p>
          <a:p>
            <a:r>
              <a:rPr lang="ru-RU" sz="3600" b="1" dirty="0" smtClean="0"/>
              <a:t>4. Бояться </a:t>
            </a:r>
          </a:p>
          <a:p>
            <a:r>
              <a:rPr lang="ru-RU" sz="3600" b="1" dirty="0" smtClean="0"/>
              <a:t>5. Грустный </a:t>
            </a:r>
          </a:p>
          <a:p>
            <a:r>
              <a:rPr lang="ru-RU" sz="3600" b="1" dirty="0" smtClean="0"/>
              <a:t>6. Опрятный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620" y="642918"/>
            <a:ext cx="45720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Тем этот словарь интересен, что тут</a:t>
            </a:r>
          </a:p>
          <a:p>
            <a:pPr algn="ctr"/>
            <a:r>
              <a:rPr lang="ru-RU" sz="3600" b="1" dirty="0" smtClean="0"/>
              <a:t>Слова несогласно друг с другом живут,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Противоположны у этих слов значенья,</a:t>
            </a:r>
          </a:p>
          <a:p>
            <a:pPr algn="ctr"/>
            <a:r>
              <a:rPr lang="ru-RU" sz="3600" b="1" dirty="0" smtClean="0"/>
              <a:t>Ведь это главное их назначенье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01699665_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71480"/>
            <a:ext cx="3571900" cy="509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785794"/>
            <a:ext cx="61436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Карточка 8</a:t>
            </a:r>
          </a:p>
          <a:p>
            <a:r>
              <a:rPr lang="ru-RU" sz="3600" b="1" dirty="0" smtClean="0"/>
              <a:t>1. Радость – печаль</a:t>
            </a:r>
          </a:p>
          <a:p>
            <a:r>
              <a:rPr lang="ru-RU" sz="3600" b="1" dirty="0" smtClean="0"/>
              <a:t>2. Глупость 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r>
              <a:rPr lang="ru-RU" sz="3600" b="1" dirty="0" smtClean="0"/>
              <a:t>3. Нападение </a:t>
            </a:r>
          </a:p>
          <a:p>
            <a:r>
              <a:rPr lang="ru-RU" sz="3600" b="1" dirty="0" smtClean="0"/>
              <a:t>4. Правда </a:t>
            </a:r>
          </a:p>
          <a:p>
            <a:r>
              <a:rPr lang="ru-RU" sz="3600" b="1" dirty="0" smtClean="0"/>
              <a:t>5. Горевать </a:t>
            </a:r>
          </a:p>
          <a:p>
            <a:r>
              <a:rPr lang="ru-RU" sz="3600" b="1" dirty="0" smtClean="0"/>
              <a:t>6. Отважный 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954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3657617" cy="5670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628" y="571480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Топонимический словарь</a:t>
            </a:r>
            <a:endParaRPr lang="ru-RU" sz="3200" b="1" dirty="0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71678"/>
            <a:ext cx="4299509" cy="3214710"/>
          </a:xfrm>
          <a:prstGeom prst="rect">
            <a:avLst/>
          </a:prstGeom>
        </p:spPr>
      </p:pic>
      <p:pic>
        <p:nvPicPr>
          <p:cNvPr id="6" name="Рисунок 5" descr="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3429000"/>
            <a:ext cx="2278426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71612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14712" y="302359"/>
            <a:ext cx="542928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Его Величество Словарь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Двести тысяч слов! Какое чудо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 нам пришло из старины, оттуда,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Где оратай землю засевал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солёным потом поливал,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Бабы, мастерицы в каждом деле,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Песни удивительные пели.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словцо - не в бровь, а в самый глаз -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Поражает до сих пор и нас.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Наш язык, живой, великорусский -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Новгородский, вятский, пермский, курский -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Даль великий из глубин веков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Сохранил в копилке тысяч слов.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Пусть словарь живой народной речи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Дарит с прошлым радостные встречи!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ведёт пусть нас Владимир Даль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Из былого - в будущее, вдаль.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                                         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Гостюхина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Т.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Рисунок 5" descr="1361256565_kugzr9kf8qbabzc.jpg"/>
          <p:cNvPicPr>
            <a:picLocks noChangeAspect="1"/>
          </p:cNvPicPr>
          <p:nvPr/>
        </p:nvPicPr>
        <p:blipFill>
          <a:blip r:embed="rId2"/>
          <a:srcRect r="3963" b="8333"/>
          <a:stretch>
            <a:fillRect/>
          </a:stretch>
        </p:blipFill>
        <p:spPr>
          <a:xfrm>
            <a:off x="142843" y="285727"/>
            <a:ext cx="3636845" cy="5715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80010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Домашнее задание:</a:t>
            </a:r>
            <a:endParaRPr lang="en-US" sz="3600" b="1" dirty="0" smtClean="0"/>
          </a:p>
          <a:p>
            <a:pPr algn="just"/>
            <a:r>
              <a:rPr lang="ru-RU" sz="3200" dirty="0" smtClean="0"/>
              <a:t>составить один из несуществующих словарей (объемом 15 – 30 слов). Тематика словарей может быть самая разнообразная: 1) словарь моих любимых слов, </a:t>
            </a:r>
            <a:endParaRPr lang="en-US" sz="3200" dirty="0" smtClean="0"/>
          </a:p>
          <a:p>
            <a:pPr algn="just"/>
            <a:r>
              <a:rPr lang="ru-RU" sz="3200" dirty="0" smtClean="0"/>
              <a:t>2) словарь самых главных (важных) слов,  </a:t>
            </a:r>
            <a:endParaRPr lang="en-US" sz="3200" dirty="0" smtClean="0"/>
          </a:p>
          <a:p>
            <a:pPr algn="just"/>
            <a:r>
              <a:rPr lang="en-US" sz="3200" dirty="0" smtClean="0"/>
              <a:t>3</a:t>
            </a:r>
            <a:r>
              <a:rPr lang="ru-RU" sz="3200" dirty="0" smtClean="0"/>
              <a:t>) спортивный словарь ,</a:t>
            </a:r>
            <a:endParaRPr lang="en-US" sz="3200" dirty="0" smtClean="0"/>
          </a:p>
          <a:p>
            <a:pPr algn="just"/>
            <a:r>
              <a:rPr lang="en-US" sz="3200" dirty="0" smtClean="0"/>
              <a:t>4</a:t>
            </a:r>
            <a:r>
              <a:rPr lang="ru-RU" sz="3200" dirty="0" smtClean="0"/>
              <a:t>) школьный словарь, </a:t>
            </a:r>
            <a:endParaRPr lang="en-US" sz="3200" dirty="0" smtClean="0"/>
          </a:p>
          <a:p>
            <a:pPr algn="just"/>
            <a:r>
              <a:rPr lang="en-US" sz="3200" dirty="0" smtClean="0"/>
              <a:t>5</a:t>
            </a:r>
            <a:r>
              <a:rPr lang="ru-RU" sz="3200" dirty="0" smtClean="0"/>
              <a:t>) словарь добрых слов, </a:t>
            </a:r>
            <a:endParaRPr lang="en-US" sz="3200" dirty="0" smtClean="0"/>
          </a:p>
          <a:p>
            <a:pPr algn="just"/>
            <a:r>
              <a:rPr lang="en-US" sz="3200" dirty="0" smtClean="0"/>
              <a:t>6</a:t>
            </a:r>
            <a:r>
              <a:rPr lang="ru-RU" sz="3200" dirty="0" smtClean="0"/>
              <a:t>) словарь вежливых слов и т. д.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71691"/>
            <a:ext cx="77867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Словарь – это книга, содержащая перечень слов, расположенных по тому или иному принципу (например, по алфавиту),  с теми или иными объяснениями. </a:t>
            </a:r>
          </a:p>
          <a:p>
            <a:pPr algn="ctr"/>
            <a:r>
              <a:rPr lang="ru-RU" sz="3600" b="1" dirty="0" smtClean="0"/>
              <a:t> «Толковый словарь» Д. Н.Ушакова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     Словарь – собрание слов. 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714620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Спасибо за</a:t>
            </a:r>
          </a:p>
          <a:p>
            <a:pPr algn="ctr"/>
            <a:r>
              <a:rPr lang="ru-RU" sz="3600" b="1" dirty="0" smtClean="0"/>
              <a:t> работу на уроке!</a:t>
            </a:r>
            <a:endParaRPr lang="ru-RU" sz="3600" b="1" dirty="0"/>
          </a:p>
        </p:txBody>
      </p:sp>
      <p:pic>
        <p:nvPicPr>
          <p:cNvPr id="3" name="Рисунок 2" descr="1379427858_10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000504"/>
            <a:ext cx="3595670" cy="2575572"/>
          </a:xfrm>
          <a:prstGeom prst="rect">
            <a:avLst/>
          </a:prstGeom>
        </p:spPr>
      </p:pic>
      <p:pic>
        <p:nvPicPr>
          <p:cNvPr id="4" name="Рисунок 3" descr="Domesday-book-1804x9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4071942"/>
            <a:ext cx="3500462" cy="2428892"/>
          </a:xfrm>
          <a:prstGeom prst="rect">
            <a:avLst/>
          </a:prstGeom>
        </p:spPr>
      </p:pic>
      <p:pic>
        <p:nvPicPr>
          <p:cNvPr id="5" name="Рисунок 4" descr="no_imag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3471851" cy="2553782"/>
          </a:xfrm>
          <a:prstGeom prst="rect">
            <a:avLst/>
          </a:prstGeom>
        </p:spPr>
      </p:pic>
      <p:pic>
        <p:nvPicPr>
          <p:cNvPr id="6" name="Рисунок 5" descr="tematicheskoe-planirovanie-s-uud-po-muzyke-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357166"/>
            <a:ext cx="2738440" cy="2524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670" y="214290"/>
            <a:ext cx="67151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«Большой энциклопедический словарь»</a:t>
            </a:r>
            <a:endParaRPr lang="ru-RU" sz="4800" b="1" dirty="0"/>
          </a:p>
        </p:txBody>
      </p:sp>
      <p:pic>
        <p:nvPicPr>
          <p:cNvPr id="3" name="Рисунок 2" descr="06-1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2000264" cy="2667019"/>
          </a:xfrm>
          <a:prstGeom prst="rect">
            <a:avLst/>
          </a:prstGeom>
        </p:spPr>
      </p:pic>
      <p:pic>
        <p:nvPicPr>
          <p:cNvPr id="5" name="Рисунок 4" descr="friedrich_arnold_brockhaus_vogel_von_vogelste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3357562"/>
            <a:ext cx="2033965" cy="2862058"/>
          </a:xfrm>
          <a:prstGeom prst="rect">
            <a:avLst/>
          </a:prstGeom>
        </p:spPr>
      </p:pic>
      <p:pic>
        <p:nvPicPr>
          <p:cNvPr id="7" name="Рисунок 6" descr="bro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2786058"/>
            <a:ext cx="4571999" cy="342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72" y="292893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 </a:t>
            </a:r>
            <a:r>
              <a:rPr lang="ru-RU" sz="2400" b="1" dirty="0" err="1" smtClean="0"/>
              <a:t>А.Ефрон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6215082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Ф. А. Брокгауз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500042"/>
            <a:ext cx="43745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Типы словарей</a:t>
            </a:r>
            <a:r>
              <a:rPr lang="ru-RU" sz="4800" dirty="0" smtClean="0"/>
              <a:t>:</a:t>
            </a:r>
            <a:endParaRPr lang="ru-RU" sz="48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5500694" y="1500174"/>
            <a:ext cx="92869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3071802" y="1500174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8596" y="2000240"/>
            <a:ext cx="3152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филологические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2000240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энциклопедические</a:t>
            </a:r>
            <a:endParaRPr lang="ru-RU" sz="3200" b="1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2000232" y="2643182"/>
            <a:ext cx="484632" cy="500066"/>
          </a:xfrm>
          <a:prstGeom prst="downArrow">
            <a:avLst>
              <a:gd name="adj1" fmla="val 209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85786" y="3214686"/>
            <a:ext cx="31432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Толковый</a:t>
            </a:r>
          </a:p>
          <a:p>
            <a:pPr algn="ctr"/>
            <a:r>
              <a:rPr lang="ru-RU" sz="2000" b="1" dirty="0" smtClean="0"/>
              <a:t>Иностранных слов</a:t>
            </a:r>
          </a:p>
          <a:p>
            <a:pPr algn="ctr"/>
            <a:r>
              <a:rPr lang="ru-RU" sz="2000" b="1" dirty="0" smtClean="0"/>
              <a:t>Орфографический</a:t>
            </a:r>
          </a:p>
          <a:p>
            <a:pPr algn="ctr"/>
            <a:r>
              <a:rPr lang="ru-RU" sz="2000" b="1" dirty="0" smtClean="0"/>
              <a:t>Этимологический</a:t>
            </a:r>
          </a:p>
          <a:p>
            <a:pPr algn="ctr"/>
            <a:r>
              <a:rPr lang="ru-RU" sz="2000" b="1" dirty="0" smtClean="0"/>
              <a:t>Орфоэпический</a:t>
            </a:r>
          </a:p>
          <a:p>
            <a:pPr algn="ctr"/>
            <a:r>
              <a:rPr lang="ru-RU" sz="2000" b="1" dirty="0" smtClean="0"/>
              <a:t>Словарь фразеологизмов</a:t>
            </a:r>
          </a:p>
          <a:p>
            <a:pPr algn="ctr"/>
            <a:r>
              <a:rPr lang="ru-RU" sz="2000" b="1" dirty="0" smtClean="0"/>
              <a:t>Словари синонимов, антонимов, омонимов или паронимов</a:t>
            </a:r>
          </a:p>
          <a:p>
            <a:pPr algn="ctr"/>
            <a:r>
              <a:rPr lang="ru-RU" sz="2000" b="1" dirty="0" smtClean="0"/>
              <a:t>Топонимический и др.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shakov_D___Bolshoj_tolkovyj_slovar_russkogo_yazyka__Sovremennaya_redaktsi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214290"/>
            <a:ext cx="2704438" cy="3786214"/>
          </a:xfrm>
          <a:prstGeom prst="rect">
            <a:avLst/>
          </a:prstGeom>
        </p:spPr>
      </p:pic>
      <p:pic>
        <p:nvPicPr>
          <p:cNvPr id="3" name="Рисунок 2" descr="id_1027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286124"/>
            <a:ext cx="2714644" cy="32861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7686" y="571480"/>
            <a:ext cx="43577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Словарь толковый – друг навеки,</a:t>
            </a:r>
          </a:p>
          <a:p>
            <a:pPr algn="ctr"/>
            <a:r>
              <a:rPr lang="ru-RU" sz="3600" b="1" dirty="0" smtClean="0"/>
              <a:t>Он сможет всё растолковать.</a:t>
            </a:r>
          </a:p>
          <a:p>
            <a:pPr algn="ctr"/>
            <a:r>
              <a:rPr lang="ru-RU" sz="3600" b="1" dirty="0" smtClean="0"/>
              <a:t>Поможет он любому человеку умней и образованнее стать.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k2-0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3193990" cy="3929090"/>
          </a:xfrm>
          <a:prstGeom prst="rect">
            <a:avLst/>
          </a:prstGeom>
        </p:spPr>
      </p:pic>
      <p:pic>
        <p:nvPicPr>
          <p:cNvPr id="5" name="Рисунок 4" descr="imgprevi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3429000"/>
            <a:ext cx="2238385" cy="3094238"/>
          </a:xfrm>
          <a:prstGeom prst="rect">
            <a:avLst/>
          </a:prstGeom>
        </p:spPr>
      </p:pic>
      <p:pic>
        <p:nvPicPr>
          <p:cNvPr id="6" name="Рисунок 5" descr="d0b4d0b0d0bbd18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3786190"/>
            <a:ext cx="3429004" cy="25717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43372" y="428604"/>
            <a:ext cx="4429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«Толковый словарь живого великорусского языка»</a:t>
            </a:r>
          </a:p>
          <a:p>
            <a:pPr algn="ctr"/>
            <a:r>
              <a:rPr lang="ru-RU" sz="3600" b="1" dirty="0" smtClean="0"/>
              <a:t> В. И. Даля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428605"/>
            <a:ext cx="8215370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3600" b="1" dirty="0" smtClean="0"/>
              <a:t>Карточка 1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Строить – возводить, создавать какое-либо сооружение, здание или конструкцию; организовывать; созидать;  делать и пр.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Коверкать 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Абориген 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Биография 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Соболезновать </a:t>
            </a:r>
          </a:p>
          <a:p>
            <a:pPr marL="742950" indent="-742950">
              <a:buAutoNum type="arabicPeriod"/>
            </a:pPr>
            <a:endParaRPr lang="ru-RU" sz="3600" b="1" dirty="0" smtClean="0"/>
          </a:p>
          <a:p>
            <a:pPr marL="742950" indent="-742950">
              <a:buAutoNum type="arabicPeriod"/>
            </a:pPr>
            <a:endParaRPr lang="ru-RU" sz="3600" b="1" dirty="0" smtClean="0"/>
          </a:p>
          <a:p>
            <a:endParaRPr lang="ru-RU" sz="3600" b="1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428604"/>
            <a:ext cx="5677965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Всегда он показать готов,</a:t>
            </a:r>
          </a:p>
          <a:p>
            <a:pPr algn="ctr"/>
            <a:r>
              <a:rPr lang="ru-RU" sz="3600" b="1" dirty="0" smtClean="0"/>
              <a:t>Как без ошибки написать</a:t>
            </a:r>
          </a:p>
          <a:p>
            <a:pPr algn="ctr"/>
            <a:r>
              <a:rPr lang="ru-RU" sz="3600" b="1" dirty="0" smtClean="0"/>
              <a:t>Слова из разных языков,</a:t>
            </a:r>
          </a:p>
          <a:p>
            <a:pPr algn="ctr"/>
            <a:r>
              <a:rPr lang="ru-RU" sz="3600" b="1" dirty="0" smtClean="0"/>
              <a:t>И их значение назвать.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А ты значенья этих слов</a:t>
            </a:r>
          </a:p>
          <a:p>
            <a:pPr algn="ctr"/>
            <a:r>
              <a:rPr lang="ru-RU" sz="3600" b="1" dirty="0" smtClean="0"/>
              <a:t>Без словаря назвать готов,</a:t>
            </a:r>
          </a:p>
          <a:p>
            <a:pPr algn="ctr"/>
            <a:r>
              <a:rPr lang="ru-RU" sz="3600" b="1" dirty="0" smtClean="0"/>
              <a:t>И то же самое опять</a:t>
            </a:r>
          </a:p>
          <a:p>
            <a:pPr algn="ctr"/>
            <a:r>
              <a:rPr lang="ru-RU" sz="3600" b="1" dirty="0" smtClean="0"/>
              <a:t>Словами русскими сказать.</a:t>
            </a:r>
            <a:endParaRPr lang="ru-RU" sz="3600" b="1" dirty="0"/>
          </a:p>
        </p:txBody>
      </p:sp>
      <p:pic>
        <p:nvPicPr>
          <p:cNvPr id="3" name="Рисунок 2" descr="166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52"/>
            <a:ext cx="2355047" cy="3357586"/>
          </a:xfrm>
          <a:prstGeom prst="rect">
            <a:avLst/>
          </a:prstGeom>
        </p:spPr>
      </p:pic>
      <p:pic>
        <p:nvPicPr>
          <p:cNvPr id="4" name="Рисунок 3" descr="10057841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071810"/>
            <a:ext cx="2696750" cy="3595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699</Words>
  <Application>Microsoft Office PowerPoint</Application>
  <PresentationFormat>Экран (4:3)</PresentationFormat>
  <Paragraphs>160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Словарь  раскрывает  секреты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Словарь  раскрывает  секреты</dc:title>
  <dc:creator>Нина</dc:creator>
  <cp:lastModifiedBy>Нина</cp:lastModifiedBy>
  <cp:revision>31</cp:revision>
  <dcterms:created xsi:type="dcterms:W3CDTF">2014-11-04T15:18:27Z</dcterms:created>
  <dcterms:modified xsi:type="dcterms:W3CDTF">2014-11-30T15:26:46Z</dcterms:modified>
</cp:coreProperties>
</file>