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6" r:id="rId20"/>
    <p:sldId id="284" r:id="rId21"/>
    <p:sldId id="283" r:id="rId22"/>
    <p:sldId id="282" r:id="rId23"/>
    <p:sldId id="281" r:id="rId24"/>
    <p:sldId id="280" r:id="rId25"/>
    <p:sldId id="278" r:id="rId26"/>
    <p:sldId id="279" r:id="rId27"/>
    <p:sldId id="289" r:id="rId28"/>
    <p:sldId id="290" r:id="rId29"/>
    <p:sldId id="291" r:id="rId30"/>
    <p:sldId id="296" r:id="rId31"/>
    <p:sldId id="293" r:id="rId32"/>
    <p:sldId id="294" r:id="rId33"/>
    <p:sldId id="295" r:id="rId34"/>
    <p:sldId id="29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C9DB81A-5F40-4944-A0C7-BE6803DCF63F}" type="datetimeFigureOut">
              <a:rPr lang="ru-RU" smtClean="0"/>
              <a:t>07.04.2016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808971C-70B2-455D-A2D4-43BB3F56C3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Психологические проблемы преемственности в обучении в начальной школе и школе второй ступени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7016824" cy="252028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Педагог – психолог </a:t>
            </a:r>
          </a:p>
          <a:p>
            <a:pPr algn="r"/>
            <a:r>
              <a:rPr lang="ru-RU" dirty="0" smtClean="0"/>
              <a:t>МОУ «Волосовская начальная общеобразовательная школа» </a:t>
            </a:r>
          </a:p>
          <a:p>
            <a:pPr algn="r"/>
            <a:r>
              <a:rPr lang="ru-RU" dirty="0" smtClean="0"/>
              <a:t> Панкратова Валерия Геннадьевна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0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132857"/>
            <a:ext cx="8496944" cy="4464496"/>
          </a:xfrm>
        </p:spPr>
        <p:txBody>
          <a:bodyPr>
            <a:normAutofit/>
          </a:bodyPr>
          <a:lstStyle/>
          <a:p>
            <a:r>
              <a:rPr lang="ru-RU" dirty="0" smtClean="0"/>
              <a:t>Учет информации о возрастных особенностях детей, их возможностях и ограничениях, очень важен в период адаптации.</a:t>
            </a:r>
          </a:p>
          <a:p>
            <a:r>
              <a:rPr lang="ru-RU" dirty="0" smtClean="0"/>
              <a:t>В данный период будет полезно обсуждение </a:t>
            </a:r>
            <a:r>
              <a:rPr lang="ru-RU" dirty="0"/>
              <a:t>с </a:t>
            </a:r>
            <a:r>
              <a:rPr lang="ru-RU" dirty="0" smtClean="0"/>
              <a:t>учителями начальных классов, психологом,  индивидуальных </a:t>
            </a:r>
            <a:r>
              <a:rPr lang="ru-RU" dirty="0"/>
              <a:t>особенностей школьников. Именно индивидуальные особенности детей (повышенная медлительность или импульсивность, робость, чрезмерная чувствительность к замечаниям и т. п.), к которым приспособился учитель начальных классов, неожиданно становятся «камнем преткновения» в средней школе.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ru-RU" sz="3200" dirty="0" smtClean="0"/>
              <a:t>Основные направления работы на этапе адаптации школьников к среднему звену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0817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496944" cy="460851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практике также хорошо зарекомендовали себя педагогические консилиумы по каждому V классу, проходящие в конце </a:t>
            </a:r>
            <a:r>
              <a:rPr lang="ru-RU" dirty="0" smtClean="0"/>
              <a:t>сентября-октябре</a:t>
            </a:r>
            <a:r>
              <a:rPr lang="ru-RU" dirty="0"/>
              <a:t>. Консилиумы готовятся совместно учителями средней школы, </a:t>
            </a:r>
            <a:r>
              <a:rPr lang="ru-RU" dirty="0" smtClean="0"/>
              <a:t>учителями </a:t>
            </a:r>
            <a:r>
              <a:rPr lang="ru-RU" dirty="0"/>
              <a:t>начальной школы и психологом (или психологами начальной и средней школы). Особое внимание в таком обсуждении должно быть уделено согласованию требований разных педагогов к учащимся, к содержательным и формально-организационным сторонам их работы, к поведению. Следует обратить также особое внимание на </a:t>
            </a:r>
            <a:r>
              <a:rPr lang="ru-RU" b="1" dirty="0"/>
              <a:t>преемственность требований начальной и средней школы, необходимость медленного, постепенного их усложнения и введения новых.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71942" cy="1219742"/>
          </a:xfrm>
        </p:spPr>
        <p:txBody>
          <a:bodyPr/>
          <a:lstStyle/>
          <a:p>
            <a:r>
              <a:rPr lang="ru-RU" sz="3200" dirty="0"/>
              <a:t>Основные направления работы на этапе адаптации школьников к среднему звену</a:t>
            </a:r>
          </a:p>
        </p:txBody>
      </p:sp>
    </p:spTree>
    <p:extLst>
      <p:ext uri="{BB962C8B-B14F-4D97-AF65-F5344CB8AC3E}">
        <p14:creationId xmlns:p14="http://schemas.microsoft.com/office/powerpoint/2010/main" val="39330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248347"/>
            <a:ext cx="7977209" cy="4132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Следует также обратить внимание на следующие аспекты, влияющие на успешность быстрой адаптации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преемственность форм и методов обучения: </a:t>
            </a:r>
            <a:r>
              <a:rPr lang="ru-RU" b="1" dirty="0"/>
              <a:t>темпа, объёма и уровня изложения предметного материала, а также требований к качеству его оформления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endParaRPr lang="ru-RU" b="1" dirty="0"/>
          </a:p>
          <a:p>
            <a:r>
              <a:rPr lang="ru-RU" b="1" dirty="0"/>
              <a:t>единство подхода к критериально - оценочной деятельности в начальных и средних классах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404664"/>
            <a:ext cx="7843950" cy="1152128"/>
          </a:xfrm>
        </p:spPr>
        <p:txBody>
          <a:bodyPr/>
          <a:lstStyle/>
          <a:p>
            <a:r>
              <a:rPr lang="ru-RU" sz="3200" dirty="0"/>
              <a:t>Основные направления работы на этапе адаптации школьников к среднему звену</a:t>
            </a:r>
          </a:p>
        </p:txBody>
      </p:sp>
    </p:spTree>
    <p:extLst>
      <p:ext uri="{BB962C8B-B14F-4D97-AF65-F5344CB8AC3E}">
        <p14:creationId xmlns:p14="http://schemas.microsoft.com/office/powerpoint/2010/main" val="27703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6509"/>
          </a:xfrm>
        </p:spPr>
        <p:txBody>
          <a:bodyPr>
            <a:normAutofit/>
          </a:bodyPr>
          <a:lstStyle/>
          <a:p>
            <a:r>
              <a:rPr lang="ru-RU" dirty="0"/>
              <a:t>Подростковый кризис является пиком переходного периода от детства к взрослости.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Подростковый кризис </a:t>
            </a:r>
          </a:p>
          <a:p>
            <a:pPr marL="0" indent="0">
              <a:buNone/>
            </a:pPr>
            <a:r>
              <a:rPr lang="ru-RU" b="1" dirty="0" smtClean="0"/>
              <a:t>характеризуется:</a:t>
            </a:r>
          </a:p>
          <a:p>
            <a:r>
              <a:rPr lang="ru-RU" dirty="0" smtClean="0"/>
              <a:t>Резким увеличением </a:t>
            </a:r>
          </a:p>
          <a:p>
            <a:pPr marL="0" indent="0">
              <a:buNone/>
            </a:pPr>
            <a:r>
              <a:rPr lang="ru-RU" dirty="0" smtClean="0"/>
              <a:t>роста </a:t>
            </a:r>
            <a:r>
              <a:rPr lang="ru-RU" dirty="0"/>
              <a:t>и </a:t>
            </a:r>
            <a:r>
              <a:rPr lang="ru-RU" dirty="0" smtClean="0"/>
              <a:t>веса; </a:t>
            </a:r>
            <a:endParaRPr lang="ru-RU" dirty="0"/>
          </a:p>
          <a:p>
            <a:r>
              <a:rPr lang="ru-RU" dirty="0" smtClean="0"/>
              <a:t>Началом полового</a:t>
            </a:r>
          </a:p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озревания;</a:t>
            </a:r>
          </a:p>
          <a:p>
            <a:r>
              <a:rPr lang="ru-RU" dirty="0" smtClean="0"/>
              <a:t>Бурным протеканием </a:t>
            </a:r>
          </a:p>
          <a:p>
            <a:pPr marL="0" indent="0">
              <a:buNone/>
            </a:pPr>
            <a:r>
              <a:rPr lang="ru-RU" dirty="0" smtClean="0"/>
              <a:t>и сменой </a:t>
            </a:r>
            <a:r>
              <a:rPr lang="ru-RU" dirty="0"/>
              <a:t>эмоций. 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ru-RU" sz="3200" dirty="0"/>
              <a:t>П</a:t>
            </a:r>
            <a:r>
              <a:rPr lang="ru-RU" sz="3200" dirty="0" smtClean="0"/>
              <a:t>одростковый кризис, вызванный </a:t>
            </a:r>
            <a:r>
              <a:rPr lang="ru-RU" sz="3200" dirty="0"/>
              <a:t>половым созреванием.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170" y="3465512"/>
            <a:ext cx="4559829" cy="341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608512"/>
          </a:xfrm>
        </p:spPr>
        <p:txBody>
          <a:bodyPr>
            <a:normAutofit/>
          </a:bodyPr>
          <a:lstStyle/>
          <a:p>
            <a:r>
              <a:rPr lang="ru-RU" dirty="0"/>
              <a:t>Существует два возможных пути протекания кризиса подросткового возраста: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1.«Кризис </a:t>
            </a:r>
            <a:r>
              <a:rPr lang="ru-RU" dirty="0"/>
              <a:t>независимости». Основные </a:t>
            </a:r>
            <a:r>
              <a:rPr lang="ru-RU" dirty="0" smtClean="0"/>
              <a:t>проявления.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Негативизм</a:t>
            </a: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Упрямство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Грубость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Бунтарство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Стремление </a:t>
            </a:r>
            <a:r>
              <a:rPr lang="ru-RU" dirty="0"/>
              <a:t>во всем поступать </a:t>
            </a:r>
            <a:r>
              <a:rPr lang="ru-RU" dirty="0" smtClean="0"/>
              <a:t>по-своему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Противостояние </a:t>
            </a:r>
            <a:r>
              <a:rPr lang="ru-RU" dirty="0"/>
              <a:t>авторитетам и </a:t>
            </a:r>
            <a:r>
              <a:rPr lang="ru-RU" dirty="0" smtClean="0"/>
              <a:t>иконоборчество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Ревностное </a:t>
            </a:r>
            <a:r>
              <a:rPr lang="ru-RU" dirty="0"/>
              <a:t>отношение к личному пространству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1750"/>
          </a:xfrm>
        </p:spPr>
        <p:txBody>
          <a:bodyPr/>
          <a:lstStyle/>
          <a:p>
            <a:r>
              <a:rPr lang="ru-RU" sz="3200" dirty="0"/>
              <a:t>Подростковый кризис, вызванный половым созреванием.</a:t>
            </a:r>
          </a:p>
        </p:txBody>
      </p:sp>
    </p:spTree>
    <p:extLst>
      <p:ext uri="{BB962C8B-B14F-4D97-AF65-F5344CB8AC3E}">
        <p14:creationId xmlns:p14="http://schemas.microsoft.com/office/powerpoint/2010/main" val="141910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432048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2. «Кризис зависимости». Основные проявления: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Чрезмерное </a:t>
            </a:r>
            <a:r>
              <a:rPr lang="ru-RU" dirty="0" smtClean="0"/>
              <a:t>послушание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Возврат </a:t>
            </a:r>
            <a:r>
              <a:rPr lang="ru-RU" dirty="0"/>
              <a:t>к детским интересам и формам </a:t>
            </a:r>
            <a:r>
              <a:rPr lang="ru-RU" dirty="0" smtClean="0"/>
              <a:t>поведения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Зависимость </a:t>
            </a:r>
            <a:r>
              <a:rPr lang="ru-RU" dirty="0"/>
              <a:t>от </a:t>
            </a:r>
            <a:r>
              <a:rPr lang="ru-RU" dirty="0" smtClean="0"/>
              <a:t>взрослых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Несамостоятельность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Инфантильность </a:t>
            </a:r>
            <a:r>
              <a:rPr lang="ru-RU" dirty="0"/>
              <a:t>в суждениях и </a:t>
            </a:r>
            <a:r>
              <a:rPr lang="ru-RU" dirty="0" smtClean="0"/>
              <a:t>поступках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Подчинение </a:t>
            </a:r>
            <a:r>
              <a:rPr lang="ru-RU" dirty="0"/>
              <a:t>мнению </a:t>
            </a:r>
            <a:r>
              <a:rPr lang="ru-RU" dirty="0" smtClean="0"/>
              <a:t>большинства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Стремление быть «как все».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1750"/>
          </a:xfrm>
        </p:spPr>
        <p:txBody>
          <a:bodyPr/>
          <a:lstStyle/>
          <a:p>
            <a:r>
              <a:rPr lang="ru-RU" sz="3200" dirty="0"/>
              <a:t>Подростковый кризис, вызванный половым созреванием.</a:t>
            </a:r>
          </a:p>
        </p:txBody>
      </p:sp>
    </p:spTree>
    <p:extLst>
      <p:ext uri="{BB962C8B-B14F-4D97-AF65-F5344CB8AC3E}">
        <p14:creationId xmlns:p14="http://schemas.microsoft.com/office/powerpoint/2010/main" val="53761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608511"/>
          </a:xfrm>
        </p:spPr>
        <p:txBody>
          <a:bodyPr/>
          <a:lstStyle/>
          <a:p>
            <a:r>
              <a:rPr lang="ru-RU" dirty="0"/>
              <a:t>Этот результат, к сожалению, закономерен из-за нестыковки программ начальной и средней школы, из-за различия целей и задач, которые они перед собой ставят. Основная задача начальной школы состоит в том, чтобы адаптировать ребенка к новому образу жизни, где в качестве ведущей выступает учебная деятельность, и сформировать у него начальные школьные навыки – научить читать, писать и считать. </a:t>
            </a:r>
            <a:endParaRPr lang="ru-RU" dirty="0" smtClean="0"/>
          </a:p>
          <a:p>
            <a:r>
              <a:rPr lang="ru-RU" dirty="0"/>
              <a:t>Основная задача средней школы состоит в том, чтобы ввести подростка в систему наук, ознакомить его с основами научных знаний.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ru-RU" sz="3200" dirty="0" smtClean="0"/>
              <a:t>Недостатки </a:t>
            </a:r>
            <a:r>
              <a:rPr lang="ru-RU" sz="3200" dirty="0"/>
              <a:t>и дисгармоничность развития интеллектуальных способностей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323145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75252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 этапе начальной школе уроки строятся </a:t>
            </a:r>
            <a:r>
              <a:rPr lang="ru-RU" dirty="0"/>
              <a:t>таким образом, чтобы ученик слушал, </a:t>
            </a:r>
            <a:r>
              <a:rPr lang="ru-RU" dirty="0" smtClean="0"/>
              <a:t>представлял, исследовал, </a:t>
            </a:r>
            <a:r>
              <a:rPr lang="ru-RU" dirty="0"/>
              <a:t>запоминал и пересказывал. Информацию в процессе обучения стараются подавать в виде ярких описаний, «рассказов в картинках», схематичные, структурирующие и систематизирующие формы изложения материала, </a:t>
            </a:r>
            <a:r>
              <a:rPr lang="ru-RU" dirty="0" smtClean="0"/>
              <a:t>а – </a:t>
            </a:r>
            <a:r>
              <a:rPr lang="ru-RU" dirty="0"/>
              <a:t>теоретические обобщения избегаются</a:t>
            </a:r>
            <a:r>
              <a:rPr lang="ru-RU" i="1" dirty="0" smtClean="0"/>
              <a:t>. </a:t>
            </a:r>
          </a:p>
          <a:p>
            <a:r>
              <a:rPr lang="ru-RU" dirty="0" smtClean="0"/>
              <a:t>На этапе средней школы уроки строятся другим образом, где большую важность имеет теоретическое мышление, не сформированное у младших школьников. В результате этого, ученики не могут понять такие дисциплины, как математика, физика и т.д.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1750"/>
          </a:xfrm>
        </p:spPr>
        <p:txBody>
          <a:bodyPr/>
          <a:lstStyle/>
          <a:p>
            <a:r>
              <a:rPr lang="ru-RU" sz="3200" dirty="0"/>
              <a:t>Недостатки и дисгармоничность развития интеллектуальных способностей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10346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392487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ериод </a:t>
            </a:r>
            <a:r>
              <a:rPr lang="ru-RU" dirty="0"/>
              <a:t>11-12 лет — время перехода </a:t>
            </a:r>
            <a:r>
              <a:rPr lang="ru-RU" dirty="0" smtClean="0"/>
              <a:t>от мышления</a:t>
            </a:r>
            <a:r>
              <a:rPr lang="ru-RU" dirty="0"/>
              <a:t>, основанного на оперировании конкретными представлениями к мышлению теоретическому, от непосредственной памяти — к логической. </a:t>
            </a:r>
            <a:endParaRPr lang="ru-RU" dirty="0" smtClean="0"/>
          </a:p>
          <a:p>
            <a:r>
              <a:rPr lang="ru-RU" dirty="0" smtClean="0"/>
              <a:t>Педагогам школы 1 и 2 ступени надо учитывать это в выборе форм и методах работы на уроке.</a:t>
            </a:r>
          </a:p>
          <a:p>
            <a:r>
              <a:rPr lang="ru-RU" dirty="0" smtClean="0"/>
              <a:t>Начинать системно развивать мышление детей необходимо уже в детском саду, с помощью загадок, ребусов, лабиринтов, блоки Дьениша, использование схем, карт.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ru-RU" sz="3200" dirty="0"/>
              <a:t>Недостатки и дисгармоничность развития интеллектуальных способностей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16806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7525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Работа по:</a:t>
            </a:r>
          </a:p>
          <a:p>
            <a:r>
              <a:rPr lang="ru-RU" dirty="0" smtClean="0"/>
              <a:t>Развитию </a:t>
            </a:r>
            <a:r>
              <a:rPr lang="ru-RU" dirty="0"/>
              <a:t>понятийного мышления </a:t>
            </a:r>
            <a:r>
              <a:rPr lang="ru-RU" dirty="0" smtClean="0"/>
              <a:t>(выделение </a:t>
            </a:r>
            <a:r>
              <a:rPr lang="ru-RU" dirty="0"/>
              <a:t>сущностного </a:t>
            </a:r>
            <a:r>
              <a:rPr lang="ru-RU" dirty="0" smtClean="0"/>
              <a:t>признака, установление </a:t>
            </a:r>
            <a:r>
              <a:rPr lang="ru-RU" dirty="0"/>
              <a:t>категориальной принадлежности </a:t>
            </a:r>
            <a:r>
              <a:rPr lang="ru-RU" dirty="0" smtClean="0"/>
              <a:t>, осознание  </a:t>
            </a:r>
            <a:r>
              <a:rPr lang="ru-RU" dirty="0"/>
              <a:t>закономерных   связей   между  </a:t>
            </a:r>
            <a:r>
              <a:rPr lang="ru-RU" dirty="0" smtClean="0"/>
              <a:t>явлениями).</a:t>
            </a:r>
          </a:p>
          <a:p>
            <a:r>
              <a:rPr lang="ru-RU" dirty="0" smtClean="0"/>
              <a:t>Развитию логического </a:t>
            </a:r>
            <a:r>
              <a:rPr lang="ru-RU" dirty="0"/>
              <a:t>мышления (развитие способности к </a:t>
            </a:r>
            <a:r>
              <a:rPr lang="ru-RU" dirty="0" smtClean="0"/>
              <a:t>категоризации)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Использование заданий на развитие данных видов мышления должно быть </a:t>
            </a:r>
            <a:r>
              <a:rPr lang="ru-RU" b="1" dirty="0" smtClean="0"/>
              <a:t>системным.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Основные виды заданий: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008112"/>
          </a:xfrm>
        </p:spPr>
        <p:txBody>
          <a:bodyPr/>
          <a:lstStyle/>
          <a:p>
            <a:r>
              <a:rPr lang="ru-RU" sz="3200" dirty="0" smtClean="0"/>
              <a:t>Рекомендации педагогам начальной школы: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6024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75252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неравномерность психофизиологического развития у разных </a:t>
            </a:r>
            <a:r>
              <a:rPr lang="ru-RU" dirty="0" smtClean="0"/>
              <a:t>детей;</a:t>
            </a:r>
          </a:p>
          <a:p>
            <a:r>
              <a:rPr lang="ru-RU" dirty="0"/>
              <a:t>ф</a:t>
            </a:r>
            <a:r>
              <a:rPr lang="ru-RU" dirty="0" smtClean="0"/>
              <a:t>изиологическая перестройка организма, сопровождающаяся такими осложнениями как, повышенная утомляемость, нервно – психическая ранимость;</a:t>
            </a:r>
          </a:p>
          <a:p>
            <a:r>
              <a:rPr lang="ru-RU" dirty="0" smtClean="0"/>
              <a:t>коренное изменение </a:t>
            </a:r>
            <a:r>
              <a:rPr lang="ru-RU" dirty="0"/>
              <a:t>социальной ситуации развития </a:t>
            </a:r>
            <a:r>
              <a:rPr lang="ru-RU" dirty="0" smtClean="0"/>
              <a:t>ребенка;</a:t>
            </a:r>
          </a:p>
          <a:p>
            <a:r>
              <a:rPr lang="ru-RU" dirty="0"/>
              <a:t>в</a:t>
            </a:r>
            <a:r>
              <a:rPr lang="ru-RU" dirty="0" smtClean="0"/>
              <a:t>едущей деятельностью становится  учебная;</a:t>
            </a:r>
          </a:p>
          <a:p>
            <a:r>
              <a:rPr lang="ru-RU" dirty="0" smtClean="0"/>
              <a:t>качественное преобразование </a:t>
            </a:r>
            <a:r>
              <a:rPr lang="ru-RU" dirty="0"/>
              <a:t>познавательных процессов: они начинают приобретать опосредствованный характер и становятся осознанными и произвольными.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656184"/>
          </a:xfrm>
        </p:spPr>
        <p:txBody>
          <a:bodyPr/>
          <a:lstStyle/>
          <a:p>
            <a:r>
              <a:rPr lang="ru-RU" sz="3200" dirty="0" smtClean="0"/>
              <a:t>Психологические особенности младшего школьного возраста (6-7 – 9-10 лет)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347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Логические задачи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Толя веселее, чем Катя. Катя веселее, чем Надя.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Кто веселее?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Катя внимательнее, чем Света. Света внимательнее, чем Зина.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Кто внимательнее всех?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Полкан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лает чаще Жучки. Жучка лает чаще Барбоса.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Кто лает реже всех?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51720" y="1988840"/>
            <a:ext cx="20162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Толя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780928"/>
            <a:ext cx="8883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Катя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59313" y="4407495"/>
            <a:ext cx="142099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Барбос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528" y="4866991"/>
            <a:ext cx="1689870" cy="189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7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 </a:t>
            </a:r>
            <a:r>
              <a:rPr lang="ru-RU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i="1" dirty="0"/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Выделить общие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признаки следующих объектов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99592" y="2132856"/>
            <a:ext cx="45620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секунда, час, минута 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смеяться, улыбаться, плакать –</a:t>
            </a:r>
            <a:endParaRPr lang="ru-RU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молоко, сыр, сметана 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звезда, метеорит, комета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пианино, скрипка, баян -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2132856"/>
            <a:ext cx="10679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0" lang="ru-RU" sz="2400" b="1" i="0" u="none" strike="noStrike" cap="non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время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64088" y="2492896"/>
            <a:ext cx="1247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эмоции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2852936"/>
            <a:ext cx="31461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молочные продукты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3212976"/>
            <a:ext cx="221329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звездные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тела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3573016"/>
            <a:ext cx="42371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музыкальные</a:t>
            </a:r>
            <a:r>
              <a:rPr lang="ru-RU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инструменты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2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Распределить данные слова на группы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Кот, медведь, лиса, синица, лошадь, собака, ворона, корова, дрозд, волк, тигр, овца, лось, сокол.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420888"/>
            <a:ext cx="35913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Домашние животные – </a:t>
            </a:r>
            <a:endParaRPr lang="ru-RU" sz="2400" dirty="0" smtClean="0"/>
          </a:p>
          <a:p>
            <a:pPr algn="ctr"/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3372" y="3140968"/>
            <a:ext cx="284590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Дикие животные -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702" y="3717032"/>
            <a:ext cx="14782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Птицы - 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67944" y="2420888"/>
            <a:ext cx="48078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кот, лошадь, собака, корова, овца</a:t>
            </a:r>
            <a:r>
              <a:rPr lang="ru-RU" sz="2400" cap="none" spc="50" dirty="0" smtClean="0">
                <a:ln w="11430"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cap="none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3140968"/>
            <a:ext cx="450661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latin typeface="Times New Roman" pitchFamily="18" charset="0"/>
                <a:cs typeface="Times New Roman" pitchFamily="18" charset="0"/>
              </a:rPr>
              <a:t>медведь, волк, лиса, тигр, лось.</a:t>
            </a:r>
            <a:endParaRPr lang="ru-RU" sz="2400" cap="none" spc="50" dirty="0">
              <a:ln w="1143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3717032"/>
            <a:ext cx="421448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cap="none" spc="50" dirty="0" smtClean="0">
                <a:ln w="11430"/>
                <a:latin typeface="Times New Roman" pitchFamily="18" charset="0"/>
                <a:cs typeface="Times New Roman" pitchFamily="18" charset="0"/>
              </a:rPr>
              <a:t>синица, ворона, дрозд, сокол.</a:t>
            </a:r>
            <a:endParaRPr lang="ru-RU" sz="2400" cap="none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7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лишнее слово: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1484784"/>
            <a:ext cx="8280920" cy="5184576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темный, светлый, голубой, яркий, тусклый;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 весна, декабрь, апрель, август, январь;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 лист, почка, кора, чешуя, сук;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 тюльпан, ромашка, одуванчик, дуб, роза;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5) молоко, сметана, сыр, сало, простокваша</a:t>
            </a:r>
            <a:r>
              <a:rPr lang="ru-RU" sz="2800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79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prstClr val="black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Необходимо подобрать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общее название к каждой группе слов: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39552" y="2388370"/>
            <a:ext cx="828092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стол, диван, табурет -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корова, лошадь, свинья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endParaRPr lang="ru-RU" sz="24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пион, астра, роза -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учитель, строитель, продавец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автобус, трамвай, поезд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2420888"/>
            <a:ext cx="119212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мебель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2780928"/>
            <a:ext cx="32082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домашние животные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07904" y="3140968"/>
            <a:ext cx="108876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цветы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3429000"/>
            <a:ext cx="172733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профессии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99992" y="3861048"/>
            <a:ext cx="168642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транспорт</a:t>
            </a: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1916832"/>
            <a:ext cx="7128791" cy="475252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1. </a:t>
            </a:r>
            <a:r>
              <a:rPr lang="ru-RU" dirty="0"/>
              <a:t>	6      9     12    15    18    	21    ...</a:t>
            </a:r>
          </a:p>
          <a:p>
            <a:r>
              <a:rPr lang="ru-RU" dirty="0" smtClean="0"/>
              <a:t>2. </a:t>
            </a:r>
            <a:r>
              <a:rPr lang="ru-RU" dirty="0"/>
              <a:t>	9     1      7     1     5    </a:t>
            </a:r>
            <a:r>
              <a:rPr lang="ru-RU" dirty="0" smtClean="0"/>
              <a:t>1</a:t>
            </a:r>
            <a:r>
              <a:rPr lang="ru-RU" dirty="0"/>
              <a:t>...</a:t>
            </a:r>
          </a:p>
          <a:p>
            <a:r>
              <a:rPr lang="ru-RU" dirty="0" smtClean="0"/>
              <a:t>3. </a:t>
            </a:r>
            <a:r>
              <a:rPr lang="ru-RU" dirty="0"/>
              <a:t>	2     3     5     6     </a:t>
            </a:r>
            <a:r>
              <a:rPr lang="ru-RU" dirty="0" smtClean="0"/>
              <a:t>8     9</a:t>
            </a:r>
            <a:r>
              <a:rPr lang="ru-RU" dirty="0"/>
              <a:t>...</a:t>
            </a:r>
          </a:p>
          <a:p>
            <a:r>
              <a:rPr lang="ru-RU" dirty="0" smtClean="0"/>
              <a:t>4</a:t>
            </a:r>
            <a:r>
              <a:rPr lang="ru-RU" dirty="0"/>
              <a:t>.	10    12    9     11     </a:t>
            </a:r>
            <a:r>
              <a:rPr lang="ru-RU" dirty="0" smtClean="0"/>
              <a:t>8    10   </a:t>
            </a:r>
            <a:r>
              <a:rPr lang="ru-RU" dirty="0"/>
              <a:t>...</a:t>
            </a:r>
          </a:p>
          <a:p>
            <a:r>
              <a:rPr lang="ru-RU" dirty="0" smtClean="0"/>
              <a:t>5</a:t>
            </a:r>
            <a:r>
              <a:rPr lang="ru-RU" dirty="0"/>
              <a:t>.	13     6     8     </a:t>
            </a:r>
            <a:r>
              <a:rPr lang="ru-RU" dirty="0" smtClean="0"/>
              <a:t>16     18   </a:t>
            </a:r>
            <a:r>
              <a:rPr lang="ru-RU" dirty="0"/>
              <a:t>...</a:t>
            </a:r>
          </a:p>
          <a:p>
            <a:r>
              <a:rPr lang="ru-RU" dirty="0" smtClean="0"/>
              <a:t>6</a:t>
            </a:r>
            <a:r>
              <a:rPr lang="ru-RU" dirty="0"/>
              <a:t>.	3     4     6      9     13     18   ...</a:t>
            </a:r>
          </a:p>
          <a:p>
            <a:r>
              <a:rPr lang="ru-RU" dirty="0" smtClean="0"/>
              <a:t>7</a:t>
            </a:r>
            <a:r>
              <a:rPr lang="ru-RU" dirty="0"/>
              <a:t>.	15    13    16    12    17    </a:t>
            </a:r>
            <a:r>
              <a:rPr lang="ru-RU" dirty="0" smtClean="0"/>
              <a:t>11   </a:t>
            </a:r>
            <a:r>
              <a:rPr lang="ru-RU" dirty="0"/>
              <a:t>...</a:t>
            </a:r>
          </a:p>
          <a:p>
            <a:r>
              <a:rPr lang="ru-RU" dirty="0" smtClean="0"/>
              <a:t>8</a:t>
            </a:r>
            <a:r>
              <a:rPr lang="ru-RU" dirty="0"/>
              <a:t>.	1      2     4     8     16     </a:t>
            </a:r>
            <a:r>
              <a:rPr lang="ru-RU" dirty="0" smtClean="0"/>
              <a:t>32   </a:t>
            </a:r>
            <a:r>
              <a:rPr lang="ru-RU" dirty="0"/>
              <a:t>...</a:t>
            </a:r>
          </a:p>
          <a:p>
            <a:r>
              <a:rPr lang="ru-RU" dirty="0" smtClean="0"/>
              <a:t>9</a:t>
            </a:r>
            <a:r>
              <a:rPr lang="ru-RU" dirty="0"/>
              <a:t>.	12      5     10    </a:t>
            </a:r>
            <a:r>
              <a:rPr lang="ru-RU" dirty="0" smtClean="0"/>
              <a:t>17      26   </a:t>
            </a:r>
            <a:r>
              <a:rPr lang="ru-RU" dirty="0"/>
              <a:t>...</a:t>
            </a:r>
          </a:p>
          <a:p>
            <a:r>
              <a:rPr lang="ru-RU" dirty="0" smtClean="0"/>
              <a:t>10</a:t>
            </a:r>
            <a:r>
              <a:rPr lang="ru-RU" dirty="0"/>
              <a:t>.	31    24    18    13    9	6   ...</a:t>
            </a:r>
          </a:p>
          <a:p>
            <a:r>
              <a:rPr lang="ru-RU" dirty="0" smtClean="0"/>
              <a:t>11</a:t>
            </a:r>
            <a:r>
              <a:rPr lang="ru-RU" dirty="0"/>
              <a:t>.	1      4     9     16   25    </a:t>
            </a:r>
            <a:r>
              <a:rPr lang="ru-RU" dirty="0" smtClean="0"/>
              <a:t>36  </a:t>
            </a:r>
            <a:r>
              <a:rPr lang="ru-RU" dirty="0"/>
              <a:t>...</a:t>
            </a:r>
          </a:p>
          <a:p>
            <a:r>
              <a:rPr lang="ru-RU" dirty="0" smtClean="0"/>
              <a:t>12</a:t>
            </a:r>
            <a:r>
              <a:rPr lang="ru-RU" dirty="0"/>
              <a:t>.	174 171   57   54    </a:t>
            </a:r>
            <a:r>
              <a:rPr lang="ru-RU" dirty="0" smtClean="0"/>
              <a:t>18    15   </a:t>
            </a:r>
            <a:r>
              <a:rPr lang="ru-RU" dirty="0"/>
              <a:t>...</a:t>
            </a:r>
          </a:p>
          <a:p>
            <a:r>
              <a:rPr lang="ru-RU" dirty="0" smtClean="0"/>
              <a:t>13</a:t>
            </a:r>
            <a:r>
              <a:rPr lang="ru-RU" dirty="0"/>
              <a:t>.	56   60   20   24    </a:t>
            </a:r>
            <a:r>
              <a:rPr lang="ru-RU" dirty="0" smtClean="0"/>
              <a:t>8    12   </a:t>
            </a:r>
            <a:r>
              <a:rPr lang="ru-RU" dirty="0"/>
              <a:t>...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58417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Задание</a:t>
            </a:r>
            <a:br>
              <a:rPr lang="ru-RU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Числовые ряды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по развитию абстрактного мышления</a:t>
            </a:r>
          </a:p>
          <a:p>
            <a:r>
              <a:rPr lang="ru-RU" dirty="0" smtClean="0"/>
              <a:t>Работа по развитию понятийного мышления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РАЗВИТИЕ ТЕОРЕТИЧЕСКОГО МЫШЛЕНИЯ!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Работа также должна быть системной</a:t>
            </a: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363758"/>
          </a:xfrm>
        </p:spPr>
        <p:txBody>
          <a:bodyPr/>
          <a:lstStyle/>
          <a:p>
            <a:r>
              <a:rPr lang="ru-RU" sz="3200" dirty="0" smtClean="0"/>
              <a:t>Рекомендации учителям математики средней школы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2053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060849"/>
            <a:ext cx="8496944" cy="468052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</a:t>
            </a:r>
            <a:r>
              <a:rPr lang="ru-RU" dirty="0">
                <a:solidFill>
                  <a:srgbClr val="FF0000"/>
                </a:solidFill>
              </a:rPr>
              <a:t>. Работа над решенной задачей. </a:t>
            </a:r>
            <a:r>
              <a:rPr lang="ru-RU" dirty="0"/>
              <a:t>Многие ученики только после повторного анализа осознают план решения задачи. Это путь к выработке твердых знаний по математике. Конечно, повторение анализа требует времени, но оно окупается.</a:t>
            </a:r>
          </a:p>
          <a:p>
            <a:r>
              <a:rPr lang="ru-RU" dirty="0"/>
              <a:t>2</a:t>
            </a:r>
            <a:r>
              <a:rPr lang="ru-RU" dirty="0">
                <a:solidFill>
                  <a:srgbClr val="FF0000"/>
                </a:solidFill>
              </a:rPr>
              <a:t>. Решение задач разными способами.</a:t>
            </a:r>
            <a:r>
              <a:rPr lang="ru-RU" dirty="0"/>
              <a:t> Мало уделяется внимания решению задач разными способами в основном из-за недостатка времени. Но это умение свидетельствует о достаточно высоком математическом развитии. Кроме того, привычка нахождения другого способа решения сыграет большую роль в будущем. Но я считаю, что это доступно не всем ученикам, а лишь тем, кто любит математику, имеет особенные математические способности.</a:t>
            </a:r>
          </a:p>
          <a:p>
            <a:r>
              <a:rPr lang="ru-RU" dirty="0"/>
              <a:t>3. </a:t>
            </a:r>
            <a:r>
              <a:rPr lang="ru-RU" dirty="0">
                <a:solidFill>
                  <a:srgbClr val="FF0000"/>
                </a:solidFill>
              </a:rPr>
              <a:t>Правильно организован способ анализа задачи – по вопросу или от данных к вопросу.</a:t>
            </a:r>
          </a:p>
          <a:p>
            <a:r>
              <a:rPr lang="ru-RU" dirty="0"/>
              <a:t>4</a:t>
            </a:r>
            <a:r>
              <a:rPr lang="ru-RU" dirty="0">
                <a:solidFill>
                  <a:srgbClr val="FF0000"/>
                </a:solidFill>
              </a:rPr>
              <a:t>. Представление ситуации, описанной в задачи </a:t>
            </a:r>
            <a:r>
              <a:rPr lang="ru-RU" dirty="0"/>
              <a:t>(нарисовать "картинку"). Учитель обращает внимание детей на детали, которых нужно обязательно представить, а которые можно опустить.  Разбивка текста задачи на  части. Моделирование ситуации с помощью чертежа, рисунка.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Применения </a:t>
            </a:r>
            <a:r>
              <a:rPr lang="ru-RU" sz="3200" dirty="0"/>
              <a:t>разных форм работы над задачей.</a:t>
            </a:r>
          </a:p>
        </p:txBody>
      </p:sp>
    </p:spTree>
    <p:extLst>
      <p:ext uri="{BB962C8B-B14F-4D97-AF65-F5344CB8AC3E}">
        <p14:creationId xmlns:p14="http://schemas.microsoft.com/office/powerpoint/2010/main" val="348195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988840"/>
            <a:ext cx="8424936" cy="460851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5. </a:t>
            </a:r>
            <a:r>
              <a:rPr lang="ru-RU" dirty="0">
                <a:solidFill>
                  <a:srgbClr val="FF0000"/>
                </a:solidFill>
              </a:rPr>
              <a:t>Самостоятельное составление задач учениками.</a:t>
            </a:r>
          </a:p>
          <a:p>
            <a:pPr marL="0" indent="0">
              <a:buNone/>
            </a:pPr>
            <a:r>
              <a:rPr lang="ru-RU" dirty="0"/>
              <a:t>Составить задачу:</a:t>
            </a:r>
          </a:p>
          <a:p>
            <a:pPr marL="0" indent="0">
              <a:buNone/>
            </a:pPr>
            <a:r>
              <a:rPr lang="ru-RU" dirty="0"/>
              <a:t>1) используя слова: больше на, столько,, меньше в, на столько больше, на столько меньше;</a:t>
            </a:r>
          </a:p>
          <a:p>
            <a:pPr marL="0" indent="0">
              <a:buNone/>
            </a:pPr>
            <a:r>
              <a:rPr lang="ru-RU" dirty="0"/>
              <a:t>2) решаемую в 1, 2, 3 действия;</a:t>
            </a:r>
          </a:p>
          <a:p>
            <a:pPr marL="0" indent="0">
              <a:buNone/>
            </a:pPr>
            <a:r>
              <a:rPr lang="ru-RU" dirty="0"/>
              <a:t>3) по данном ее плане решения, действиям и ответу;</a:t>
            </a:r>
          </a:p>
          <a:p>
            <a:pPr marL="0" indent="0">
              <a:buNone/>
            </a:pPr>
            <a:r>
              <a:rPr lang="ru-RU" dirty="0"/>
              <a:t>4) по выражению и так далее</a:t>
            </a:r>
          </a:p>
          <a:p>
            <a:r>
              <a:rPr lang="ru-RU" dirty="0"/>
              <a:t>6. </a:t>
            </a:r>
            <a:r>
              <a:rPr lang="ru-RU" dirty="0">
                <a:solidFill>
                  <a:srgbClr val="FF0000"/>
                </a:solidFill>
              </a:rPr>
              <a:t>Решение задач с отсутствующими или лишними данными.</a:t>
            </a:r>
          </a:p>
          <a:p>
            <a:r>
              <a:rPr lang="ru-RU" dirty="0"/>
              <a:t>7. </a:t>
            </a:r>
            <a:r>
              <a:rPr lang="ru-RU" dirty="0">
                <a:solidFill>
                  <a:srgbClr val="FF0000"/>
                </a:solidFill>
              </a:rPr>
              <a:t>Изменение вопроса задачи.</a:t>
            </a:r>
          </a:p>
          <a:p>
            <a:r>
              <a:rPr lang="ru-RU" dirty="0"/>
              <a:t>8.	</a:t>
            </a:r>
            <a:r>
              <a:rPr lang="ru-RU" dirty="0">
                <a:solidFill>
                  <a:srgbClr val="FF0000"/>
                </a:solidFill>
              </a:rPr>
              <a:t>Составление разных выражений по данным задачам и объяснение, которое помечает то или другое выражение.</a:t>
            </a:r>
            <a:r>
              <a:rPr lang="ru-RU" dirty="0"/>
              <a:t> Выбрать те выражения, которые являются ответом на вопрос задачи.</a:t>
            </a:r>
          </a:p>
          <a:p>
            <a:r>
              <a:rPr lang="ru-RU" dirty="0"/>
              <a:t>9. </a:t>
            </a:r>
            <a:r>
              <a:rPr lang="ru-RU" dirty="0">
                <a:solidFill>
                  <a:srgbClr val="FF0000"/>
                </a:solidFill>
              </a:rPr>
              <a:t>Объяснение готового решения задачи.</a:t>
            </a:r>
          </a:p>
          <a:p>
            <a:r>
              <a:rPr lang="ru-RU" dirty="0"/>
              <a:t>10. </a:t>
            </a:r>
            <a:r>
              <a:rPr lang="ru-RU" b="1" dirty="0">
                <a:solidFill>
                  <a:srgbClr val="FF0000"/>
                </a:solidFill>
              </a:rPr>
              <a:t>Использование приема сравнения задач и их решений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Применения разных форм работы над задачей.</a:t>
            </a:r>
          </a:p>
        </p:txBody>
      </p:sp>
    </p:spTree>
    <p:extLst>
      <p:ext uri="{BB962C8B-B14F-4D97-AF65-F5344CB8AC3E}">
        <p14:creationId xmlns:p14="http://schemas.microsoft.com/office/powerpoint/2010/main" val="18318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/>
          </a:bodyPr>
          <a:lstStyle/>
          <a:p>
            <a:r>
              <a:rPr lang="ru-RU" dirty="0"/>
              <a:t>11. </a:t>
            </a:r>
            <a:r>
              <a:rPr lang="ru-RU" dirty="0">
                <a:solidFill>
                  <a:srgbClr val="FF0000"/>
                </a:solidFill>
              </a:rPr>
              <a:t>Запись двух решений на доске </a:t>
            </a:r>
            <a:r>
              <a:rPr lang="ru-RU" dirty="0"/>
              <a:t>– одного верного и другого неверного.</a:t>
            </a:r>
          </a:p>
          <a:p>
            <a:r>
              <a:rPr lang="ru-RU" dirty="0"/>
              <a:t>12. </a:t>
            </a:r>
            <a:r>
              <a:rPr lang="ru-RU" dirty="0">
                <a:solidFill>
                  <a:srgbClr val="FF0000"/>
                </a:solidFill>
              </a:rPr>
              <a:t>Изменение условия задачи так, чтобы задача решалась другим действием.</a:t>
            </a:r>
          </a:p>
          <a:p>
            <a:r>
              <a:rPr lang="ru-RU" dirty="0"/>
              <a:t>13</a:t>
            </a:r>
            <a:r>
              <a:rPr lang="ru-RU" dirty="0">
                <a:solidFill>
                  <a:srgbClr val="FF0000"/>
                </a:solidFill>
              </a:rPr>
              <a:t>. Закончить решение задачи.</a:t>
            </a:r>
          </a:p>
          <a:p>
            <a:r>
              <a:rPr lang="ru-RU" dirty="0"/>
              <a:t>14.	</a:t>
            </a:r>
            <a:r>
              <a:rPr lang="ru-RU" dirty="0">
                <a:solidFill>
                  <a:srgbClr val="FF0000"/>
                </a:solidFill>
              </a:rPr>
              <a:t>Какой вопрос и какое действие лишние в решении задачи </a:t>
            </a:r>
            <a:r>
              <a:rPr lang="ru-RU" dirty="0"/>
              <a:t>(или, напротив, возобновить пропущенный вопрос и действие в задаче).</a:t>
            </a:r>
          </a:p>
          <a:p>
            <a:r>
              <a:rPr lang="ru-RU" dirty="0"/>
              <a:t>15. </a:t>
            </a:r>
            <a:r>
              <a:rPr lang="ru-RU" dirty="0">
                <a:solidFill>
                  <a:srgbClr val="FF0000"/>
                </a:solidFill>
              </a:rPr>
              <a:t>Составление аналогичной задачи с измененными данными.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1750"/>
          </a:xfrm>
        </p:spPr>
        <p:txBody>
          <a:bodyPr/>
          <a:lstStyle/>
          <a:p>
            <a:r>
              <a:rPr lang="ru-RU" sz="3200" dirty="0"/>
              <a:t>Применения разных форм работы над задачей.</a:t>
            </a:r>
          </a:p>
        </p:txBody>
      </p:sp>
    </p:spTree>
    <p:extLst>
      <p:ext uri="{BB962C8B-B14F-4D97-AF65-F5344CB8AC3E}">
        <p14:creationId xmlns:p14="http://schemas.microsoft.com/office/powerpoint/2010/main" val="54185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060848"/>
            <a:ext cx="7745505" cy="4608511"/>
          </a:xfrm>
        </p:spPr>
        <p:txBody>
          <a:bodyPr/>
          <a:lstStyle/>
          <a:p>
            <a:r>
              <a:rPr lang="ru-RU" dirty="0"/>
              <a:t>качественно новый уровень развития произвольной регуляции поведения и деятельности</a:t>
            </a:r>
            <a:r>
              <a:rPr lang="ru-RU" dirty="0" smtClean="0"/>
              <a:t>;</a:t>
            </a:r>
          </a:p>
          <a:p>
            <a:r>
              <a:rPr lang="ru-RU" dirty="0"/>
              <a:t>рефлексия, анализ, внутренний план </a:t>
            </a:r>
            <a:r>
              <a:rPr lang="ru-RU" dirty="0" smtClean="0"/>
              <a:t>действий;</a:t>
            </a:r>
          </a:p>
          <a:p>
            <a:r>
              <a:rPr lang="ru-RU" dirty="0"/>
              <a:t>развитие нового познавательного отношения к действительности</a:t>
            </a:r>
            <a:r>
              <a:rPr lang="ru-RU" dirty="0" smtClean="0"/>
              <a:t>;</a:t>
            </a:r>
          </a:p>
          <a:p>
            <a:r>
              <a:rPr lang="ru-RU" dirty="0"/>
              <a:t>ориентация на группу сверстников.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Основные новообразования младшего школьного возраста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3828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7699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   Маша отдала несколько открыток подруге, после чего у нее осталось 5 открыток. Сколько открыток отдала Маша подруге?</a:t>
            </a:r>
          </a:p>
          <a:p>
            <a:pPr marL="0" indent="0">
              <a:buNone/>
            </a:pPr>
            <a:r>
              <a:rPr lang="ru-RU" dirty="0" smtClean="0"/>
              <a:t>После </a:t>
            </a:r>
            <a:r>
              <a:rPr lang="ru-RU" dirty="0"/>
              <a:t>выяснения, какого данного не хватает для возможности решения задачи, ученикам можно предложить самостоятельно подобрать, сколько открыток было у Маши, и решить при этом несколько задач вместо одной.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2.     К чаю подали 9 пирожных «эклер», 6 пирожных «корзиночек» и 12 шоколадных конфет. Съели 11 пирожных. Сколько пирожных осталось?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11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21013"/>
          </a:xfrm>
        </p:spPr>
        <p:txBody>
          <a:bodyPr>
            <a:normAutofit/>
          </a:bodyPr>
          <a:lstStyle/>
          <a:p>
            <a:r>
              <a:rPr lang="ru-RU" dirty="0" smtClean="0"/>
              <a:t>1. Помощь в адаптации детей к средней школе, где учитываются возрастные особенности детей</a:t>
            </a:r>
            <a:r>
              <a:rPr lang="ru-RU" smtClean="0"/>
              <a:t>, </a:t>
            </a:r>
            <a:r>
              <a:rPr lang="ru-RU" smtClean="0"/>
              <a:t>их </a:t>
            </a:r>
            <a:r>
              <a:rPr lang="ru-RU" dirty="0" smtClean="0"/>
              <a:t>индивидуальные особенности</a:t>
            </a:r>
            <a:r>
              <a:rPr lang="ru-RU" dirty="0"/>
              <a:t>, преемственность требований начальной и средней школы, необходимость медленного, постепенного их усложнения и введения </a:t>
            </a:r>
            <a:r>
              <a:rPr lang="ru-RU" dirty="0" smtClean="0"/>
              <a:t>новых</a:t>
            </a:r>
            <a:r>
              <a:rPr lang="ru-RU" dirty="0"/>
              <a:t>; преемственность форм и методов обучения: темпа, объёма и уровня изложения предметного материала, а также требований к качеству его </a:t>
            </a:r>
            <a:r>
              <a:rPr lang="ru-RU" dirty="0" smtClean="0"/>
              <a:t>оформления; единство </a:t>
            </a:r>
            <a:r>
              <a:rPr lang="ru-RU" dirty="0"/>
              <a:t>подхода к критериально - оценочной деятельности в начальных и средних классах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435766"/>
          </a:xfrm>
        </p:spPr>
        <p:txBody>
          <a:bodyPr/>
          <a:lstStyle/>
          <a:p>
            <a:r>
              <a:rPr lang="ru-RU" sz="3200" dirty="0" smtClean="0"/>
              <a:t>Условия преодоления психологических проблем преемственности в обучении в начальной школе и школе второй ступени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407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Системная работа педагогов начальной </a:t>
            </a:r>
            <a:r>
              <a:rPr lang="ru-RU" dirty="0"/>
              <a:t>школы </a:t>
            </a:r>
            <a:r>
              <a:rPr lang="ru-RU" dirty="0" smtClean="0"/>
              <a:t>по развитию </a:t>
            </a:r>
            <a:r>
              <a:rPr lang="ru-RU" dirty="0"/>
              <a:t>понятийного мышления (выделение сущностного признака, установление категориальной принадлежности , осознание  закономерных   связей   между  явлениями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Развитию </a:t>
            </a:r>
            <a:r>
              <a:rPr lang="ru-RU" dirty="0"/>
              <a:t>логического мышления (развитие способности к категоризации)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656184"/>
          </a:xfrm>
        </p:spPr>
        <p:txBody>
          <a:bodyPr/>
          <a:lstStyle/>
          <a:p>
            <a:r>
              <a:rPr lang="ru-RU" sz="3200" dirty="0">
                <a:solidFill>
                  <a:srgbClr val="895D1D"/>
                </a:solidFill>
              </a:rPr>
              <a:t>Условия преодоления психологических проблем преемственности в обучении в начальной школе и школе второй ступени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4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Системная работа педагогов средней школы </a:t>
            </a:r>
            <a:r>
              <a:rPr lang="ru-RU" dirty="0"/>
              <a:t>по развитию </a:t>
            </a:r>
            <a:r>
              <a:rPr lang="ru-RU" dirty="0" smtClean="0"/>
              <a:t>абстрактного мышления.</a:t>
            </a:r>
            <a:endParaRPr lang="ru-RU" dirty="0"/>
          </a:p>
          <a:p>
            <a:r>
              <a:rPr lang="ru-RU" dirty="0"/>
              <a:t>Работа по развитию понятийного </a:t>
            </a:r>
            <a:r>
              <a:rPr lang="ru-RU" dirty="0" smtClean="0"/>
              <a:t>мышления.</a:t>
            </a:r>
            <a:endParaRPr lang="ru-RU" dirty="0"/>
          </a:p>
          <a:p>
            <a:r>
              <a:rPr lang="ru-RU" dirty="0" smtClean="0"/>
              <a:t>Работа по развитию теоретического мышления.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895D1D"/>
                </a:solidFill>
              </a:rPr>
              <a:t>Условия преодоления психологических проблем преемственности в обучении в начальной школе и школе второй ступени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32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0"/>
            <a:ext cx="9143997" cy="6885384"/>
          </a:xfrm>
        </p:spPr>
      </p:pic>
    </p:spTree>
    <p:extLst>
      <p:ext uri="{BB962C8B-B14F-4D97-AF65-F5344CB8AC3E}">
        <p14:creationId xmlns:p14="http://schemas.microsoft.com/office/powerpoint/2010/main" val="251593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4900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</a:t>
            </a:r>
            <a:r>
              <a:rPr lang="ru-RU" dirty="0" smtClean="0"/>
              <a:t>оявление </a:t>
            </a:r>
            <a:r>
              <a:rPr lang="ru-RU" dirty="0"/>
              <a:t>в поведении признаков, свидетельствующих о стремлении утвердить свою самостоятельность, независимость, личностную </a:t>
            </a:r>
            <a:r>
              <a:rPr lang="ru-RU" dirty="0" smtClean="0"/>
              <a:t>автономию;</a:t>
            </a:r>
          </a:p>
          <a:p>
            <a:r>
              <a:rPr lang="ru-RU" dirty="0"/>
              <a:t>резкие, качественные изменения, затрагивающие все стороны </a:t>
            </a:r>
            <a:r>
              <a:rPr lang="ru-RU" dirty="0" smtClean="0"/>
              <a:t>развития;</a:t>
            </a:r>
          </a:p>
          <a:p>
            <a:r>
              <a:rPr lang="ru-RU" dirty="0"/>
              <a:t>сложность и амбивалентность отношения подростка ко </a:t>
            </a:r>
            <a:r>
              <a:rPr lang="ru-RU" dirty="0" smtClean="0"/>
              <a:t>взрослым;</a:t>
            </a:r>
          </a:p>
          <a:p>
            <a:r>
              <a:rPr lang="ru-RU" dirty="0"/>
              <a:t>в</a:t>
            </a:r>
            <a:r>
              <a:rPr lang="ru-RU" dirty="0" smtClean="0"/>
              <a:t>едущей деятельностью становится общение со сверстниками;</a:t>
            </a:r>
          </a:p>
          <a:p>
            <a:r>
              <a:rPr lang="ru-RU" dirty="0" smtClean="0"/>
              <a:t>бурное </a:t>
            </a:r>
            <a:r>
              <a:rPr lang="ru-RU" dirty="0"/>
              <a:t>и </a:t>
            </a:r>
            <a:r>
              <a:rPr lang="ru-RU" dirty="0" smtClean="0"/>
              <a:t>плодотворное развитие </a:t>
            </a:r>
            <a:r>
              <a:rPr lang="ru-RU" dirty="0"/>
              <a:t>познавательных процессов.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Психологические особенности подросткового возраста </a:t>
            </a:r>
            <a:br>
              <a:rPr lang="ru-RU" sz="3200" dirty="0" smtClean="0"/>
            </a:br>
            <a:r>
              <a:rPr lang="ru-RU" sz="3200" dirty="0" smtClean="0"/>
              <a:t>(10-11 – 13-14 лет)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9150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988840"/>
            <a:ext cx="7745505" cy="4869159"/>
          </a:xfrm>
        </p:spPr>
        <p:txBody>
          <a:bodyPr>
            <a:normAutofit fontScale="92500"/>
          </a:bodyPr>
          <a:lstStyle/>
          <a:p>
            <a:r>
              <a:rPr lang="ru-RU" dirty="0"/>
              <a:t>противоречие между некритическим усвоением групповых моральных норм и стремлением обсуждать простые, порой достаточно ценные правила, определенный максимализм требований, сдвиг оценки отдельного поступка на личность в </a:t>
            </a:r>
            <a:r>
              <a:rPr lang="ru-RU" dirty="0" smtClean="0"/>
              <a:t>целом;</a:t>
            </a:r>
          </a:p>
          <a:p>
            <a:r>
              <a:rPr lang="ru-RU" dirty="0"/>
              <a:t>становление нового уровня самосознания, «Я-концепции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кризис </a:t>
            </a:r>
            <a:r>
              <a:rPr lang="ru-RU" dirty="0"/>
              <a:t>подросткового возраста </a:t>
            </a:r>
            <a:r>
              <a:rPr lang="ru-RU" dirty="0" smtClean="0"/>
              <a:t>;</a:t>
            </a:r>
          </a:p>
          <a:p>
            <a:r>
              <a:rPr lang="ru-RU" dirty="0" smtClean="0"/>
              <a:t>«чувство взрослости»;</a:t>
            </a:r>
          </a:p>
          <a:p>
            <a:r>
              <a:rPr lang="ru-RU" dirty="0"/>
              <a:t>н</a:t>
            </a:r>
            <a:r>
              <a:rPr lang="ru-RU" dirty="0" smtClean="0"/>
              <a:t>ачинается серьезная </a:t>
            </a:r>
            <a:r>
              <a:rPr lang="ru-RU" dirty="0"/>
              <a:t>гормональная перестройка, половое </a:t>
            </a:r>
            <a:r>
              <a:rPr lang="ru-RU" dirty="0" smtClean="0"/>
              <a:t>созревание. </a:t>
            </a:r>
            <a:r>
              <a:rPr lang="ru-RU" dirty="0"/>
              <a:t>Гормональные из­менения вызывают резкие перепады настроения, повышенную, нестабильную эмоциональность, неуправляемость настроения, повышенную возбудимость, </a:t>
            </a:r>
            <a:r>
              <a:rPr lang="ru-RU" dirty="0" smtClean="0"/>
              <a:t>импульсивность.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476672"/>
            <a:ext cx="7756263" cy="1152128"/>
          </a:xfrm>
        </p:spPr>
        <p:txBody>
          <a:bodyPr/>
          <a:lstStyle/>
          <a:p>
            <a:r>
              <a:rPr lang="ru-RU" sz="3200" dirty="0"/>
              <a:t>Психологические особенности подросткового возраста </a:t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956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Причины нарушения учебной деятельности и адаптации учащихся </a:t>
            </a:r>
            <a:r>
              <a:rPr lang="ru-RU" sz="4400" dirty="0" smtClean="0"/>
              <a:t>при переходе в среднюю школу. 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429000"/>
            <a:ext cx="3238500" cy="3200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67" y="3212976"/>
            <a:ext cx="3480761" cy="339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1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60648"/>
            <a:ext cx="7745505" cy="6264695"/>
          </a:xfrm>
        </p:spPr>
        <p:txBody>
          <a:bodyPr/>
          <a:lstStyle/>
          <a:p>
            <a:pPr marL="0" indent="457200" algn="just">
              <a:buNone/>
            </a:pPr>
            <a:r>
              <a:rPr lang="ru-RU" dirty="0" smtClean="0"/>
              <a:t>Переход </a:t>
            </a:r>
            <a:r>
              <a:rPr lang="ru-RU" dirty="0"/>
              <a:t>на вторую ступень обучения (начиная с пятого класса) был всегда сопряжен с падением успеваемости и появлением проблем в учебе у многих школьников. </a:t>
            </a:r>
            <a:endParaRPr lang="ru-RU" dirty="0" smtClean="0"/>
          </a:p>
          <a:p>
            <a:pPr marL="0" indent="457200" algn="just">
              <a:buNone/>
            </a:pPr>
            <a:endParaRPr lang="ru-RU" dirty="0"/>
          </a:p>
          <a:p>
            <a:pPr marL="0" indent="457200" algn="just">
              <a:buNone/>
            </a:pPr>
            <a:r>
              <a:rPr lang="ru-RU" dirty="0" smtClean="0"/>
              <a:t>Лишь </a:t>
            </a:r>
            <a:r>
              <a:rPr lang="ru-RU" dirty="0"/>
              <a:t>незначительная часть отличников и «хорошистов» начальных классов сохраняет и далее тот же уровень успеваемости. </a:t>
            </a:r>
            <a:endParaRPr lang="ru-RU" dirty="0" smtClean="0"/>
          </a:p>
          <a:p>
            <a:pPr marL="0" indent="457200" algn="just">
              <a:buNone/>
            </a:pPr>
            <a:endParaRPr lang="ru-RU" dirty="0"/>
          </a:p>
          <a:p>
            <a:pPr marL="0" indent="457200" algn="just">
              <a:buNone/>
            </a:pPr>
            <a:r>
              <a:rPr lang="ru-RU" dirty="0" smtClean="0"/>
              <a:t>Давайте рассмотрим основные причины нарушения учебной деятельности учащихся при переходе в среднюю школу.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31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248347"/>
            <a:ext cx="8049217" cy="4276997"/>
          </a:xfrm>
        </p:spPr>
        <p:txBody>
          <a:bodyPr>
            <a:normAutofit/>
          </a:bodyPr>
          <a:lstStyle/>
          <a:p>
            <a:r>
              <a:rPr lang="ru-RU" dirty="0" smtClean="0"/>
              <a:t>Резкие </a:t>
            </a:r>
            <a:r>
              <a:rPr lang="ru-RU" dirty="0"/>
              <a:t>изменения условий обучения, разнообразие и качественное усложнение требований, предъявляемых к школьнику разными </a:t>
            </a:r>
            <a:r>
              <a:rPr lang="ru-RU" dirty="0" smtClean="0"/>
              <a:t>учителями, все это увеличивает нагрузку на психику школьника.</a:t>
            </a:r>
          </a:p>
          <a:p>
            <a:r>
              <a:rPr lang="ru-RU" dirty="0" smtClean="0"/>
              <a:t>Школьники переживают период адаптации к новым условиям обучения, сходный с тем, который характерен на начало поступления в первый класс.</a:t>
            </a:r>
          </a:p>
          <a:p>
            <a:r>
              <a:rPr lang="ru-RU" dirty="0" smtClean="0"/>
              <a:t>Меняются </a:t>
            </a:r>
            <a:r>
              <a:rPr lang="ru-RU" dirty="0"/>
              <a:t>условия обучения: дети переходят от одного основного учителя к системе «классный руководитель—учителя-предметники», уроки, как правило, проходят в разных </a:t>
            </a:r>
            <a:r>
              <a:rPr lang="ru-RU" dirty="0" smtClean="0"/>
              <a:t>кабинетах, меняются одноклассники.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584176"/>
          </a:xfrm>
        </p:spPr>
        <p:txBody>
          <a:bodyPr/>
          <a:lstStyle/>
          <a:p>
            <a:r>
              <a:rPr lang="ru-RU" sz="3200" dirty="0" smtClean="0"/>
              <a:t>Социально – психологическая дезадаптация, с чем связана и как с ней бороться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077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132856"/>
            <a:ext cx="8193233" cy="446449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Затруднять адаптацию детей к средней школе может как рассогласованность требований разных педагогов, так и то, что учителя средней школы часто не делают различий между пятиклассниками и другими учащимися средней школы, предъявляя ко всем одинаковые требования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Также затрудняет адаптацию и необходимость </a:t>
            </a:r>
            <a:r>
              <a:rPr lang="ru-RU" dirty="0"/>
              <a:t>на каждом уроке приспособиться к своеобразному </a:t>
            </a:r>
            <a:r>
              <a:rPr lang="ru-RU" dirty="0" smtClean="0"/>
              <a:t>темпу, </a:t>
            </a:r>
            <a:r>
              <a:rPr lang="ru-RU" dirty="0"/>
              <a:t>особенностям речи, стилю преподавания каждого </a:t>
            </a:r>
            <a:r>
              <a:rPr lang="ru-RU" dirty="0" smtClean="0"/>
              <a:t>учителя.</a:t>
            </a:r>
          </a:p>
          <a:p>
            <a:r>
              <a:rPr lang="ru-RU" dirty="0"/>
              <a:t>Кроме того, обучение в средних классах школы связано с определенной деиндивидуализацией, обезличиванием подхода педагога к школьнику.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188640"/>
            <a:ext cx="7756263" cy="1512168"/>
          </a:xfrm>
        </p:spPr>
        <p:txBody>
          <a:bodyPr/>
          <a:lstStyle/>
          <a:p>
            <a:r>
              <a:rPr lang="ru-RU" sz="3200" dirty="0"/>
              <a:t>Социально – психологическая дезадаптация, с чем связана и как с ней бороться</a:t>
            </a:r>
          </a:p>
        </p:txBody>
      </p:sp>
    </p:spTree>
    <p:extLst>
      <p:ext uri="{BB962C8B-B14F-4D97-AF65-F5344CB8AC3E}">
        <p14:creationId xmlns:p14="http://schemas.microsoft.com/office/powerpoint/2010/main" val="21474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1118</TotalTime>
  <Words>2046</Words>
  <Application>Microsoft Office PowerPoint</Application>
  <PresentationFormat>Экран (4:3)</PresentationFormat>
  <Paragraphs>202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Твердый переплет</vt:lpstr>
      <vt:lpstr>Психологические проблемы преемственности в обучении в начальной школе и школе второй ступени</vt:lpstr>
      <vt:lpstr>Психологические особенности младшего школьного возраста (6-7 – 9-10 лет)</vt:lpstr>
      <vt:lpstr>Основные новообразования младшего школьного возраста</vt:lpstr>
      <vt:lpstr>Психологические особенности подросткового возраста  (10-11 – 13-14 лет)</vt:lpstr>
      <vt:lpstr>Психологические особенности подросткового возраста  </vt:lpstr>
      <vt:lpstr>Причины нарушения учебной деятельности и адаптации учащихся при переходе в среднюю школу. </vt:lpstr>
      <vt:lpstr>Презентация PowerPoint</vt:lpstr>
      <vt:lpstr>Социально – психологическая дезадаптация, с чем связана и как с ней бороться</vt:lpstr>
      <vt:lpstr>Социально – психологическая дезадаптация, с чем связана и как с ней бороться</vt:lpstr>
      <vt:lpstr>Основные направления работы на этапе адаптации школьников к среднему звену</vt:lpstr>
      <vt:lpstr>Основные направления работы на этапе адаптации школьников к среднему звену</vt:lpstr>
      <vt:lpstr>Основные направления работы на этапе адаптации школьников к среднему звену</vt:lpstr>
      <vt:lpstr>Подростковый кризис, вызванный половым созреванием.</vt:lpstr>
      <vt:lpstr>Подростковый кризис, вызванный половым созреванием.</vt:lpstr>
      <vt:lpstr>Подростковый кризис, вызванный половым созреванием.</vt:lpstr>
      <vt:lpstr>Недостатки и дисгармоничность развития интеллектуальных способностей учащихся</vt:lpstr>
      <vt:lpstr>Недостатки и дисгармоничность развития интеллектуальных способностей учащихся</vt:lpstr>
      <vt:lpstr>Недостатки и дисгармоничность развития интеллектуальных способностей учащихся</vt:lpstr>
      <vt:lpstr>Рекомендации педагогам начальной школы:</vt:lpstr>
      <vt:lpstr>Логические задачи</vt:lpstr>
      <vt:lpstr>Задание    Выделить общие признаки следующих объектов: </vt:lpstr>
      <vt:lpstr>Задание   Распределить данные слова на группы : </vt:lpstr>
      <vt:lpstr>Задание  Найдите одно лишнее слово:</vt:lpstr>
      <vt:lpstr>Задание  Необходимо подобрать общее название к каждой группе слов: </vt:lpstr>
      <vt:lpstr>Задание Числовые ряды</vt:lpstr>
      <vt:lpstr>Рекомендации учителям математики средней школы</vt:lpstr>
      <vt:lpstr>Применения разных форм работы над задачей.</vt:lpstr>
      <vt:lpstr>Применения разных форм работы над задачей.</vt:lpstr>
      <vt:lpstr>Применения разных форм работы над задачей.</vt:lpstr>
      <vt:lpstr>Примеры задач</vt:lpstr>
      <vt:lpstr>Условия преодоления психологических проблем преемственности в обучении в начальной школе и школе второй ступени</vt:lpstr>
      <vt:lpstr>Условия преодоления психологических проблем преемственности в обучении в начальной школе и школе второй ступени</vt:lpstr>
      <vt:lpstr>Условия преодоления психологических проблем преемственности в обучении в начальной школе и школе второй ступени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радуга</dc:creator>
  <cp:lastModifiedBy>радуга</cp:lastModifiedBy>
  <cp:revision>38</cp:revision>
  <dcterms:created xsi:type="dcterms:W3CDTF">2016-03-31T06:39:48Z</dcterms:created>
  <dcterms:modified xsi:type="dcterms:W3CDTF">2016-04-07T06:01:24Z</dcterms:modified>
</cp:coreProperties>
</file>