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CFC85-6447-48F5-86AF-111B939178BF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AE750-58A6-4827-B190-74E60F55D2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50B8-CCA8-4734-BFBD-351828B90FC4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804D-0C04-4999-BDE3-D2625EC42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50B8-CCA8-4734-BFBD-351828B90FC4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804D-0C04-4999-BDE3-D2625EC42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50B8-CCA8-4734-BFBD-351828B90FC4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804D-0C04-4999-BDE3-D2625EC42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50B8-CCA8-4734-BFBD-351828B90FC4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804D-0C04-4999-BDE3-D2625EC42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50B8-CCA8-4734-BFBD-351828B90FC4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804D-0C04-4999-BDE3-D2625EC42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50B8-CCA8-4734-BFBD-351828B90FC4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804D-0C04-4999-BDE3-D2625EC42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50B8-CCA8-4734-BFBD-351828B90FC4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804D-0C04-4999-BDE3-D2625EC42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50B8-CCA8-4734-BFBD-351828B90FC4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804D-0C04-4999-BDE3-D2625EC42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50B8-CCA8-4734-BFBD-351828B90FC4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804D-0C04-4999-BDE3-D2625EC42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50B8-CCA8-4734-BFBD-351828B90FC4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804D-0C04-4999-BDE3-D2625EC42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50B8-CCA8-4734-BFBD-351828B90FC4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804D-0C04-4999-BDE3-D2625EC42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750B8-CCA8-4734-BFBD-351828B90FC4}" type="datetimeFigureOut">
              <a:rPr lang="ru-RU" smtClean="0"/>
              <a:pPr/>
              <a:t>07.03.2016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F804D-0C04-4999-BDE3-D2625EC42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s://ru.wikipedia.org/wiki/%D0%93%D0%B5%D1%80%D0%BE%D0%B9_%D0%A1%D0%BE%D1%86%D0%B8%D0%B0%D0%BB%D0%B8%D1%81%D1%82%D0%B8%D1%87%D0%B5%D1%81%D0%BA%D0%BE%D0%B3%D0%BE_%D0%A2%D1%80%D1%83%D0%B4%D0%B0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s://ru.wikipedia.org/wiki/%D0%A1%D1%82%D0%B0%D0%BB%D0%B8%D0%BD%D1%81%D0%BA%D0%B0%D1%8F_%D0%BF%D1%80%D0%B5%D0%BC%D0%B8%D1%8F" TargetMode="External"/><Relationship Id="rId4" Type="http://schemas.openxmlformats.org/officeDocument/2006/relationships/hyperlink" Target="https://ru.wikipedia.org/wiki/%D0%9B%D0%B5%D0%BD%D0%B8%D0%BD%D1%81%D0%BA%D0%B0%D1%8F_%D0%BF%D1%80%D0%B5%D0%BC%D0%B8%D1%8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8.jpeg"/><Relationship Id="rId7" Type="http://schemas.openxmlformats.org/officeDocument/2006/relationships/hyperlink" Target="https://ru.wikipedia.org/wiki/%D0%9E%D0%BA%D1%82%D1%8F%D0%B1%D1%80%D1%8C_(%D0%B6%D1%83%D1%80%D0%BD%D0%B0%D0%BB)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C%D0%BE%D0%BB%D0%BE%D0%B4%D0%B0%D1%8F_%D0%B3%D0%B2%D0%B0%D1%80%D0%B4%D0%B8%D1%8F_(%D0%B6%D1%83%D1%80%D0%BD%D0%B0%D0%BB)" TargetMode="External"/><Relationship Id="rId5" Type="http://schemas.openxmlformats.org/officeDocument/2006/relationships/hyperlink" Target="https://ru.wikipedia.org/wiki/1936_%D0%B3%D0%BE%D0%B4" TargetMode="External"/><Relationship Id="rId4" Type="http://schemas.openxmlformats.org/officeDocument/2006/relationships/hyperlink" Target="https://ru.wikipedia.org/wiki/%D0%9B%D0%B8%D1%82%D0%B5%D1%80%D0%B0%D1%82%D1%83%D1%80%D0%BD%D1%8B%D0%B9_%D0%B8%D0%BD%D1%81%D1%82%D0%B8%D1%82%D1%83%D1%82_%D0%B8%D0%BC%D0%B5%D0%BD%D0%B8_%D0%90._%D0%9C._%D0%93%D0%BE%D1%80%D1%8C%D0%BA%D0%BE%D0%B3%D0%BE" TargetMode="External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9F_%D0%A1%D0%A1%D0%A1%D0%A0" TargetMode="External"/><Relationship Id="rId7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hyperlink" Target="https://ru.wikipedia.org/wiki/%D0%91%D0%BE%D0%B8_%D0%BD%D0%B0_%D0%A5%D0%B0%D0%BB%D1%85%D0%B8%D0%BD-%D0%93%D0%BE%D0%BB%D0%B5" TargetMode="External"/><Relationship Id="rId4" Type="http://schemas.openxmlformats.org/officeDocument/2006/relationships/hyperlink" Target="https://ru.wikipedia.org/wiki/%D0%98%D0%A4%D0%9B%D0%9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B%D0%B5%D0%BD%D0%BA%D0%BE%D0%B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hyperlink" Target="https://ru.wikipedia.org/wiki/%D0%98%D0%B7%D0%B2%D0%B5%D1%81%D1%82%D0%B8%D1%8F" TargetMode="External"/><Relationship Id="rId4" Type="http://schemas.openxmlformats.org/officeDocument/2006/relationships/hyperlink" Target="https://ru.wikipedia.org/wiki/%D0%92%D0%B5%D0%BB%D0%B8%D0%BA%D0%B0%D1%8F_%D0%9E%D1%82%D0%B5%D1%87%D0%B5%D1%81%D1%82%D0%B2%D0%B5%D0%BD%D0%BD%D0%B0%D1%8F_%D0%B2%D0%BE%D0%B9%D0%BD%D0%B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E%D0%B4%D0%B5%D1%81%D1%81%D0%BA%D0%B0%D1%8F_%D0%BE%D0%B1%D0%BE%D1%80%D0%BE%D0%BD%D0%B0_(1941)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png"/><Relationship Id="rId7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10" Type="http://schemas.openxmlformats.org/officeDocument/2006/relationships/image" Target="../media/image22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3239284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pic>
        <p:nvPicPr>
          <p:cNvPr id="7" name="Рисунок 6" descr="KMO_085447_07463_1_t218_0035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00042"/>
            <a:ext cx="9144000" cy="513877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4348" y="5857892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Константин Михайлович Симонов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239284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720" y="714356"/>
            <a:ext cx="4500594" cy="539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indent="-533400" algn="just">
              <a:spcBef>
                <a:spcPct val="20000"/>
              </a:spcBef>
              <a:buFontTx/>
              <a:buChar char="•"/>
            </a:pPr>
            <a:r>
              <a:rPr lang="ru-RU" sz="2400" dirty="0" smtClean="0"/>
              <a:t>Знаменитый писатель, лауреат Сталинских премий. Корреспондент газеты «Красная звезда» </a:t>
            </a:r>
          </a:p>
          <a:p>
            <a:pPr marL="533400" indent="-533400">
              <a:spcBef>
                <a:spcPct val="20000"/>
              </a:spcBef>
            </a:pPr>
            <a:endParaRPr lang="ru-RU" sz="2400" dirty="0" smtClean="0"/>
          </a:p>
          <a:p>
            <a:pPr marL="533400" indent="-533400" algn="ctr">
              <a:spcBef>
                <a:spcPct val="20000"/>
              </a:spcBef>
            </a:pPr>
            <a:r>
              <a:rPr lang="ru-RU" sz="2400" dirty="0" smtClean="0"/>
              <a:t>Работал в разных странах:</a:t>
            </a:r>
          </a:p>
          <a:p>
            <a:pPr marL="533400" indent="-533400">
              <a:spcBef>
                <a:spcPct val="20000"/>
              </a:spcBef>
              <a:buFontTx/>
              <a:buChar char="•"/>
            </a:pPr>
            <a:r>
              <a:rPr lang="ru-RU" sz="2400" dirty="0" smtClean="0"/>
              <a:t>в Японии</a:t>
            </a:r>
          </a:p>
          <a:p>
            <a:pPr marL="533400" indent="-533400">
              <a:spcBef>
                <a:spcPct val="20000"/>
              </a:spcBef>
              <a:buFontTx/>
              <a:buChar char="•"/>
            </a:pPr>
            <a:r>
              <a:rPr lang="ru-RU" sz="2400" dirty="0" smtClean="0"/>
              <a:t>в США</a:t>
            </a:r>
          </a:p>
          <a:p>
            <a:pPr marL="533400" indent="-533400">
              <a:spcBef>
                <a:spcPct val="20000"/>
              </a:spcBef>
              <a:buFontTx/>
              <a:buChar char="•"/>
            </a:pPr>
            <a:r>
              <a:rPr lang="ru-RU" sz="2400" dirty="0" smtClean="0"/>
              <a:t>в Канаде</a:t>
            </a:r>
          </a:p>
          <a:p>
            <a:pPr marL="533400" indent="-533400">
              <a:spcBef>
                <a:spcPct val="20000"/>
              </a:spcBef>
              <a:buFontTx/>
              <a:buChar char="•"/>
            </a:pPr>
            <a:r>
              <a:rPr lang="ru-RU" sz="2400" dirty="0" smtClean="0"/>
              <a:t>во Франции</a:t>
            </a:r>
          </a:p>
          <a:p>
            <a:pPr marL="533400" indent="-533400">
              <a:spcBef>
                <a:spcPct val="20000"/>
              </a:spcBef>
              <a:buFontTx/>
              <a:buChar char="•"/>
            </a:pPr>
            <a:endParaRPr lang="ru-RU" sz="2400" dirty="0" smtClean="0"/>
          </a:p>
          <a:p>
            <a:pPr marL="533400" indent="-533400" algn="ctr">
              <a:spcBef>
                <a:spcPct val="20000"/>
              </a:spcBef>
            </a:pPr>
            <a:r>
              <a:rPr lang="ru-RU" sz="2400" dirty="0" smtClean="0"/>
              <a:t>Книга стихов «Друзья и враги» 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28728" y="285728"/>
            <a:ext cx="25170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ПОСЛЕ ВОЙНЫ</a:t>
            </a:r>
            <a:endParaRPr lang="ru-RU" sz="2800" b="1" dirty="0"/>
          </a:p>
        </p:txBody>
      </p:sp>
      <p:pic>
        <p:nvPicPr>
          <p:cNvPr id="8" name="Рисунок 7" descr="1447138562_Rycar-sovetskogo-obraza-Stat-ya-v-gazete-Pravda-k-100-letiyu-sovetskogo-pisatelya-Konstantina-Simon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1500174"/>
            <a:ext cx="3679546" cy="3357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239284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300px-Симоновский_камень_на_Буйничском_пол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28" y="500042"/>
            <a:ext cx="6405617" cy="48042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596" y="5643578"/>
            <a:ext cx="8286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Мемориальный камень, посвящённый памяти К. Симонова, установленный на </a:t>
            </a:r>
            <a:r>
              <a:rPr lang="ru-RU" sz="2400" dirty="0" err="1" smtClean="0"/>
              <a:t>Буйничском</a:t>
            </a:r>
            <a:r>
              <a:rPr lang="ru-RU" sz="2400" dirty="0" smtClean="0"/>
              <a:t> поле.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239284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1071538" y="1928802"/>
            <a:ext cx="68580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Baskerville Old Face" pitchFamily="18" charset="0"/>
              </a:rPr>
              <a:t>Презента</a:t>
            </a: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цию подготовила</a:t>
            </a:r>
          </a:p>
          <a:p>
            <a:pPr algn="ctr"/>
            <a:r>
              <a:rPr lang="ru-RU" sz="2400" dirty="0" smtClean="0">
                <a:latin typeface="Baskerville Old Face" pitchFamily="18" charset="0"/>
              </a:rPr>
              <a:t>Ученица</a:t>
            </a: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 8 </a:t>
            </a:r>
            <a:r>
              <a:rPr lang="ru-RU" sz="2400" dirty="0" smtClean="0">
                <a:latin typeface="Baskerville Old Face" pitchFamily="18" charset="0"/>
              </a:rPr>
              <a:t>класса </a:t>
            </a: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askerville Old Face" pitchFamily="18" charset="0"/>
              </a:rPr>
              <a:t>В</a:t>
            </a:r>
          </a:p>
          <a:p>
            <a:pPr algn="ctr"/>
            <a:r>
              <a:rPr lang="ru-RU" sz="2400" dirty="0" smtClean="0">
                <a:latin typeface="Baskerville Old Face" pitchFamily="18" charset="0"/>
              </a:rPr>
              <a:t>МБОУ «Средняя общеобразовательная школа №20 им. А. А. Хмелевского»</a:t>
            </a:r>
          </a:p>
          <a:p>
            <a:pPr algn="ctr"/>
            <a:endParaRPr lang="ru-RU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ru-RU" sz="2400" dirty="0" smtClean="0">
                <a:latin typeface="Baskerville Old Face" pitchFamily="18" charset="0"/>
              </a:rPr>
              <a:t>Демидова </a:t>
            </a:r>
            <a:r>
              <a:rPr lang="ru-RU" sz="2400" dirty="0" smtClean="0">
                <a:latin typeface="Baskerville Old Face" pitchFamily="18" charset="0"/>
              </a:rPr>
              <a:t>Ольга</a:t>
            </a:r>
            <a:endParaRPr lang="ru-RU" sz="2400" dirty="0" smtClean="0">
              <a:latin typeface="Baskerville Old Face" pitchFamily="18" charset="0"/>
            </a:endParaRPr>
          </a:p>
          <a:p>
            <a:pPr algn="ctr"/>
            <a:r>
              <a:rPr lang="ru-RU" sz="2400" dirty="0" smtClean="0">
                <a:latin typeface="Baskerville Old Face" pitchFamily="18" charset="0"/>
              </a:rPr>
              <a:t>Руководитель: Мальцева О. Н.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239284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0100" y="785794"/>
            <a:ext cx="7786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РЕСУРСЫ: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https://ru.wikipedia.org/wiki/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Симонов,_Константин_Михайлович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239284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0100" y="114298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1968" y="285728"/>
            <a:ext cx="4572032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ru-RU" sz="2800" b="1" dirty="0" smtClean="0"/>
              <a:t>КОНСТАНТИН СИМОНОВ</a:t>
            </a:r>
            <a:br>
              <a:rPr lang="ru-RU" sz="2800" b="1" dirty="0" smtClean="0"/>
            </a:b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 ЖИЗНЬ И ТВОРЧЕСКИЙ ПУТЬ</a:t>
            </a:r>
          </a:p>
          <a:p>
            <a:pPr algn="ctr">
              <a:lnSpc>
                <a:spcPct val="95000"/>
              </a:lnSpc>
            </a:pP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lnSpc>
                <a:spcPct val="95000"/>
              </a:lnSpc>
            </a:pP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8" name="Рисунок 7" descr="6c255c613a6978ea96d833f1aa9e222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571480"/>
            <a:ext cx="4078484" cy="564360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86314" y="2714620"/>
            <a:ext cx="4000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Русский </a:t>
            </a:r>
            <a:r>
              <a:rPr lang="ru-RU" sz="2400" dirty="0"/>
              <a:t>советский прозаик, поэт, киносценарист, журналист и общественный деятель. </a:t>
            </a:r>
          </a:p>
        </p:txBody>
      </p:sp>
      <p:sp>
        <p:nvSpPr>
          <p:cNvPr id="10" name="5-конечная звезда 9"/>
          <p:cNvSpPr/>
          <p:nvPr/>
        </p:nvSpPr>
        <p:spPr>
          <a:xfrm>
            <a:off x="6572264" y="2000240"/>
            <a:ext cx="500066" cy="428628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86446" y="564357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1936—1979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239284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282" y="214290"/>
            <a:ext cx="4000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 </a:t>
            </a:r>
            <a:r>
              <a:rPr lang="ru-RU" sz="2400" b="1" dirty="0">
                <a:hlinkClick r:id="rId3" tooltip="Герой Социалистического Труда"/>
              </a:rPr>
              <a:t>Герой Социалистического Труда</a:t>
            </a:r>
            <a:r>
              <a:rPr lang="ru-RU" sz="2400" b="1" dirty="0"/>
              <a:t> (1974). Лауреат </a:t>
            </a:r>
            <a:r>
              <a:rPr lang="ru-RU" sz="2400" b="1" dirty="0">
                <a:hlinkClick r:id="rId4" tooltip="Ленинская премия"/>
              </a:rPr>
              <a:t>Ленинской</a:t>
            </a:r>
            <a:r>
              <a:rPr lang="ru-RU" sz="2400" b="1" dirty="0"/>
              <a:t> (1974</a:t>
            </a:r>
            <a:r>
              <a:rPr lang="ru-RU" sz="2400" b="1" dirty="0" smtClean="0"/>
              <a:t>)</a:t>
            </a:r>
          </a:p>
          <a:p>
            <a:r>
              <a:rPr lang="ru-RU" sz="2400" b="1" dirty="0" smtClean="0"/>
              <a:t> </a:t>
            </a:r>
            <a:r>
              <a:rPr lang="ru-RU" sz="2400" b="1" dirty="0"/>
              <a:t>и шести </a:t>
            </a:r>
            <a:r>
              <a:rPr lang="ru-RU" sz="2400" b="1" dirty="0">
                <a:hlinkClick r:id="rId5" tooltip="Сталинская премия"/>
              </a:rPr>
              <a:t>Сталинских</a:t>
            </a:r>
            <a:r>
              <a:rPr lang="ru-RU" sz="2400" b="1" dirty="0"/>
              <a:t> премий (1942, 1943, 1946, 1947, 1949, 1950). </a:t>
            </a:r>
          </a:p>
        </p:txBody>
      </p:sp>
      <p:pic>
        <p:nvPicPr>
          <p:cNvPr id="13314" name="Picture 2" descr="Lenin Prize Meda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29454" y="642918"/>
            <a:ext cx="1428750" cy="2105026"/>
          </a:xfrm>
          <a:prstGeom prst="rect">
            <a:avLst/>
          </a:prstGeom>
          <a:noFill/>
        </p:spPr>
      </p:pic>
      <p:pic>
        <p:nvPicPr>
          <p:cNvPr id="13316" name="Picture 4" descr="Medal of the State Stalin Priz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071810"/>
            <a:ext cx="1428750" cy="2314575"/>
          </a:xfrm>
          <a:prstGeom prst="rect">
            <a:avLst/>
          </a:prstGeom>
          <a:noFill/>
        </p:spPr>
      </p:pic>
      <p:pic>
        <p:nvPicPr>
          <p:cNvPr id="13318" name="Picture 6" descr="Medal of the State Stalin Priz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00166" y="3071810"/>
            <a:ext cx="1428750" cy="2314575"/>
          </a:xfrm>
          <a:prstGeom prst="rect">
            <a:avLst/>
          </a:prstGeom>
          <a:noFill/>
        </p:spPr>
      </p:pic>
      <p:pic>
        <p:nvPicPr>
          <p:cNvPr id="13320" name="Picture 8" descr="Medal of the State Stalin Priz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00364" y="3071810"/>
            <a:ext cx="1428750" cy="2314575"/>
          </a:xfrm>
          <a:prstGeom prst="rect">
            <a:avLst/>
          </a:prstGeom>
          <a:noFill/>
        </p:spPr>
      </p:pic>
      <p:pic>
        <p:nvPicPr>
          <p:cNvPr id="13322" name="Picture 10" descr="Medal of the State Stalin Priz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00562" y="3071810"/>
            <a:ext cx="1428750" cy="2314575"/>
          </a:xfrm>
          <a:prstGeom prst="rect">
            <a:avLst/>
          </a:prstGeom>
          <a:noFill/>
        </p:spPr>
      </p:pic>
      <p:pic>
        <p:nvPicPr>
          <p:cNvPr id="13324" name="Picture 12" descr="Medal of the State Stalin Priz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00760" y="3071810"/>
            <a:ext cx="1428750" cy="2314575"/>
          </a:xfrm>
          <a:prstGeom prst="rect">
            <a:avLst/>
          </a:prstGeom>
          <a:noFill/>
        </p:spPr>
      </p:pic>
      <p:pic>
        <p:nvPicPr>
          <p:cNvPr id="13326" name="Picture 14" descr="Medal of the State Stalin Priz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00958" y="3071810"/>
            <a:ext cx="1428750" cy="2314575"/>
          </a:xfrm>
          <a:prstGeom prst="rect">
            <a:avLst/>
          </a:prstGeom>
          <a:noFill/>
        </p:spPr>
      </p:pic>
      <p:pic>
        <p:nvPicPr>
          <p:cNvPr id="13328" name="Picture 16" descr="Serp i molot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2066" y="285728"/>
            <a:ext cx="1428750" cy="2552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239284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290" name="Picture 2" descr="SPB Collage 201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642918"/>
            <a:ext cx="3786214" cy="53006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071934" y="357166"/>
            <a:ext cx="5072066" cy="6075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400" b="1" dirty="0" smtClean="0"/>
              <a:t>Родился в Петрограде в семье полковника Генерального Штаба </a:t>
            </a:r>
            <a:r>
              <a:rPr lang="en-US" sz="2400" b="1" dirty="0" smtClean="0"/>
              <a:t> </a:t>
            </a:r>
            <a:r>
              <a:rPr lang="ru-RU" sz="2400" b="1" dirty="0" smtClean="0"/>
              <a:t>Михаила Симонова и </a:t>
            </a:r>
            <a:r>
              <a:rPr lang="en-US" sz="2400" b="1" dirty="0" smtClean="0"/>
              <a:t>  </a:t>
            </a:r>
            <a:r>
              <a:rPr lang="ru-RU" sz="2400" b="1" dirty="0" smtClean="0"/>
              <a:t>княжны Александры Леонидовны Оболенской.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ru-RU" sz="2400" b="1" dirty="0" smtClean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400" b="1" dirty="0" smtClean="0"/>
              <a:t>Отец пропал без вести в годы гражданской войны.</a:t>
            </a:r>
          </a:p>
          <a:p>
            <a:pPr marL="342900" indent="-342900">
              <a:spcBef>
                <a:spcPct val="20000"/>
              </a:spcBef>
            </a:pPr>
            <a:endParaRPr lang="ru-RU" sz="2400" b="1" dirty="0" smtClean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400" b="1" dirty="0" smtClean="0"/>
              <a:t>После седьмого класса пошел на производство; работал токарем.</a:t>
            </a:r>
          </a:p>
          <a:p>
            <a:pPr marL="342900" indent="-342900">
              <a:spcBef>
                <a:spcPct val="20000"/>
              </a:spcBef>
            </a:pPr>
            <a:endParaRPr lang="ru-RU" sz="2400" b="1" dirty="0" smtClean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400" b="1" dirty="0" smtClean="0"/>
              <a:t>Начал писать стихи в 16 лет после поездки в Ленинград.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239284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266" name="Picture 2" descr="Alexander Herzen's Birthplace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36" y="357166"/>
            <a:ext cx="3143272" cy="235745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214290"/>
            <a:ext cx="46434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В 1938 году Константин Симонов окончил </a:t>
            </a:r>
            <a:r>
              <a:rPr lang="ru-RU" sz="2400" dirty="0">
                <a:hlinkClick r:id="rId4" tooltip="Литературный институт имени А. М. Горького"/>
              </a:rPr>
              <a:t>Литературный институт имени А. М. Горького</a:t>
            </a:r>
            <a:r>
              <a:rPr lang="ru-RU" sz="2400" dirty="0"/>
              <a:t>. К этому времени он уже написал несколько произведений — в </a:t>
            </a:r>
            <a:r>
              <a:rPr lang="ru-RU" sz="2400" dirty="0">
                <a:hlinkClick r:id="rId5" tooltip="1936 год"/>
              </a:rPr>
              <a:t>1936 </a:t>
            </a:r>
            <a:r>
              <a:rPr lang="ru-RU" sz="2400" dirty="0" smtClean="0">
                <a:hlinkClick r:id="rId5" tooltip="1936 год"/>
              </a:rPr>
              <a:t>году</a:t>
            </a:r>
            <a:r>
              <a:rPr lang="ru-RU" sz="2400" dirty="0"/>
              <a:t> в журналах «</a:t>
            </a:r>
            <a:r>
              <a:rPr lang="ru-RU" sz="2400" dirty="0">
                <a:hlinkClick r:id="rId6" tooltip="Молодая гвардия (журнал)"/>
              </a:rPr>
              <a:t>Молодая гвардия</a:t>
            </a:r>
            <a:r>
              <a:rPr lang="ru-RU" sz="2400" dirty="0"/>
              <a:t>» и </a:t>
            </a:r>
            <a:r>
              <a:rPr lang="ru-RU" sz="2400" dirty="0">
                <a:hlinkClick r:id="rId7" tooltip="Октябрь (журнал)"/>
              </a:rPr>
              <a:t>«Октябрь»</a:t>
            </a:r>
            <a:r>
              <a:rPr lang="ru-RU" sz="2400" dirty="0"/>
              <a:t> были напечатаны первые стихи Симонова.</a:t>
            </a:r>
          </a:p>
        </p:txBody>
      </p:sp>
      <p:pic>
        <p:nvPicPr>
          <p:cNvPr id="11268" name="Picture 4" descr="Журнал МГ реклама 193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00760" y="3143248"/>
            <a:ext cx="2148618" cy="3286124"/>
          </a:xfrm>
          <a:prstGeom prst="rect">
            <a:avLst/>
          </a:prstGeom>
          <a:noFill/>
        </p:spPr>
      </p:pic>
      <p:pic>
        <p:nvPicPr>
          <p:cNvPr id="9" name="Рисунок 8" descr="00004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000232" y="3643314"/>
            <a:ext cx="3224216" cy="27169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239284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7158" y="357166"/>
            <a:ext cx="8358246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ru-RU" sz="2400" dirty="0" smtClean="0"/>
              <a:t>  В том же году Симонов был принят в </a:t>
            </a:r>
            <a:r>
              <a:rPr lang="ru-RU" sz="2400" dirty="0" smtClean="0">
                <a:hlinkClick r:id="rId3" tooltip="СП СССР"/>
              </a:rPr>
              <a:t>СП СССР</a:t>
            </a:r>
            <a:r>
              <a:rPr lang="ru-RU" sz="2400" dirty="0" smtClean="0"/>
              <a:t>, поступил в аспирантуру </a:t>
            </a:r>
            <a:r>
              <a:rPr lang="ru-RU" sz="2400" dirty="0" smtClean="0">
                <a:hlinkClick r:id="rId4" tooltip="ИФЛИ"/>
              </a:rPr>
              <a:t>ИФЛИ</a:t>
            </a:r>
            <a:r>
              <a:rPr lang="ru-RU" sz="2400" dirty="0" smtClean="0"/>
              <a:t>, опубликовал поэму «Павел Чёрный».</a:t>
            </a:r>
          </a:p>
          <a:p>
            <a:pPr algn="just">
              <a:buFont typeface="Arial" charset="0"/>
              <a:buChar char="•"/>
            </a:pPr>
            <a:endParaRPr lang="ru-RU" sz="2400" dirty="0" smtClean="0"/>
          </a:p>
          <a:p>
            <a:pPr algn="just">
              <a:buFont typeface="Arial" charset="0"/>
              <a:buChar char="•"/>
            </a:pPr>
            <a:endParaRPr lang="ru-RU" sz="2400" dirty="0" smtClean="0"/>
          </a:p>
          <a:p>
            <a:pPr algn="just">
              <a:buFont typeface="Arial" charset="0"/>
              <a:buChar char="•"/>
            </a:pPr>
            <a:endParaRPr lang="ru-RU" sz="2400" dirty="0" smtClean="0"/>
          </a:p>
          <a:p>
            <a:pPr algn="just">
              <a:buFont typeface="Arial" charset="0"/>
              <a:buChar char="•"/>
            </a:pPr>
            <a:endParaRPr lang="ru-RU" sz="2400" dirty="0" smtClean="0"/>
          </a:p>
          <a:p>
            <a:pPr algn="just">
              <a:buFont typeface="Arial" charset="0"/>
              <a:buChar char="•"/>
            </a:pPr>
            <a:endParaRPr lang="ru-RU" sz="2400" dirty="0" smtClean="0"/>
          </a:p>
          <a:p>
            <a:pPr algn="just">
              <a:buFont typeface="Arial" charset="0"/>
              <a:buChar char="•"/>
            </a:pPr>
            <a:endParaRPr lang="ru-RU" sz="2400" dirty="0" smtClean="0"/>
          </a:p>
          <a:p>
            <a:pPr algn="just">
              <a:buFont typeface="Arial" charset="0"/>
              <a:buChar char="•"/>
            </a:pPr>
            <a:endParaRPr lang="ru-RU" sz="2400" dirty="0" smtClean="0"/>
          </a:p>
          <a:p>
            <a:pPr algn="just">
              <a:buFont typeface="Arial" charset="0"/>
              <a:buChar char="•"/>
            </a:pPr>
            <a:endParaRPr lang="ru-RU" sz="2400" dirty="0" smtClean="0"/>
          </a:p>
          <a:p>
            <a:pPr algn="just">
              <a:buFont typeface="Arial" charset="0"/>
              <a:buChar char="•"/>
            </a:pPr>
            <a:endParaRPr lang="ru-RU" sz="2400" dirty="0" smtClean="0"/>
          </a:p>
          <a:p>
            <a:pPr algn="just">
              <a:buFont typeface="Arial" charset="0"/>
              <a:buChar char="•"/>
            </a:pPr>
            <a:endParaRPr lang="ru-RU" sz="2400" dirty="0" smtClean="0"/>
          </a:p>
          <a:p>
            <a:pPr algn="just">
              <a:buFont typeface="Arial" charset="0"/>
              <a:buChar char="•"/>
            </a:pPr>
            <a:r>
              <a:rPr lang="ru-RU" sz="2400" dirty="0" smtClean="0"/>
              <a:t>1939 году направлен в качестве военного корреспондента на </a:t>
            </a:r>
            <a:r>
              <a:rPr lang="ru-RU" sz="2400" dirty="0" smtClean="0">
                <a:hlinkClick r:id="rId5" tooltip="Бои на Халхин-Голе"/>
              </a:rPr>
              <a:t>Халхин-Гол</a:t>
            </a:r>
            <a:r>
              <a:rPr lang="ru-RU" sz="2400" dirty="0" smtClean="0"/>
              <a:t>, в аспирантуру не вернулся.</a:t>
            </a:r>
          </a:p>
          <a:p>
            <a:pPr algn="just">
              <a:buFont typeface="Arial" charset="0"/>
              <a:buChar char="•"/>
            </a:pPr>
            <a:r>
              <a:rPr lang="ru-RU" sz="2400" dirty="0" smtClean="0"/>
              <a:t>Незадолго до отъезда на фронт окончательно меняет имя и вместо родного Кирилл берёт псевдоним Константин Симонов. </a:t>
            </a:r>
          </a:p>
          <a:p>
            <a:endParaRPr lang="ru-RU" dirty="0"/>
          </a:p>
        </p:txBody>
      </p:sp>
      <p:pic>
        <p:nvPicPr>
          <p:cNvPr id="6" name="Рисунок 5" descr="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8596" y="1785926"/>
            <a:ext cx="3930419" cy="2643206"/>
          </a:xfrm>
          <a:prstGeom prst="rect">
            <a:avLst/>
          </a:prstGeom>
        </p:spPr>
      </p:pic>
      <p:pic>
        <p:nvPicPr>
          <p:cNvPr id="7" name="Рисунок 6" descr="stihotvoreniya_o_vov.jpg"/>
          <p:cNvPicPr>
            <a:picLocks noChangeAspect="1"/>
          </p:cNvPicPr>
          <p:nvPr/>
        </p:nvPicPr>
        <p:blipFill>
          <a:blip r:embed="rId7" cstate="print"/>
          <a:srcRect l="32353" t="1359" r="7486"/>
          <a:stretch>
            <a:fillRect/>
          </a:stretch>
        </p:blipFill>
        <p:spPr>
          <a:xfrm>
            <a:off x="4572000" y="1357298"/>
            <a:ext cx="4123416" cy="34563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239284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282" y="571480"/>
            <a:ext cx="442915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 dirty="0" smtClean="0"/>
              <a:t>В 1940 году написал свою первую пьесу «История одной любви», поставленную на сцене </a:t>
            </a:r>
            <a:r>
              <a:rPr lang="ru-RU" sz="2400" dirty="0" smtClean="0">
                <a:hlinkClick r:id="rId3" tooltip="Ленком"/>
              </a:rPr>
              <a:t>Театра им. Ленинского комсомола</a:t>
            </a:r>
            <a:r>
              <a:rPr lang="ru-RU" sz="2400" dirty="0" smtClean="0"/>
              <a:t>; в 1941 году — вторую — «Парень из нашего города». 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С началом </a:t>
            </a:r>
            <a:r>
              <a:rPr lang="ru-RU" sz="2400" dirty="0" smtClean="0">
                <a:hlinkClick r:id="rId4" tooltip="Великая Отечественная война"/>
              </a:rPr>
              <a:t>войны</a:t>
            </a:r>
            <a:r>
              <a:rPr lang="ru-RU" sz="2400" dirty="0" smtClean="0"/>
              <a:t> призван в РККА, в качества корреспондента из Действующей армии публиковался в </a:t>
            </a:r>
            <a:r>
              <a:rPr lang="ru-RU" sz="2400" dirty="0" smtClean="0">
                <a:hlinkClick r:id="rId5" tooltip="Известия"/>
              </a:rPr>
              <a:t>«Известиях»</a:t>
            </a:r>
            <a:r>
              <a:rPr lang="ru-RU" sz="2400" dirty="0" smtClean="0"/>
              <a:t>, работал во фронтовой газете «Боевое знамя».</a:t>
            </a:r>
          </a:p>
          <a:p>
            <a:endParaRPr lang="ru-RU" dirty="0"/>
          </a:p>
        </p:txBody>
      </p:sp>
      <p:pic>
        <p:nvPicPr>
          <p:cNvPr id="6" name="Рисунок 5" descr="indir (1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74832" y="1208276"/>
            <a:ext cx="3883448" cy="47210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239284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57752" y="214290"/>
            <a:ext cx="414340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 dirty="0" smtClean="0"/>
              <a:t>Летом 1941 года в качестве специального корреспондента «Красной звезды» находился в </a:t>
            </a:r>
            <a:r>
              <a:rPr lang="ru-RU" sz="2400" dirty="0" smtClean="0">
                <a:hlinkClick r:id="rId3" tooltip="Одесская оборона (1941)"/>
              </a:rPr>
              <a:t>осаждённой Одессе</a:t>
            </a:r>
            <a:r>
              <a:rPr lang="ru-RU" sz="2400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В 1942 году ему было присвоено звание старшего батальонного комиссара, в 1943 году — звание подполковника, а после войны — полковника. </a:t>
            </a:r>
          </a:p>
          <a:p>
            <a:pPr>
              <a:buFont typeface="Arial" charset="0"/>
              <a:buChar char="•"/>
            </a:pPr>
            <a:r>
              <a:rPr lang="ru-RU" sz="2400" dirty="0" smtClean="0"/>
              <a:t>В годы войны написал пьесы «Русские люди», «Жди меня», «Так и будет», повесть «Дни и ночи», две книги стихов «С тобой и без тебя» и «Война».</a:t>
            </a:r>
          </a:p>
          <a:p>
            <a:endParaRPr lang="ru-RU" dirty="0"/>
          </a:p>
        </p:txBody>
      </p:sp>
      <p:pic>
        <p:nvPicPr>
          <p:cNvPr id="5" name="Рисунок 4" descr="dramaturg_konstantin_simono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7224" y="928670"/>
            <a:ext cx="3429024" cy="48220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239284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Рисунок 5" descr="Order_of_the_Red_Bann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214290"/>
            <a:ext cx="1609725" cy="3314700"/>
          </a:xfrm>
          <a:prstGeom prst="rect">
            <a:avLst/>
          </a:prstGeom>
        </p:spPr>
      </p:pic>
      <p:pic>
        <p:nvPicPr>
          <p:cNvPr id="8" name="Рисунок 7" descr="150px-Orden-otechestvennoy-voyny_A007850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4810" y="357166"/>
            <a:ext cx="1905000" cy="1993900"/>
          </a:xfrm>
          <a:prstGeom prst="rect">
            <a:avLst/>
          </a:prstGeom>
        </p:spPr>
      </p:pic>
      <p:pic>
        <p:nvPicPr>
          <p:cNvPr id="9" name="Рисунок 8" descr="150px-Orden-otechestvennoy-voyny_A007850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388" y="357166"/>
            <a:ext cx="1905000" cy="1993900"/>
          </a:xfrm>
          <a:prstGeom prst="rect">
            <a:avLst/>
          </a:prstGeom>
        </p:spPr>
      </p:pic>
      <p:pic>
        <p:nvPicPr>
          <p:cNvPr id="10" name="Рисунок 9" descr="150px-Znakpocheta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71670" y="214290"/>
            <a:ext cx="1488291" cy="3214710"/>
          </a:xfrm>
          <a:prstGeom prst="rect">
            <a:avLst/>
          </a:prstGeom>
        </p:spPr>
      </p:pic>
      <p:pic>
        <p:nvPicPr>
          <p:cNvPr id="11" name="Рисунок 10" descr="150px-Medal_Defense_of_Odess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5720" y="3643314"/>
            <a:ext cx="1725749" cy="3071834"/>
          </a:xfrm>
          <a:prstGeom prst="rect">
            <a:avLst/>
          </a:prstGeom>
        </p:spPr>
      </p:pic>
      <p:pic>
        <p:nvPicPr>
          <p:cNvPr id="12" name="Рисунок 11" descr="150px-Medal_stalingrad_USSR.jpg"/>
          <p:cNvPicPr>
            <a:picLocks noChangeAspect="1"/>
          </p:cNvPicPr>
          <p:nvPr/>
        </p:nvPicPr>
        <p:blipFill>
          <a:blip r:embed="rId7" cstate="print"/>
          <a:srcRect r="48276"/>
          <a:stretch>
            <a:fillRect/>
          </a:stretch>
        </p:blipFill>
        <p:spPr>
          <a:xfrm>
            <a:off x="2143107" y="3643314"/>
            <a:ext cx="1662783" cy="3000396"/>
          </a:xfrm>
          <a:prstGeom prst="rect">
            <a:avLst/>
          </a:prstGeom>
        </p:spPr>
      </p:pic>
      <p:pic>
        <p:nvPicPr>
          <p:cNvPr id="14" name="Рисунок 13" descr="Za_pobedu_nad_germaniej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000496" y="2571744"/>
            <a:ext cx="1710875" cy="3148010"/>
          </a:xfrm>
          <a:prstGeom prst="rect">
            <a:avLst/>
          </a:prstGeom>
        </p:spPr>
      </p:pic>
      <p:pic>
        <p:nvPicPr>
          <p:cNvPr id="15" name="Рисунок 14" descr="200px-MWP_White_Lion_Medal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86644" y="2500306"/>
            <a:ext cx="1682744" cy="2246463"/>
          </a:xfrm>
          <a:prstGeom prst="rect">
            <a:avLst/>
          </a:prstGeom>
        </p:spPr>
      </p:pic>
      <p:pic>
        <p:nvPicPr>
          <p:cNvPr id="16" name="Рисунок 15" descr="150px-Orde_van_Suha_Bator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857884" y="4643446"/>
            <a:ext cx="1928816" cy="19545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196</Words>
  <Application>Microsoft Office PowerPoint</Application>
  <PresentationFormat>Экран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dasha</dc:creator>
  <cp:lastModifiedBy>dasha</cp:lastModifiedBy>
  <cp:revision>27</cp:revision>
  <dcterms:created xsi:type="dcterms:W3CDTF">2016-02-27T10:08:47Z</dcterms:created>
  <dcterms:modified xsi:type="dcterms:W3CDTF">2016-03-07T07:04:14Z</dcterms:modified>
</cp:coreProperties>
</file>