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F3D"/>
    <a:srgbClr val="CC6600"/>
    <a:srgbClr val="775F55"/>
    <a:srgbClr val="FF6600"/>
    <a:srgbClr val="200595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854" autoAdjust="0"/>
  </p:normalViewPr>
  <p:slideViewPr>
    <p:cSldViewPr>
      <p:cViewPr varScale="1">
        <p:scale>
          <a:sx n="94" d="100"/>
          <a:sy n="94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FB916A-B700-41BA-A3E6-941545269503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966E5F-5B87-4D55-B2B0-81A984B94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07EF7-EAA3-48EE-BC9C-43BEFE80E3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8BF4-1C2F-47AC-99A0-602B0548CF53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ED965-7CD4-4B0E-A9C7-67B9C9F5D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E2F2-F552-4BCF-BE3D-672AF7264672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9A55-D156-4B52-9736-A6D8F147C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6DFC-74F7-4A40-AD65-056A90B3BA32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309F-9EA5-4949-825D-73C756BDD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A224-4DFA-44F0-BE4F-24C22D2343F8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BE5F-02F3-4AC6-B3AF-6FA067E1E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AD7D-D519-4B6C-AAC9-5D4D04875BCB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5407-62ED-4141-BBBB-09E0FBCE4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245E-DC66-40DF-8F79-B5A797DFC072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2CAB-F229-488C-A0F7-8D886F858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F461-06E1-4B12-80C4-228B6A37F485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1C8E-DE6D-4980-9C74-4F07D6E7D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1345-0E4B-4568-B103-F618E327AB76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62B8-01B8-4F86-9026-01FD9F439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E37B-ED4E-4E97-993A-0F90A3A8AA98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9F91-E8E6-4B15-AFA9-26F846FEF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C3AD-1B8B-4822-8903-B6337BAF2BAC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ACFF-9267-4DF2-9442-23DC3A4FF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0A18-4166-43C6-97C7-FFBA14B7A654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E57E-7DCF-4877-880E-D1CFE50F7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9CDE9-5555-4101-9A51-D30FA5380130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292DE-38EA-4A0E-8BE8-7BA27E463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5" r:id="rId10"/>
    <p:sldLayoutId id="21474837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smiles.33b.ru/smile.38375.html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hyperlink" Target="http://www.tomskinvest.ru/images/news/tretjkov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56.png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sight.ru/users/5580/?pager=2" TargetMode="External"/><Relationship Id="rId13" Type="http://schemas.openxmlformats.org/officeDocument/2006/relationships/hyperlink" Target="http://www.agmu.ru/news/uchastie-v-aktsii-mir/" TargetMode="External"/><Relationship Id="rId18" Type="http://schemas.openxmlformats.org/officeDocument/2006/relationships/hyperlink" Target="http://festival.1september.ru/articles/419563/" TargetMode="External"/><Relationship Id="rId3" Type="http://schemas.openxmlformats.org/officeDocument/2006/relationships/hyperlink" Target="http://900igr.net/photo/stikhi/CHem-pakhnut-remjosla.files/030-CHem-pakhnut-remesla.html" TargetMode="External"/><Relationship Id="rId21" Type="http://schemas.openxmlformats.org/officeDocument/2006/relationships/hyperlink" Target="http://gorod42.ru/news/2535/" TargetMode="External"/><Relationship Id="rId7" Type="http://schemas.openxmlformats.org/officeDocument/2006/relationships/hyperlink" Target="http://www.photosight.ru/photo.php?phot" TargetMode="External"/><Relationship Id="rId12" Type="http://schemas.openxmlformats.org/officeDocument/2006/relationships/hyperlink" Target="http://www.design-warez.ru/pictures/animated/page/8/" TargetMode="External"/><Relationship Id="rId17" Type="http://schemas.openxmlformats.org/officeDocument/2006/relationships/hyperlink" Target="http://photoshopportal.ru/photo/thumbnails.php?album=795&amp;page=1&amp;sort=nd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dkvartal.ru/antistress/2008/11" TargetMode="External"/><Relationship Id="rId20" Type="http://schemas.openxmlformats.org/officeDocument/2006/relationships/hyperlink" Target="http://edinros.gov12.ru/newsline-detail.htm?news_start=80&amp;newnews_start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t-clinic.ru/index.php?str=3&amp;link=16&amp;type=2&amp;lang=1/" TargetMode="External"/><Relationship Id="rId11" Type="http://schemas.openxmlformats.org/officeDocument/2006/relationships/hyperlink" Target="http://www.exfactor.ru/index.php?cat=articles&amp;id=289" TargetMode="External"/><Relationship Id="rId5" Type="http://schemas.openxmlformats.org/officeDocument/2006/relationships/hyperlink" Target="http://gounpopu75.narod.ru/Prof/11kl/11kl.htm" TargetMode="External"/><Relationship Id="rId15" Type="http://schemas.openxmlformats.org/officeDocument/2006/relationships/hyperlink" Target="http://fotki.yandex.ru/users/borman2006/view/22586/" TargetMode="External"/><Relationship Id="rId23" Type="http://schemas.openxmlformats.org/officeDocument/2006/relationships/hyperlink" Target="http://www.netzor.org/interests/this/32387-top-10-professij-v-2010-godu.html" TargetMode="External"/><Relationship Id="rId10" Type="http://schemas.openxmlformats.org/officeDocument/2006/relationships/hyperlink" Target="http://www.tomskinvest.ru/" TargetMode="External"/><Relationship Id="rId19" Type="http://schemas.openxmlformats.org/officeDocument/2006/relationships/hyperlink" Target="http://simplywell.ru/blog/view/76" TargetMode="External"/><Relationship Id="rId4" Type="http://schemas.openxmlformats.org/officeDocument/2006/relationships/hyperlink" Target="http://www.vecherniy.kharkov.ua/" TargetMode="External"/><Relationship Id="rId9" Type="http://schemas.openxmlformats.org/officeDocument/2006/relationships/hyperlink" Target="http://school-sadpetr.narod.ru/detcad.html" TargetMode="External"/><Relationship Id="rId14" Type="http://schemas.openxmlformats.org/officeDocument/2006/relationships/hyperlink" Target="http://dreamworlds.ru/kartinki/page,1,1,40538-professii-mira-fyentezi-kuznec.html" TargetMode="External"/><Relationship Id="rId22" Type="http://schemas.openxmlformats.org/officeDocument/2006/relationships/hyperlink" Target="http://news.ru.msn.com/local/gallery.aspx?cp-documentid=151632886&amp;page=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437063"/>
            <a:ext cx="6248400" cy="11430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443329"/>
                </a:solidFill>
              </a:rPr>
              <a:t>Приготовила и провела : Ивашкова Г.И.</a:t>
            </a:r>
          </a:p>
        </p:txBody>
      </p:sp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305800" cy="708660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algn="ctr"/>
            <a:endParaRPr lang="ru-RU" sz="2000" b="1" i="1" kern="10">
              <a:ln w="25400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133600" y="5867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2013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Такие </a:t>
            </a:r>
            <a:r>
              <a:rPr lang="ru-RU" sz="5400" b="1" spc="50" dirty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разные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профессии</a:t>
            </a:r>
          </a:p>
        </p:txBody>
      </p:sp>
      <p:pic>
        <p:nvPicPr>
          <p:cNvPr id="6" name="Picture 8" descr="фотограф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"/>
            <a:ext cx="1143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s2.rimg.info/e8cd5eb2cea4eab2d5bc69f9bb90058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58063" y="214313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animashky.ru/flist/obhobbi/28/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373688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animashky.ru/flist/obludi/14/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857500"/>
            <a:ext cx="1247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ttp://animashky.ru/flist/obtransp/1/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5516563"/>
            <a:ext cx="21447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://animashky.ru/flist/obludi/15/117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278606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63" y="2786063"/>
            <a:ext cx="1143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http://animashky.ru/flist/obludi/43/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8" y="285750"/>
            <a:ext cx="1219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8F4F3D"/>
                </a:solidFill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dirty="0">
              <a:solidFill>
                <a:srgbClr val="8F4F3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63" cy="452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Профессия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Специальность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Должность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86188" y="1643063"/>
            <a:ext cx="521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это род трудовой деятельности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7625" y="2643188"/>
            <a:ext cx="5072063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это вид занятия в рамках одной профессии</a:t>
            </a:r>
          </a:p>
          <a:p>
            <a:endParaRPr lang="ru-RU">
              <a:latin typeface="Franklin Gothic Book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86188" y="3714750"/>
            <a:ext cx="50720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>
                <a:latin typeface="Times New Roman" pitchFamily="18" charset="0"/>
              </a:rPr>
              <a:t>это круг обязанностей,</a:t>
            </a:r>
          </a:p>
          <a:p>
            <a:pPr algn="just">
              <a:lnSpc>
                <a:spcPct val="90000"/>
              </a:lnSpc>
            </a:pPr>
            <a:r>
              <a:rPr lang="ru-RU" sz="2800">
                <a:latin typeface="Times New Roman" pitchFamily="18" charset="0"/>
              </a:rPr>
              <a:t> возложенных на определённого</a:t>
            </a:r>
          </a:p>
          <a:p>
            <a:pPr algn="just">
              <a:lnSpc>
                <a:spcPct val="90000"/>
              </a:lnSpc>
            </a:pPr>
            <a:r>
              <a:rPr lang="ru-RU" sz="2800">
                <a:latin typeface="Times New Roman" pitchFamily="18" charset="0"/>
              </a:rPr>
              <a:t> человека, обязательных для</a:t>
            </a:r>
          </a:p>
          <a:p>
            <a:pPr algn="just">
              <a:lnSpc>
                <a:spcPct val="90000"/>
              </a:lnSpc>
            </a:pPr>
            <a:r>
              <a:rPr lang="ru-RU" sz="2800">
                <a:latin typeface="Times New Roman" pitchFamily="18" charset="0"/>
              </a:rPr>
              <a:t>исполнения. </a:t>
            </a:r>
          </a:p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6157898" cy="9286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8F4F3D"/>
                </a:solidFill>
                <a:latin typeface="Arial" pitchFamily="34" charset="0"/>
                <a:cs typeface="Arial" pitchFamily="34" charset="0"/>
              </a:rPr>
              <a:t>Что общего?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85813" y="1214438"/>
            <a:ext cx="2143125" cy="4286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медсестра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143750" y="1214438"/>
            <a:ext cx="1857375" cy="4286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токарь</a:t>
            </a:r>
          </a:p>
        </p:txBody>
      </p:sp>
      <p:pic>
        <p:nvPicPr>
          <p:cNvPr id="17413" name="Picture 5" descr="Картинка 21 из 66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714500"/>
            <a:ext cx="23574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714500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вася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1785938"/>
            <a:ext cx="192881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3"/>
          <p:cNvSpPr>
            <a:spLocks noChangeArrowheads="1"/>
          </p:cNvSpPr>
          <p:nvPr/>
        </p:nvSpPr>
        <p:spPr bwMode="auto">
          <a:xfrm>
            <a:off x="4143375" y="1357313"/>
            <a:ext cx="2143125" cy="571500"/>
          </a:xfrm>
          <a:prstGeom prst="cloudCallout">
            <a:avLst>
              <a:gd name="adj1" fmla="val -43583"/>
              <a:gd name="adj2" fmla="val 96329"/>
            </a:avLst>
          </a:prstGeom>
          <a:solidFill>
            <a:srgbClr val="CC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9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4857750" y="1000125"/>
            <a:ext cx="714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85813" y="3929063"/>
            <a:ext cx="3686175" cy="4714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Учитель математики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4429125"/>
            <a:ext cx="3071812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4275" y="4429125"/>
            <a:ext cx="30781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000625" y="3929063"/>
            <a:ext cx="4352925" cy="4714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Спортивный тренер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714884"/>
            <a:ext cx="4786346" cy="164307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У 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 каждого  дела</a:t>
            </a:r>
            <a:b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Запах  особый</a:t>
            </a: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:</a:t>
            </a:r>
          </a:p>
        </p:txBody>
      </p:sp>
      <p:pic>
        <p:nvPicPr>
          <p:cNvPr id="25602" name="Picture 3" descr="000803_1066_9155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63938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000803_1066_9088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1857375"/>
            <a:ext cx="27574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000803_1066_9130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8288" y="1571625"/>
            <a:ext cx="2525712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0638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057400" y="4343400"/>
            <a:ext cx="43449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В булочной пахнет </a:t>
            </a:r>
          </a:p>
          <a:p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Хлебом и сдобой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352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0"/>
            <a:ext cx="3446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95800"/>
            <a:ext cx="28194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429000" y="4086225"/>
            <a:ext cx="5715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Мимо столярной </a:t>
            </a:r>
          </a:p>
          <a:p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Идёшь  мастерской,-</a:t>
            </a:r>
          </a:p>
          <a:p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Стружкою пахнет</a:t>
            </a:r>
          </a:p>
          <a:p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И свежей доской</a:t>
            </a:r>
          </a:p>
        </p:txBody>
      </p:sp>
      <p:pic>
        <p:nvPicPr>
          <p:cNvPr id="27651" name="Picture 4" descr="000803_1064_1448_vu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7860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000803_1064_1453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800600" y="0"/>
            <a:ext cx="43434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288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86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032000" y="3733800"/>
            <a:ext cx="49657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Пахнет маляр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Скипидаром и краской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Пахнет стекольщик, 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Оконной замазкой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"/>
            <a:ext cx="3276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873375" y="4086225"/>
            <a:ext cx="4451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Куртка шофёра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Пахнет бензином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Блуза рабочего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Маслом машинным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4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651000" y="4086225"/>
            <a:ext cx="5248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Пахнет кондитер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Орехом мускатным.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Доктор в халате – 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Лекарством приятным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0"/>
            <a:ext cx="27146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/>
          <p:cNvSpPr txBox="1">
            <a:spLocks noChangeArrowheads="1"/>
          </p:cNvSpPr>
          <p:nvPr/>
        </p:nvSpPr>
        <p:spPr bwMode="auto">
          <a:xfrm>
            <a:off x="1958975" y="3886200"/>
            <a:ext cx="47180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Рыхлой  землёю, 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Полем и лугом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Пахнет крестьянин, 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Идущий за плугом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28625"/>
            <a:ext cx="5143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2620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348038" y="4086225"/>
            <a:ext cx="39227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Рыбой и морем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Пахнет рыбак.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Только безделье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Не пахнет никак.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"/>
            <a:ext cx="47244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smtClean="0"/>
              <a:t>            </a:t>
            </a:r>
            <a:r>
              <a:rPr lang="ru-RU" sz="5400" b="1" i="1" smtClean="0">
                <a:solidFill>
                  <a:srgbClr val="8F4F3D"/>
                </a:solidFill>
                <a:latin typeface="Arno Pro"/>
              </a:rPr>
              <a:t>“Найти свою дорогу, узнать своё место – в этом всё для человека, это для него значит сделаться самим собой”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5400" b="1" i="1" smtClean="0">
                <a:solidFill>
                  <a:srgbClr val="8F4F3D"/>
                </a:solidFill>
                <a:latin typeface="Arno Pro"/>
              </a:rPr>
              <a:t>(В. Г. Белинский)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0" y="228600"/>
            <a:ext cx="3873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035175" y="3886200"/>
            <a:ext cx="45926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Сколько не душится 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Лодырь богатый, 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Очень не важно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Monotype Corsiva" pitchFamily="66" charset="0"/>
              </a:rPr>
              <a:t>Он пахнет, ребята!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 descr="Дуб"/>
          <p:cNvSpPr>
            <a:spLocks noChangeArrowheads="1" noChangeShapeType="1" noTextEdit="1"/>
          </p:cNvSpPr>
          <p:nvPr/>
        </p:nvSpPr>
        <p:spPr bwMode="auto">
          <a:xfrm>
            <a:off x="357158" y="1928802"/>
            <a:ext cx="835342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349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Все профессии важны,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349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Все профессии нужны</a:t>
            </a:r>
            <a:r>
              <a:rPr lang="ru-RU" sz="3600" b="1" i="1" kern="10" dirty="0">
                <a:ln w="34925">
                  <a:solidFill>
                    <a:srgbClr val="99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Трактор водит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Электричку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Стены выкрасил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Доску выстругал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В доме свет провел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В шахте трудится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В жаркой кузнице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– тракторист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– машинист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– маляр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– столяр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– монтер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– шахтер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– кузнец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643188" y="5214938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>
                <a:solidFill>
                  <a:srgbClr val="00B050"/>
                </a:solidFill>
                <a:latin typeface="Times New Roman" pitchFamily="18" charset="0"/>
              </a:rPr>
              <a:t>А кто все знает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42875"/>
            <a:ext cx="15716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571750"/>
            <a:ext cx="157638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42875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143500"/>
            <a:ext cx="14859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142875"/>
            <a:ext cx="16430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4857750"/>
            <a:ext cx="150018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38" y="4929188"/>
            <a:ext cx="107156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1255376724_501471411_8546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WordArt 8"/>
          <p:cNvSpPr>
            <a:spLocks noChangeArrowheads="1" noChangeShapeType="1" noTextEdit="1"/>
          </p:cNvSpPr>
          <p:nvPr/>
        </p:nvSpPr>
        <p:spPr bwMode="auto">
          <a:xfrm rot="-981143">
            <a:off x="990600" y="4038600"/>
            <a:ext cx="7924800" cy="220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i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МОЛОДЕЦ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Интернет - ресурсы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8001000" cy="5500687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hlinkClick r:id="rId3"/>
              </a:rPr>
              <a:t>http</a:t>
            </a:r>
            <a:r>
              <a:rPr lang="ru-RU" sz="2000" dirty="0">
                <a:latin typeface="Times New Roman" pitchFamily="18" charset="0"/>
                <a:hlinkClick r:id="rId3"/>
              </a:rPr>
              <a:t>://900igr.net/photo/stikhi/CHem-pakhnut-remjosla.files/030-CHem-pakhnut-remesla.html</a:t>
            </a:r>
            <a:endParaRPr lang="ru-RU" sz="200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err="1" smtClean="0">
                <a:latin typeface="Times New Roman" pitchFamily="18" charset="0"/>
                <a:hlinkClick r:id="rId4"/>
              </a:rPr>
              <a:t>www.vecherniy.kharkov.ua</a:t>
            </a:r>
            <a:endParaRPr lang="ru-RU" sz="200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hlinkClick r:id="rId5"/>
              </a:rPr>
              <a:t>http</a:t>
            </a:r>
            <a:r>
              <a:rPr lang="ru-RU" sz="2000" dirty="0">
                <a:latin typeface="Times New Roman" pitchFamily="18" charset="0"/>
                <a:hlinkClick r:id="rId5"/>
              </a:rPr>
              <a:t>://gounpopu75.narod.ru/Prof/11kl/11kl.htm</a:t>
            </a:r>
            <a:endParaRPr lang="ru-RU" sz="200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hlinkClick r:id="rId6"/>
              </a:rPr>
              <a:t>http</a:t>
            </a:r>
            <a:r>
              <a:rPr lang="ru-RU" sz="2000" dirty="0">
                <a:latin typeface="Times New Roman" pitchFamily="18" charset="0"/>
                <a:hlinkClick r:id="rId6"/>
              </a:rPr>
              <a:t>://vet-clinic.ru/index.php?str=3&amp;link=16&amp;type=2&amp;lang=1/</a:t>
            </a:r>
            <a:endParaRPr lang="ru-RU" sz="200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hlinkClick r:id="rId7"/>
              </a:rPr>
              <a:t>http</a:t>
            </a:r>
            <a:r>
              <a:rPr lang="ru-RU" sz="2000" dirty="0">
                <a:latin typeface="Times New Roman" pitchFamily="18" charset="0"/>
                <a:hlinkClick r:id="rId7"/>
              </a:rPr>
              <a:t>://www.photosight.ru/photo.php?phot</a:t>
            </a:r>
            <a:r>
              <a:rPr lang="ru-RU" sz="2000" dirty="0" smtClean="0">
                <a:latin typeface="Times New Roman" pitchFamily="18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hlinkClick r:id="rId8"/>
              </a:rPr>
              <a:t>http://www.photosight.ru/users/5580/?</a:t>
            </a:r>
            <a:r>
              <a:rPr lang="ru-RU" sz="2000" dirty="0" smtClean="0">
                <a:latin typeface="Times New Roman" pitchFamily="18" charset="0"/>
                <a:hlinkClick r:id="rId8"/>
              </a:rPr>
              <a:t>pager=2</a:t>
            </a:r>
            <a:r>
              <a:rPr lang="ru-RU" sz="2000" dirty="0" smtClean="0">
                <a:latin typeface="Times New Roman" pitchFamily="18" charset="0"/>
              </a:rPr>
              <a:t>creativen-foto.blogspot.com</a:t>
            </a:r>
            <a:r>
              <a:rPr lang="ru-RU" sz="2000" dirty="0">
                <a:latin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hlinkClick r:id="rId9"/>
              </a:rPr>
              <a:t>http</a:t>
            </a:r>
            <a:r>
              <a:rPr lang="ru-RU" sz="2000" dirty="0">
                <a:latin typeface="Times New Roman" pitchFamily="18" charset="0"/>
                <a:hlinkClick r:id="rId9"/>
              </a:rPr>
              <a:t>://school-sadpetr.narod.ru/detcad.html</a:t>
            </a:r>
            <a:endParaRPr lang="ru-RU" sz="200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err="1" smtClean="0">
                <a:latin typeface="Times New Roman" pitchFamily="18" charset="0"/>
                <a:hlinkClick r:id="rId10"/>
              </a:rPr>
              <a:t>www.tomskinvest.ru</a:t>
            </a:r>
            <a:endParaRPr lang="ru-RU" sz="200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hlinkClick r:id="rId11"/>
              </a:rPr>
              <a:t>http</a:t>
            </a:r>
            <a:r>
              <a:rPr lang="ru-RU" sz="2000" dirty="0">
                <a:latin typeface="Times New Roman" pitchFamily="18" charset="0"/>
                <a:hlinkClick r:id="rId11"/>
              </a:rPr>
              <a:t>://www.exfactor.ru/index.php?cat=articles&amp;id=289</a:t>
            </a:r>
            <a:endParaRPr lang="ru-RU" sz="2000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hlinkClick r:id="rId12"/>
              </a:rPr>
              <a:t>http</a:t>
            </a:r>
            <a:r>
              <a:rPr lang="ru-RU" sz="2000" dirty="0">
                <a:latin typeface="Times New Roman" pitchFamily="18" charset="0"/>
                <a:hlinkClick r:id="rId12"/>
              </a:rPr>
              <a:t>://www.design-warez.ru/pictures/animated/page/8</a:t>
            </a:r>
            <a:r>
              <a:rPr lang="ru-RU" sz="2000" dirty="0" smtClean="0">
                <a:latin typeface="Times New Roman" pitchFamily="18" charset="0"/>
                <a:hlinkClick r:id="rId12"/>
              </a:rPr>
              <a:t>/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13"/>
              </a:rPr>
              <a:t>http://www.agmu.ru/news/uchastie-v-aktsii-mir/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14"/>
              </a:rPr>
              <a:t>http://dreamworlds.ru/kartinki/page,1,1,40538-professii-mira-fyentezi-kuznec.html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15"/>
              </a:rPr>
              <a:t>http://fotki.yandex.ru/users/borman2006/view/22586/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16"/>
              </a:rPr>
              <a:t>http://dkvartal.ru/antistress/2008/11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17"/>
              </a:rPr>
              <a:t>http://photoshopportal.ru/photo/thumbnails.php?album=795&amp;page=1&amp;sort=nd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18"/>
              </a:rPr>
              <a:t>http://festival.1september.ru/articles/419563/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19"/>
              </a:rPr>
              <a:t>http://simplywell.ru/blog/view/76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20"/>
              </a:rPr>
              <a:t>http://edinros.gov12.ru/newsline-detail.htm?news_start=80&amp;newnews_start=80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21"/>
              </a:rPr>
              <a:t>http://gorod42.ru/news/2535/</a:t>
            </a:r>
            <a:endParaRPr lang="en-US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Times New Roman" pitchFamily="18" charset="0"/>
                <a:hlinkClick r:id="rId22"/>
              </a:rPr>
              <a:t>http://news.ru.msn.com/local/gallery.aspx?cp-documentid=151632886&amp;page=3</a:t>
            </a:r>
            <a:endParaRPr lang="ru-RU" sz="20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hlinkClick r:id="rId23"/>
              </a:rPr>
              <a:t>http://www.netzor.org/interests/this/32387-top-10-professij-v-2010-godu.html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4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8F4F3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Содержание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Человек – природа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Человек – техника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Человек – человек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Человек – знаковая система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Человек - художественный образ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0001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8F4F3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Цели и задачи</a:t>
            </a:r>
            <a:r>
              <a:rPr lang="ru-RU" dirty="0">
                <a:solidFill>
                  <a:srgbClr val="8F4F3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8F4F3D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8F4F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Дать  учащимся представление о профессиях;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Развивать коммуникативное общение;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Повысить   интерес   учащихся  к профессиям и расширить их кругозор.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285728"/>
            <a:ext cx="4857784" cy="10715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Человек – природа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14563" y="1143000"/>
            <a:ext cx="4857750" cy="37861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Этот тип объединяет профессии,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представители которых имеют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дело  с  объектами,  явлениями и процессами  живой и неживой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природы   (ветеринар,  агроном,  зоолог,  зоотехник,  пчеловод,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гидролог,  овощевод, лесник, пекарь, механизатор, тракторист).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Для них характерен общий предмет труда: животные, растения, почва и воздушная среда – природа.  </a:t>
            </a:r>
          </a:p>
        </p:txBody>
      </p:sp>
      <p:pic>
        <p:nvPicPr>
          <p:cNvPr id="8198" name="Picture 6" descr="00036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000625"/>
            <a:ext cx="20113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1714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357188"/>
            <a:ext cx="1706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071688"/>
            <a:ext cx="18573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5000625"/>
            <a:ext cx="19288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3643313"/>
            <a:ext cx="19288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188" y="2214563"/>
            <a:ext cx="15938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50006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5000625"/>
            <a:ext cx="18621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142852"/>
            <a:ext cx="6072230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Человек – техника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357188" y="1857375"/>
            <a:ext cx="8572501" cy="1000125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могут   быть   пилоты,   водители,   матросы,  электромонтёры,  слесари,  токари,  часовщики и представители других   профессий,  использующие технические устройства.</a:t>
            </a:r>
          </a:p>
        </p:txBody>
      </p:sp>
      <p:pic>
        <p:nvPicPr>
          <p:cNvPr id="9222" name="Picture 6" descr="00036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857750"/>
            <a:ext cx="2357437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85775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286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2857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285750"/>
            <a:ext cx="2151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142875"/>
            <a:ext cx="14747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3071813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8" y="2928938"/>
            <a:ext cx="17145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428604"/>
            <a:ext cx="5114932" cy="8572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Человек – </a:t>
            </a:r>
            <a:r>
              <a:rPr lang="ru-RU" sz="4000" dirty="0" err="1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sz="40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00250" y="1285875"/>
            <a:ext cx="5072063" cy="35718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200" b="1" smtClean="0"/>
              <a:t>	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Тут для специалиста предметом труда является другой человек,    а    характерной    чертой     деятельности  – необходимость  воздействия на других людей. К этому типу  профессии  относятся  учитель,  врач, журналист, следователь,    адвокат,    библиотекарь,   экскурсовод, переводчик,  продавец. </a:t>
            </a:r>
          </a:p>
        </p:txBody>
      </p:sp>
      <p:pic>
        <p:nvPicPr>
          <p:cNvPr id="10245" name="Picture 5" descr="000337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25"/>
            <a:ext cx="23574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00035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2928938"/>
            <a:ext cx="16652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18573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000375"/>
            <a:ext cx="19288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5000625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5000625"/>
            <a:ext cx="2105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214313"/>
            <a:ext cx="17859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142852"/>
            <a:ext cx="7258072" cy="12255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Человек – знаковая система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71688" y="1071563"/>
            <a:ext cx="4786312" cy="3857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Люди, выбравшие  этот тип профессиональной деятельности, должен иметь широкий кругозор. Это бухгалтеры, учёные, операторы ЭВМ ,инженеры, кассиры, фармацевты, люди, работающие в лабораториях, научных центрах.</a:t>
            </a:r>
          </a:p>
        </p:txBody>
      </p:sp>
      <p:pic>
        <p:nvPicPr>
          <p:cNvPr id="11268" name="Picture 4" descr="00036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1214438"/>
            <a:ext cx="18589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00036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929188"/>
            <a:ext cx="2286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000343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857750"/>
            <a:ext cx="2286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857750"/>
            <a:ext cx="2439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714625"/>
            <a:ext cx="18573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2786063"/>
            <a:ext cx="1643062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214313"/>
            <a:ext cx="14287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Человек - художественный образ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14438"/>
            <a:ext cx="4686300" cy="3000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200" smtClean="0"/>
              <a:t>	</a:t>
            </a:r>
            <a:r>
              <a:rPr lang="ru-RU" sz="2200" smtClean="0"/>
              <a:t>Людей этого типа отличает наличие живого образного мышления, художественная фантазия, талант   (артисты, архитекторы, дирижёры, искусствоведы, кинорежиссёры, композиторы и др.)</a:t>
            </a:r>
          </a:p>
        </p:txBody>
      </p:sp>
      <p:pic>
        <p:nvPicPr>
          <p:cNvPr id="12292" name="Picture 4" descr="000335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143500"/>
            <a:ext cx="221456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00034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071938"/>
            <a:ext cx="1612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071938"/>
            <a:ext cx="222408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1500188"/>
            <a:ext cx="20367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428750"/>
            <a:ext cx="2289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143250"/>
            <a:ext cx="23288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590</TotalTime>
  <Words>362</Words>
  <Application>Microsoft Office PowerPoint</Application>
  <PresentationFormat>Экран (4:3)</PresentationFormat>
  <Paragraphs>113</Paragraphs>
  <Slides>24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Arial</vt:lpstr>
      <vt:lpstr>Franklin Gothic Medium</vt:lpstr>
      <vt:lpstr>Franklin Gothic Book</vt:lpstr>
      <vt:lpstr>Wingdings 2</vt:lpstr>
      <vt:lpstr>Calibri</vt:lpstr>
      <vt:lpstr>Arno Pro</vt:lpstr>
      <vt:lpstr>Times New Roman</vt:lpstr>
      <vt:lpstr>Wingdings</vt:lpstr>
      <vt:lpstr>Monotype Corsiva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xxx</cp:lastModifiedBy>
  <cp:revision>94</cp:revision>
  <dcterms:created xsi:type="dcterms:W3CDTF">2010-04-08T14:11:52Z</dcterms:created>
  <dcterms:modified xsi:type="dcterms:W3CDTF">2013-02-08T12:56:28Z</dcterms:modified>
</cp:coreProperties>
</file>