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rawings/legacyDiagramText4.bin" ContentType="application/vnd.ms-office.legacyDiagramTex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rawings/legacyDiagramText1.bin" ContentType="application/vnd.ms-office.legacyDiagramText"/>
  <Override PartName="/ppt/drawings/legacyDiagramText2.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8" r:id="rId4"/>
    <p:sldId id="300" r:id="rId5"/>
    <p:sldId id="302" r:id="rId6"/>
    <p:sldId id="297" r:id="rId7"/>
    <p:sldId id="286" r:id="rId8"/>
    <p:sldId id="308" r:id="rId9"/>
    <p:sldId id="305" r:id="rId10"/>
    <p:sldId id="306" r:id="rId11"/>
    <p:sldId id="287" r:id="rId12"/>
    <p:sldId id="304" r:id="rId13"/>
    <p:sldId id="313" r:id="rId14"/>
    <p:sldId id="291" r:id="rId15"/>
    <p:sldId id="293" r:id="rId16"/>
    <p:sldId id="294" r:id="rId17"/>
    <p:sldId id="319" r:id="rId18"/>
    <p:sldId id="320" r:id="rId19"/>
    <p:sldId id="312" r:id="rId20"/>
    <p:sldId id="309" r:id="rId21"/>
    <p:sldId id="32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84A1E8"/>
    <a:srgbClr val="F3C4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60"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89" name="Rectangle 17"/>
          <p:cNvSpPr>
            <a:spLocks noChangeArrowheads="1"/>
          </p:cNvSpPr>
          <p:nvPr/>
        </p:nvSpPr>
        <p:spPr bwMode="ltGray">
          <a:xfrm>
            <a:off x="-1588" y="5157788"/>
            <a:ext cx="9145588" cy="1708150"/>
          </a:xfrm>
          <a:prstGeom prst="rect">
            <a:avLst/>
          </a:prstGeom>
          <a:solidFill>
            <a:schemeClr val="bg2"/>
          </a:solidFill>
          <a:ln w="0" algn="ctr">
            <a:noFill/>
            <a:miter lim="800000"/>
            <a:headEnd/>
            <a:tailEnd/>
          </a:ln>
          <a:effectLst/>
        </p:spPr>
        <p:txBody>
          <a:bodyPr wrap="none" anchor="ctr"/>
          <a:lstStyle/>
          <a:p>
            <a:endParaRPr lang="ru-RU"/>
          </a:p>
        </p:txBody>
      </p:sp>
      <p:sp>
        <p:nvSpPr>
          <p:cNvPr id="3090" name="Rectangle 18"/>
          <p:cNvSpPr>
            <a:spLocks noChangeArrowheads="1"/>
          </p:cNvSpPr>
          <p:nvPr/>
        </p:nvSpPr>
        <p:spPr bwMode="white">
          <a:xfrm>
            <a:off x="0" y="0"/>
            <a:ext cx="9144000" cy="4935538"/>
          </a:xfrm>
          <a:prstGeom prst="rect">
            <a:avLst/>
          </a:prstGeom>
          <a:solidFill>
            <a:schemeClr val="tx1"/>
          </a:solidFill>
          <a:ln w="0" algn="ctr">
            <a:noFill/>
            <a:miter lim="800000"/>
            <a:headEnd/>
            <a:tailEnd/>
          </a:ln>
          <a:effectLst/>
        </p:spPr>
        <p:txBody>
          <a:bodyPr wrap="none" anchor="ctr"/>
          <a:lstStyle/>
          <a:p>
            <a:endParaRPr lang="ru-RU"/>
          </a:p>
        </p:txBody>
      </p:sp>
      <p:sp>
        <p:nvSpPr>
          <p:cNvPr id="3091" name="Rectangle 19"/>
          <p:cNvSpPr>
            <a:spLocks noChangeArrowheads="1"/>
          </p:cNvSpPr>
          <p:nvPr/>
        </p:nvSpPr>
        <p:spPr bwMode="ltGray">
          <a:xfrm>
            <a:off x="1270000" y="4933950"/>
            <a:ext cx="7874000" cy="223838"/>
          </a:xfrm>
          <a:prstGeom prst="rect">
            <a:avLst/>
          </a:prstGeom>
          <a:solidFill>
            <a:schemeClr val="hlink"/>
          </a:solidFill>
          <a:ln w="0" algn="ctr">
            <a:noFill/>
            <a:miter lim="800000"/>
            <a:headEnd/>
            <a:tailEnd/>
          </a:ln>
          <a:effectLst/>
        </p:spPr>
        <p:txBody>
          <a:bodyPr wrap="none" anchor="ctr"/>
          <a:lstStyle/>
          <a:p>
            <a:endParaRPr lang="ru-RU"/>
          </a:p>
        </p:txBody>
      </p:sp>
      <p:sp>
        <p:nvSpPr>
          <p:cNvPr id="3075" name="Rectangle 3"/>
          <p:cNvSpPr>
            <a:spLocks noGrp="1" noChangeArrowheads="1"/>
          </p:cNvSpPr>
          <p:nvPr>
            <p:ph type="subTitle" idx="1"/>
          </p:nvPr>
        </p:nvSpPr>
        <p:spPr bwMode="black">
          <a:xfrm>
            <a:off x="1752600" y="3733800"/>
            <a:ext cx="6019800" cy="381000"/>
          </a:xfrm>
        </p:spPr>
        <p:txBody>
          <a:bodyPr/>
          <a:lstStyle>
            <a:lvl1pPr marL="0" indent="0" algn="ctr">
              <a:buFont typeface="Wingdings" pitchFamily="2" charset="2"/>
              <a:buNone/>
              <a:defRPr sz="2000">
                <a:solidFill>
                  <a:srgbClr val="84A1E8"/>
                </a:solidFill>
              </a:defRPr>
            </a:lvl1pPr>
          </a:lstStyle>
          <a:p>
            <a:r>
              <a:rPr lang="ru-RU" smtClean="0"/>
              <a:t>Образец подзаголовка</a:t>
            </a:r>
            <a:endParaRPr lang="en-US"/>
          </a:p>
        </p:txBody>
      </p:sp>
      <p:grpSp>
        <p:nvGrpSpPr>
          <p:cNvPr id="3088" name="Group 16"/>
          <p:cNvGrpSpPr>
            <a:grpSpLocks/>
          </p:cNvGrpSpPr>
          <p:nvPr/>
        </p:nvGrpSpPr>
        <p:grpSpPr bwMode="auto">
          <a:xfrm>
            <a:off x="4254500" y="5638800"/>
            <a:ext cx="1079500" cy="603250"/>
            <a:chOff x="2680" y="3678"/>
            <a:chExt cx="680" cy="380"/>
          </a:xfrm>
        </p:grpSpPr>
        <p:sp>
          <p:nvSpPr>
            <p:cNvPr id="3086" name="Text Box 14"/>
            <p:cNvSpPr txBox="1">
              <a:spLocks noChangeArrowheads="1"/>
            </p:cNvSpPr>
            <p:nvPr/>
          </p:nvSpPr>
          <p:spPr bwMode="gray">
            <a:xfrm>
              <a:off x="2680" y="3789"/>
              <a:ext cx="680" cy="269"/>
            </a:xfrm>
            <a:prstGeom prst="rect">
              <a:avLst/>
            </a:prstGeom>
            <a:noFill/>
            <a:ln w="9525">
              <a:noFill/>
              <a:miter lim="800000"/>
              <a:headEnd/>
              <a:tailEnd/>
            </a:ln>
            <a:effectLst/>
          </p:spPr>
          <p:txBody>
            <a:bodyPr>
              <a:spAutoFit/>
            </a:bodyPr>
            <a:lstStyle/>
            <a:p>
              <a:r>
                <a:rPr lang="en-US" sz="2200" b="1">
                  <a:solidFill>
                    <a:schemeClr val="tx2"/>
                  </a:solidFill>
                  <a:latin typeface="Verdana" pitchFamily="34" charset="0"/>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2"/>
            </a:solidFill>
            <a:ln w="9525">
              <a:noFill/>
              <a:miter lim="800000"/>
              <a:headEnd/>
              <a:tailEnd/>
            </a:ln>
            <a:effectLst/>
          </p:spPr>
          <p:txBody>
            <a:bodyPr wrap="none" anchor="ctr"/>
            <a:lstStyle/>
            <a:p>
              <a:endParaRPr lang="ru-RU"/>
            </a:p>
          </p:txBody>
        </p:sp>
      </p:grpSp>
      <p:sp>
        <p:nvSpPr>
          <p:cNvPr id="3092" name="Rectangle 20"/>
          <p:cNvSpPr>
            <a:spLocks noChangeArrowheads="1"/>
          </p:cNvSpPr>
          <p:nvPr/>
        </p:nvSpPr>
        <p:spPr bwMode="gray">
          <a:xfrm>
            <a:off x="-9525" y="4935538"/>
            <a:ext cx="1282700" cy="222250"/>
          </a:xfrm>
          <a:prstGeom prst="rect">
            <a:avLst/>
          </a:prstGeom>
          <a:solidFill>
            <a:schemeClr val="accent1"/>
          </a:solidFill>
          <a:ln w="0" algn="ctr">
            <a:noFill/>
            <a:miter lim="800000"/>
            <a:headEnd/>
            <a:tailEnd/>
          </a:ln>
          <a:effectLst/>
        </p:spPr>
        <p:txBody>
          <a:bodyPr wrap="none" anchor="ctr"/>
          <a:lstStyle/>
          <a:p>
            <a:endParaRPr lang="ru-RU"/>
          </a:p>
        </p:txBody>
      </p:sp>
      <p:graphicFrame>
        <p:nvGraphicFramePr>
          <p:cNvPr id="3093" name="Object 21"/>
          <p:cNvGraphicFramePr>
            <a:graphicFrameLocks noChangeAspect="1"/>
          </p:cNvGraphicFramePr>
          <p:nvPr/>
        </p:nvGraphicFramePr>
        <p:xfrm>
          <a:off x="1279525" y="5054600"/>
          <a:ext cx="2351088" cy="609600"/>
        </p:xfrm>
        <a:graphic>
          <a:graphicData uri="http://schemas.openxmlformats.org/presentationml/2006/ole">
            <p:oleObj spid="_x0000_s3093" name="Image" r:id="rId3" imgW="2539683" imgH="609524" progId="">
              <p:embed/>
            </p:oleObj>
          </a:graphicData>
        </a:graphic>
      </p:graphicFrame>
      <p:graphicFrame>
        <p:nvGraphicFramePr>
          <p:cNvPr id="3094" name="Object 22"/>
          <p:cNvGraphicFramePr>
            <a:graphicFrameLocks noChangeAspect="1"/>
          </p:cNvGraphicFramePr>
          <p:nvPr/>
        </p:nvGraphicFramePr>
        <p:xfrm>
          <a:off x="0" y="3500438"/>
          <a:ext cx="1266825" cy="1430337"/>
        </p:xfrm>
        <a:graphic>
          <a:graphicData uri="http://schemas.openxmlformats.org/presentationml/2006/ole">
            <p:oleObj spid="_x0000_s3094" name="Image" r:id="rId4" imgW="2539683" imgH="2539683" progId="">
              <p:embed/>
            </p:oleObj>
          </a:graphicData>
        </a:graphic>
      </p:graphicFrame>
      <p:sp>
        <p:nvSpPr>
          <p:cNvPr id="3095" name="Rectangle 23"/>
          <p:cNvSpPr>
            <a:spLocks noChangeArrowheads="1"/>
          </p:cNvSpPr>
          <p:nvPr/>
        </p:nvSpPr>
        <p:spPr bwMode="invGray">
          <a:xfrm>
            <a:off x="1266825" y="1125538"/>
            <a:ext cx="2368550" cy="4535487"/>
          </a:xfrm>
          <a:prstGeom prst="rect">
            <a:avLst/>
          </a:prstGeom>
          <a:noFill/>
          <a:ln w="0" algn="ctr">
            <a:solidFill>
              <a:schemeClr val="accent1"/>
            </a:solidFill>
            <a:miter lim="800000"/>
            <a:headEnd/>
            <a:tailEnd/>
          </a:ln>
          <a:effectLst/>
        </p:spPr>
        <p:txBody>
          <a:bodyPr wrap="none" anchor="ctr"/>
          <a:lstStyle/>
          <a:p>
            <a:endParaRPr lang="ru-RU"/>
          </a:p>
        </p:txBody>
      </p:sp>
      <p:sp>
        <p:nvSpPr>
          <p:cNvPr id="3096" name="Rectangle 24"/>
          <p:cNvSpPr>
            <a:spLocks noChangeArrowheads="1"/>
          </p:cNvSpPr>
          <p:nvPr/>
        </p:nvSpPr>
        <p:spPr bwMode="invGray">
          <a:xfrm flipH="1">
            <a:off x="8221663" y="0"/>
            <a:ext cx="95250" cy="2060575"/>
          </a:xfrm>
          <a:prstGeom prst="rect">
            <a:avLst/>
          </a:prstGeom>
          <a:solidFill>
            <a:schemeClr val="accent1"/>
          </a:solidFill>
          <a:ln w="0" algn="ctr">
            <a:noFill/>
            <a:miter lim="800000"/>
            <a:headEnd/>
            <a:tailEnd/>
          </a:ln>
          <a:effectLst/>
        </p:spPr>
        <p:txBody>
          <a:bodyPr wrap="none" anchor="ctr"/>
          <a:lstStyle/>
          <a:p>
            <a:endParaRPr lang="ru-RU"/>
          </a:p>
        </p:txBody>
      </p:sp>
      <p:sp>
        <p:nvSpPr>
          <p:cNvPr id="3097" name="Rectangle 25"/>
          <p:cNvSpPr>
            <a:spLocks noChangeArrowheads="1"/>
          </p:cNvSpPr>
          <p:nvPr/>
        </p:nvSpPr>
        <p:spPr bwMode="invGray">
          <a:xfrm>
            <a:off x="250825" y="260350"/>
            <a:ext cx="8569325" cy="4392613"/>
          </a:xfrm>
          <a:prstGeom prst="rect">
            <a:avLst/>
          </a:prstGeom>
          <a:noFill/>
          <a:ln w="0" algn="ctr">
            <a:solidFill>
              <a:schemeClr val="tx2"/>
            </a:solidFill>
            <a:miter lim="800000"/>
            <a:headEnd/>
            <a:tailEnd/>
          </a:ln>
          <a:effectLst/>
        </p:spPr>
        <p:txBody>
          <a:bodyPr wrap="none" anchor="ctr"/>
          <a:lstStyle/>
          <a:p>
            <a:endParaRPr lang="ru-RU"/>
          </a:p>
        </p:txBody>
      </p:sp>
      <p:sp>
        <p:nvSpPr>
          <p:cNvPr id="3098" name="Rectangle 26"/>
          <p:cNvSpPr>
            <a:spLocks noChangeArrowheads="1"/>
          </p:cNvSpPr>
          <p:nvPr/>
        </p:nvSpPr>
        <p:spPr bwMode="invGray">
          <a:xfrm>
            <a:off x="7775575" y="908050"/>
            <a:ext cx="1368425" cy="1439863"/>
          </a:xfrm>
          <a:prstGeom prst="rect">
            <a:avLst/>
          </a:prstGeom>
          <a:noFill/>
          <a:ln w="0" algn="ctr">
            <a:solidFill>
              <a:schemeClr val="tx2"/>
            </a:solidFill>
            <a:miter lim="800000"/>
            <a:headEnd/>
            <a:tailEnd/>
          </a:ln>
          <a:effectLst/>
        </p:spPr>
        <p:txBody>
          <a:bodyPr wrap="none" anchor="ctr"/>
          <a:lstStyle/>
          <a:p>
            <a:endParaRPr lang="ru-RU"/>
          </a:p>
        </p:txBody>
      </p:sp>
      <p:sp>
        <p:nvSpPr>
          <p:cNvPr id="3099" name="Rectangle 27"/>
          <p:cNvSpPr>
            <a:spLocks noChangeArrowheads="1"/>
          </p:cNvSpPr>
          <p:nvPr/>
        </p:nvSpPr>
        <p:spPr bwMode="invGray">
          <a:xfrm>
            <a:off x="611188" y="1916113"/>
            <a:ext cx="7921625" cy="1584325"/>
          </a:xfrm>
          <a:prstGeom prst="rect">
            <a:avLst/>
          </a:prstGeom>
          <a:noFill/>
          <a:ln w="0" algn="ctr">
            <a:solidFill>
              <a:schemeClr val="tx2"/>
            </a:solidFill>
            <a:miter lim="800000"/>
            <a:headEnd/>
            <a:tailEnd/>
          </a:ln>
          <a:effectLst/>
        </p:spPr>
        <p:txBody>
          <a:bodyPr wrap="none" anchor="ctr"/>
          <a:lstStyle/>
          <a:p>
            <a:endParaRPr lang="ru-RU"/>
          </a:p>
        </p:txBody>
      </p:sp>
      <p:sp>
        <p:nvSpPr>
          <p:cNvPr id="3074" name="Rectangle 2"/>
          <p:cNvSpPr>
            <a:spLocks noGrp="1" noChangeArrowheads="1"/>
          </p:cNvSpPr>
          <p:nvPr>
            <p:ph type="ctrTitle"/>
          </p:nvPr>
        </p:nvSpPr>
        <p:spPr>
          <a:xfrm>
            <a:off x="990600" y="1981200"/>
            <a:ext cx="7239000" cy="1524000"/>
          </a:xfrm>
        </p:spPr>
        <p:txBody>
          <a:bodyPr/>
          <a:lstStyle>
            <a:lvl1pPr>
              <a:defRPr sz="4000" b="1"/>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p:txBody>
          <a:bodyPr/>
          <a:lstStyle>
            <a:lvl1pPr>
              <a:defRPr/>
            </a:lvl1pPr>
          </a:lstStyle>
          <a:p>
            <a:r>
              <a:rPr lang="en-US"/>
              <a:t>Company Name</a:t>
            </a:r>
          </a:p>
        </p:txBody>
      </p:sp>
      <p:sp>
        <p:nvSpPr>
          <p:cNvPr id="6" name="Номер слайда 5"/>
          <p:cNvSpPr>
            <a:spLocks noGrp="1"/>
          </p:cNvSpPr>
          <p:nvPr>
            <p:ph type="sldNum" sz="quarter" idx="12"/>
          </p:nvPr>
        </p:nvSpPr>
        <p:spPr/>
        <p:txBody>
          <a:bodyPr/>
          <a:lstStyle>
            <a:lvl1pPr>
              <a:defRPr/>
            </a:lvl1pPr>
          </a:lstStyle>
          <a:p>
            <a:fld id="{37C06CA6-5C59-40AE-A171-3C549636E3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33363"/>
            <a:ext cx="2057400" cy="6276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33363"/>
            <a:ext cx="6019800" cy="6276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p:txBody>
          <a:bodyPr/>
          <a:lstStyle>
            <a:lvl1pPr>
              <a:defRPr/>
            </a:lvl1pPr>
          </a:lstStyle>
          <a:p>
            <a:r>
              <a:rPr lang="en-US"/>
              <a:t>Company Name</a:t>
            </a:r>
          </a:p>
        </p:txBody>
      </p:sp>
      <p:sp>
        <p:nvSpPr>
          <p:cNvPr id="6" name="Номер слайда 5"/>
          <p:cNvSpPr>
            <a:spLocks noGrp="1"/>
          </p:cNvSpPr>
          <p:nvPr>
            <p:ph type="sldNum" sz="quarter" idx="12"/>
          </p:nvPr>
        </p:nvSpPr>
        <p:spPr/>
        <p:txBody>
          <a:bodyPr/>
          <a:lstStyle>
            <a:lvl1pPr>
              <a:defRPr/>
            </a:lvl1pPr>
          </a:lstStyle>
          <a:p>
            <a:fld id="{4DA63104-0547-4756-84C7-3738BBDCB20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713" y="233363"/>
            <a:ext cx="7862887"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62063"/>
            <a:ext cx="8229600" cy="5248275"/>
          </a:xfrm>
        </p:spPr>
        <p:txBody>
          <a:bodyPr/>
          <a:lstStyle/>
          <a:p>
            <a:r>
              <a:rPr lang="ru-RU" smtClean="0"/>
              <a:t>Вставка таблицы</a:t>
            </a:r>
            <a:endParaRPr lang="ru-RU"/>
          </a:p>
        </p:txBody>
      </p:sp>
      <p:sp>
        <p:nvSpPr>
          <p:cNvPr id="4" name="Дата 3"/>
          <p:cNvSpPr>
            <a:spLocks noGrp="1"/>
          </p:cNvSpPr>
          <p:nvPr>
            <p:ph type="dt" sz="half" idx="10"/>
          </p:nvPr>
        </p:nvSpPr>
        <p:spPr>
          <a:xfrm>
            <a:off x="381000" y="6505575"/>
            <a:ext cx="2514600" cy="228600"/>
          </a:xfrm>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a:xfrm>
            <a:off x="7010400" y="6477000"/>
            <a:ext cx="1828800" cy="227013"/>
          </a:xfrm>
        </p:spPr>
        <p:txBody>
          <a:bodyPr/>
          <a:lstStyle>
            <a:lvl1pPr>
              <a:defRPr/>
            </a:lvl1pPr>
          </a:lstStyle>
          <a:p>
            <a:r>
              <a:rPr lang="en-US"/>
              <a:t>Company Name</a:t>
            </a:r>
          </a:p>
        </p:txBody>
      </p:sp>
      <p:sp>
        <p:nvSpPr>
          <p:cNvPr id="6" name="Номер слайда 5"/>
          <p:cNvSpPr>
            <a:spLocks noGrp="1"/>
          </p:cNvSpPr>
          <p:nvPr>
            <p:ph type="sldNum" sz="quarter" idx="12"/>
          </p:nvPr>
        </p:nvSpPr>
        <p:spPr>
          <a:xfrm>
            <a:off x="3505200" y="6448425"/>
            <a:ext cx="2133600" cy="228600"/>
          </a:xfrm>
        </p:spPr>
        <p:txBody>
          <a:bodyPr/>
          <a:lstStyle>
            <a:lvl1pPr>
              <a:defRPr/>
            </a:lvl1pPr>
          </a:lstStyle>
          <a:p>
            <a:fld id="{0924BC19-0961-4371-BDB3-F0D8A67B50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p:txBody>
          <a:bodyPr/>
          <a:lstStyle>
            <a:lvl1pPr>
              <a:defRPr/>
            </a:lvl1pPr>
          </a:lstStyle>
          <a:p>
            <a:r>
              <a:rPr lang="en-US"/>
              <a:t>Company Name</a:t>
            </a:r>
          </a:p>
        </p:txBody>
      </p:sp>
      <p:sp>
        <p:nvSpPr>
          <p:cNvPr id="6" name="Номер слайда 5"/>
          <p:cNvSpPr>
            <a:spLocks noGrp="1"/>
          </p:cNvSpPr>
          <p:nvPr>
            <p:ph type="sldNum" sz="quarter" idx="12"/>
          </p:nvPr>
        </p:nvSpPr>
        <p:spPr/>
        <p:txBody>
          <a:bodyPr/>
          <a:lstStyle>
            <a:lvl1pPr>
              <a:defRPr/>
            </a:lvl1pPr>
          </a:lstStyle>
          <a:p>
            <a:fld id="{D5EADB44-7E26-412E-8420-EA06FACE87D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p:txBody>
          <a:bodyPr/>
          <a:lstStyle>
            <a:lvl1pPr>
              <a:defRPr/>
            </a:lvl1pPr>
          </a:lstStyle>
          <a:p>
            <a:r>
              <a:rPr lang="en-US"/>
              <a:t>Company Name</a:t>
            </a:r>
          </a:p>
        </p:txBody>
      </p:sp>
      <p:sp>
        <p:nvSpPr>
          <p:cNvPr id="6" name="Номер слайда 5"/>
          <p:cNvSpPr>
            <a:spLocks noGrp="1"/>
          </p:cNvSpPr>
          <p:nvPr>
            <p:ph type="sldNum" sz="quarter" idx="12"/>
          </p:nvPr>
        </p:nvSpPr>
        <p:spPr/>
        <p:txBody>
          <a:bodyPr/>
          <a:lstStyle>
            <a:lvl1pPr>
              <a:defRPr/>
            </a:lvl1pPr>
          </a:lstStyle>
          <a:p>
            <a:fld id="{05D65A54-D780-4B18-897D-9BEAB2D835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r>
              <a:rPr lang="en-US"/>
              <a:t>www.themegallery.com</a:t>
            </a:r>
          </a:p>
        </p:txBody>
      </p:sp>
      <p:sp>
        <p:nvSpPr>
          <p:cNvPr id="6" name="Нижний колонтитул 5"/>
          <p:cNvSpPr>
            <a:spLocks noGrp="1"/>
          </p:cNvSpPr>
          <p:nvPr>
            <p:ph type="ftr" sz="quarter" idx="11"/>
          </p:nvPr>
        </p:nvSpPr>
        <p:spPr/>
        <p:txBody>
          <a:bodyPr/>
          <a:lstStyle>
            <a:lvl1pPr>
              <a:defRPr/>
            </a:lvl1pPr>
          </a:lstStyle>
          <a:p>
            <a:r>
              <a:rPr lang="en-US"/>
              <a:t>Company Name</a:t>
            </a:r>
          </a:p>
        </p:txBody>
      </p:sp>
      <p:sp>
        <p:nvSpPr>
          <p:cNvPr id="7" name="Номер слайда 6"/>
          <p:cNvSpPr>
            <a:spLocks noGrp="1"/>
          </p:cNvSpPr>
          <p:nvPr>
            <p:ph type="sldNum" sz="quarter" idx="12"/>
          </p:nvPr>
        </p:nvSpPr>
        <p:spPr/>
        <p:txBody>
          <a:bodyPr/>
          <a:lstStyle>
            <a:lvl1pPr>
              <a:defRPr/>
            </a:lvl1pPr>
          </a:lstStyle>
          <a:p>
            <a:fld id="{0A28D274-FC13-4E4A-BC45-990C77C46E2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r>
              <a:rPr lang="en-US"/>
              <a:t>www.themegallery.com</a:t>
            </a:r>
          </a:p>
        </p:txBody>
      </p:sp>
      <p:sp>
        <p:nvSpPr>
          <p:cNvPr id="8" name="Нижний колонтитул 7"/>
          <p:cNvSpPr>
            <a:spLocks noGrp="1"/>
          </p:cNvSpPr>
          <p:nvPr>
            <p:ph type="ftr" sz="quarter" idx="11"/>
          </p:nvPr>
        </p:nvSpPr>
        <p:spPr/>
        <p:txBody>
          <a:bodyPr/>
          <a:lstStyle>
            <a:lvl1pPr>
              <a:defRPr/>
            </a:lvl1pPr>
          </a:lstStyle>
          <a:p>
            <a:r>
              <a:rPr lang="en-US"/>
              <a:t>Company Name</a:t>
            </a:r>
          </a:p>
        </p:txBody>
      </p:sp>
      <p:sp>
        <p:nvSpPr>
          <p:cNvPr id="9" name="Номер слайда 8"/>
          <p:cNvSpPr>
            <a:spLocks noGrp="1"/>
          </p:cNvSpPr>
          <p:nvPr>
            <p:ph type="sldNum" sz="quarter" idx="12"/>
          </p:nvPr>
        </p:nvSpPr>
        <p:spPr/>
        <p:txBody>
          <a:bodyPr/>
          <a:lstStyle>
            <a:lvl1pPr>
              <a:defRPr/>
            </a:lvl1pPr>
          </a:lstStyle>
          <a:p>
            <a:fld id="{C1F9FAF2-D17D-40F7-9FCE-35855BBE0D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r>
              <a:rPr lang="en-US"/>
              <a:t>www.themegallery.com</a:t>
            </a:r>
          </a:p>
        </p:txBody>
      </p:sp>
      <p:sp>
        <p:nvSpPr>
          <p:cNvPr id="4" name="Нижний колонтитул 3"/>
          <p:cNvSpPr>
            <a:spLocks noGrp="1"/>
          </p:cNvSpPr>
          <p:nvPr>
            <p:ph type="ftr" sz="quarter" idx="11"/>
          </p:nvPr>
        </p:nvSpPr>
        <p:spPr/>
        <p:txBody>
          <a:bodyPr/>
          <a:lstStyle>
            <a:lvl1pPr>
              <a:defRPr/>
            </a:lvl1pPr>
          </a:lstStyle>
          <a:p>
            <a:r>
              <a:rPr lang="en-US"/>
              <a:t>Company Name</a:t>
            </a:r>
          </a:p>
        </p:txBody>
      </p:sp>
      <p:sp>
        <p:nvSpPr>
          <p:cNvPr id="5" name="Номер слайда 4"/>
          <p:cNvSpPr>
            <a:spLocks noGrp="1"/>
          </p:cNvSpPr>
          <p:nvPr>
            <p:ph type="sldNum" sz="quarter" idx="12"/>
          </p:nvPr>
        </p:nvSpPr>
        <p:spPr/>
        <p:txBody>
          <a:bodyPr/>
          <a:lstStyle>
            <a:lvl1pPr>
              <a:defRPr/>
            </a:lvl1pPr>
          </a:lstStyle>
          <a:p>
            <a:fld id="{1695C315-7CE2-4AE6-8A30-0456630B4D8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r>
              <a:rPr lang="en-US"/>
              <a:t>www.themegallery.com</a:t>
            </a:r>
          </a:p>
        </p:txBody>
      </p:sp>
      <p:sp>
        <p:nvSpPr>
          <p:cNvPr id="3" name="Нижний колонтитул 2"/>
          <p:cNvSpPr>
            <a:spLocks noGrp="1"/>
          </p:cNvSpPr>
          <p:nvPr>
            <p:ph type="ftr" sz="quarter" idx="11"/>
          </p:nvPr>
        </p:nvSpPr>
        <p:spPr/>
        <p:txBody>
          <a:bodyPr/>
          <a:lstStyle>
            <a:lvl1pPr>
              <a:defRPr/>
            </a:lvl1pPr>
          </a:lstStyle>
          <a:p>
            <a:r>
              <a:rPr lang="en-US"/>
              <a:t>Company Name</a:t>
            </a:r>
          </a:p>
        </p:txBody>
      </p:sp>
      <p:sp>
        <p:nvSpPr>
          <p:cNvPr id="4" name="Номер слайда 3"/>
          <p:cNvSpPr>
            <a:spLocks noGrp="1"/>
          </p:cNvSpPr>
          <p:nvPr>
            <p:ph type="sldNum" sz="quarter" idx="12"/>
          </p:nvPr>
        </p:nvSpPr>
        <p:spPr/>
        <p:txBody>
          <a:bodyPr/>
          <a:lstStyle>
            <a:lvl1pPr>
              <a:defRPr/>
            </a:lvl1pPr>
          </a:lstStyle>
          <a:p>
            <a:fld id="{B53D604E-19AD-4EAC-90FD-AA8F97D6AF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r>
              <a:rPr lang="en-US"/>
              <a:t>www.themegallery.com</a:t>
            </a:r>
          </a:p>
        </p:txBody>
      </p:sp>
      <p:sp>
        <p:nvSpPr>
          <p:cNvPr id="6" name="Нижний колонтитул 5"/>
          <p:cNvSpPr>
            <a:spLocks noGrp="1"/>
          </p:cNvSpPr>
          <p:nvPr>
            <p:ph type="ftr" sz="quarter" idx="11"/>
          </p:nvPr>
        </p:nvSpPr>
        <p:spPr/>
        <p:txBody>
          <a:bodyPr/>
          <a:lstStyle>
            <a:lvl1pPr>
              <a:defRPr/>
            </a:lvl1pPr>
          </a:lstStyle>
          <a:p>
            <a:r>
              <a:rPr lang="en-US"/>
              <a:t>Company Name</a:t>
            </a:r>
          </a:p>
        </p:txBody>
      </p:sp>
      <p:sp>
        <p:nvSpPr>
          <p:cNvPr id="7" name="Номер слайда 6"/>
          <p:cNvSpPr>
            <a:spLocks noGrp="1"/>
          </p:cNvSpPr>
          <p:nvPr>
            <p:ph type="sldNum" sz="quarter" idx="12"/>
          </p:nvPr>
        </p:nvSpPr>
        <p:spPr/>
        <p:txBody>
          <a:bodyPr/>
          <a:lstStyle>
            <a:lvl1pPr>
              <a:defRPr/>
            </a:lvl1pPr>
          </a:lstStyle>
          <a:p>
            <a:fld id="{A2EAAD64-B9C1-4260-94E3-387831548D3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r>
              <a:rPr lang="en-US"/>
              <a:t>www.themegallery.com</a:t>
            </a:r>
          </a:p>
        </p:txBody>
      </p:sp>
      <p:sp>
        <p:nvSpPr>
          <p:cNvPr id="6" name="Нижний колонтитул 5"/>
          <p:cNvSpPr>
            <a:spLocks noGrp="1"/>
          </p:cNvSpPr>
          <p:nvPr>
            <p:ph type="ftr" sz="quarter" idx="11"/>
          </p:nvPr>
        </p:nvSpPr>
        <p:spPr/>
        <p:txBody>
          <a:bodyPr/>
          <a:lstStyle>
            <a:lvl1pPr>
              <a:defRPr/>
            </a:lvl1pPr>
          </a:lstStyle>
          <a:p>
            <a:r>
              <a:rPr lang="en-US"/>
              <a:t>Company Name</a:t>
            </a:r>
          </a:p>
        </p:txBody>
      </p:sp>
      <p:sp>
        <p:nvSpPr>
          <p:cNvPr id="7" name="Номер слайда 6"/>
          <p:cNvSpPr>
            <a:spLocks noGrp="1"/>
          </p:cNvSpPr>
          <p:nvPr>
            <p:ph type="sldNum" sz="quarter" idx="12"/>
          </p:nvPr>
        </p:nvSpPr>
        <p:spPr/>
        <p:txBody>
          <a:bodyPr/>
          <a:lstStyle>
            <a:lvl1pPr>
              <a:defRPr/>
            </a:lvl1pPr>
          </a:lstStyle>
          <a:p>
            <a:fld id="{D0A25535-A5B7-4B91-8DDD-846F6524E1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981075"/>
            <a:ext cx="250825" cy="5891213"/>
          </a:xfrm>
          <a:prstGeom prst="rect">
            <a:avLst/>
          </a:prstGeom>
          <a:solidFill>
            <a:schemeClr val="hlink"/>
          </a:solidFill>
          <a:ln w="0" algn="ctr">
            <a:noFill/>
            <a:miter lim="800000"/>
            <a:headEnd/>
            <a:tailEnd/>
          </a:ln>
          <a:effectLst/>
        </p:spPr>
        <p:txBody>
          <a:bodyPr wrap="none" anchor="ctr"/>
          <a:lstStyle/>
          <a:p>
            <a:endParaRPr lang="ru-RU"/>
          </a:p>
        </p:txBody>
      </p:sp>
      <p:sp>
        <p:nvSpPr>
          <p:cNvPr id="1040" name="Rectangle 16"/>
          <p:cNvSpPr>
            <a:spLocks noChangeArrowheads="1"/>
          </p:cNvSpPr>
          <p:nvPr/>
        </p:nvSpPr>
        <p:spPr bwMode="ltGray">
          <a:xfrm>
            <a:off x="0" y="0"/>
            <a:ext cx="1403350" cy="1247775"/>
          </a:xfrm>
          <a:prstGeom prst="rect">
            <a:avLst/>
          </a:prstGeom>
          <a:solidFill>
            <a:schemeClr val="accent1"/>
          </a:solidFill>
          <a:ln w="0" algn="ctr">
            <a:noFill/>
            <a:miter lim="800000"/>
            <a:headEnd/>
            <a:tailEnd/>
          </a:ln>
          <a:effectLst/>
        </p:spPr>
        <p:txBody>
          <a:bodyPr wrap="none" anchor="ctr"/>
          <a:lstStyle/>
          <a:p>
            <a:endParaRPr lang="ru-RU"/>
          </a:p>
        </p:txBody>
      </p:sp>
      <p:sp>
        <p:nvSpPr>
          <p:cNvPr id="1041" name="Rectangle 17"/>
          <p:cNvSpPr>
            <a:spLocks noChangeArrowheads="1"/>
          </p:cNvSpPr>
          <p:nvPr/>
        </p:nvSpPr>
        <p:spPr bwMode="invGray">
          <a:xfrm>
            <a:off x="1403350" y="0"/>
            <a:ext cx="7740650" cy="1052513"/>
          </a:xfrm>
          <a:prstGeom prst="rect">
            <a:avLst/>
          </a:prstGeom>
          <a:solidFill>
            <a:schemeClr val="tx2"/>
          </a:solidFill>
          <a:ln w="0" algn="ctr">
            <a:noFill/>
            <a:miter lim="800000"/>
            <a:headEnd/>
            <a:tailEnd/>
          </a:ln>
          <a:effectLst/>
        </p:spPr>
        <p:txBody>
          <a:bodyPr wrap="none" anchor="ctr"/>
          <a:lstStyle/>
          <a:p>
            <a:endParaRPr lang="ru-RU"/>
          </a:p>
        </p:txBody>
      </p:sp>
      <p:sp>
        <p:nvSpPr>
          <p:cNvPr id="1042" name="Rectangle 18"/>
          <p:cNvSpPr>
            <a:spLocks noChangeArrowheads="1"/>
          </p:cNvSpPr>
          <p:nvPr/>
        </p:nvSpPr>
        <p:spPr bwMode="invGray">
          <a:xfrm>
            <a:off x="8820150" y="0"/>
            <a:ext cx="73025" cy="765175"/>
          </a:xfrm>
          <a:prstGeom prst="rect">
            <a:avLst/>
          </a:prstGeom>
          <a:solidFill>
            <a:schemeClr val="accent1"/>
          </a:solidFill>
          <a:ln w="0" algn="ctr">
            <a:noFill/>
            <a:miter lim="800000"/>
            <a:headEnd/>
            <a:tailEnd/>
          </a:ln>
          <a:effectLst/>
        </p:spPr>
        <p:txBody>
          <a:bodyPr wrap="none" anchor="ctr"/>
          <a:lstStyle/>
          <a:p>
            <a:endParaRPr lang="ru-RU"/>
          </a:p>
        </p:txBody>
      </p:sp>
      <p:sp>
        <p:nvSpPr>
          <p:cNvPr id="1043" name="Rectangle 19"/>
          <p:cNvSpPr>
            <a:spLocks noChangeArrowheads="1"/>
          </p:cNvSpPr>
          <p:nvPr/>
        </p:nvSpPr>
        <p:spPr bwMode="white">
          <a:xfrm>
            <a:off x="179388" y="134938"/>
            <a:ext cx="8785225" cy="773112"/>
          </a:xfrm>
          <a:prstGeom prst="rect">
            <a:avLst/>
          </a:prstGeom>
          <a:noFill/>
          <a:ln w="0" algn="ctr">
            <a:solidFill>
              <a:schemeClr val="accent1"/>
            </a:solidFill>
            <a:miter lim="800000"/>
            <a:headEnd/>
            <a:tailEnd/>
          </a:ln>
          <a:effectLst/>
        </p:spPr>
        <p:txBody>
          <a:bodyPr wrap="none" anchor="ctr"/>
          <a:lstStyle/>
          <a:p>
            <a:endParaRPr lang="ru-RU"/>
          </a:p>
        </p:txBody>
      </p:sp>
      <p:sp>
        <p:nvSpPr>
          <p:cNvPr id="1044" name="Line 20"/>
          <p:cNvSpPr>
            <a:spLocks noChangeShapeType="1"/>
          </p:cNvSpPr>
          <p:nvPr/>
        </p:nvSpPr>
        <p:spPr bwMode="auto">
          <a:xfrm>
            <a:off x="468313" y="6481763"/>
            <a:ext cx="8424862" cy="0"/>
          </a:xfrm>
          <a:prstGeom prst="line">
            <a:avLst/>
          </a:prstGeom>
          <a:noFill/>
          <a:ln w="0">
            <a:solidFill>
              <a:schemeClr val="tx2"/>
            </a:solidFill>
            <a:round/>
            <a:headEnd/>
            <a:tailEnd/>
          </a:ln>
          <a:effectLst/>
        </p:spPr>
        <p:txBody>
          <a:bodyPr/>
          <a:lstStyle/>
          <a:p>
            <a:endParaRPr lang="ru-RU"/>
          </a:p>
        </p:txBody>
      </p:sp>
      <p:sp>
        <p:nvSpPr>
          <p:cNvPr id="1027" name="Rectangle 3"/>
          <p:cNvSpPr>
            <a:spLocks noGrp="1" noChangeArrowheads="1"/>
          </p:cNvSpPr>
          <p:nvPr>
            <p:ph type="body" idx="1"/>
          </p:nvPr>
        </p:nvSpPr>
        <p:spPr bwMode="auto">
          <a:xfrm>
            <a:off x="457200" y="1262063"/>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381000" y="6505575"/>
            <a:ext cx="2514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r>
              <a:rPr lang="en-US"/>
              <a:t>www.themegallery.com</a:t>
            </a:r>
          </a:p>
        </p:txBody>
      </p:sp>
      <p:sp>
        <p:nvSpPr>
          <p:cNvPr id="1029" name="Rectangle 5"/>
          <p:cNvSpPr>
            <a:spLocks noGrp="1" noChangeArrowheads="1"/>
          </p:cNvSpPr>
          <p:nvPr>
            <p:ph type="ftr" sz="quarter" idx="3"/>
          </p:nvPr>
        </p:nvSpPr>
        <p:spPr bwMode="auto">
          <a:xfrm>
            <a:off x="7010400" y="6477000"/>
            <a:ext cx="1828800"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r>
              <a:rPr lang="en-US"/>
              <a:t>Company Name</a:t>
            </a:r>
          </a:p>
        </p:txBody>
      </p:sp>
      <p:sp>
        <p:nvSpPr>
          <p:cNvPr id="1030" name="Rectangle 6"/>
          <p:cNvSpPr>
            <a:spLocks noGrp="1" noChangeArrowheads="1"/>
          </p:cNvSpPr>
          <p:nvPr>
            <p:ph type="sldNum" sz="quarter" idx="4"/>
          </p:nvPr>
        </p:nvSpPr>
        <p:spPr bwMode="auto">
          <a:xfrm>
            <a:off x="3505200" y="6448425"/>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n-lt"/>
              </a:defRPr>
            </a:lvl1pPr>
          </a:lstStyle>
          <a:p>
            <a:fld id="{71ABD331-0854-4944-99C9-5E804BCD3EE1}" type="slidenum">
              <a:rPr lang="en-US"/>
              <a:pPr/>
              <a:t>‹#›</a:t>
            </a:fld>
            <a:endParaRPr lang="en-US"/>
          </a:p>
        </p:txBody>
      </p:sp>
      <p:graphicFrame>
        <p:nvGraphicFramePr>
          <p:cNvPr id="1045" name="Object 21"/>
          <p:cNvGraphicFramePr>
            <a:graphicFrameLocks noChangeAspect="1"/>
          </p:cNvGraphicFramePr>
          <p:nvPr/>
        </p:nvGraphicFramePr>
        <p:xfrm>
          <a:off x="0" y="0"/>
          <a:ext cx="971550" cy="1042988"/>
        </p:xfrm>
        <a:graphic>
          <a:graphicData uri="http://schemas.openxmlformats.org/presentationml/2006/ole">
            <p:oleObj spid="_x0000_s1045" name="Image" r:id="rId15" imgW="2539683" imgH="2539683" progId="">
              <p:embed/>
            </p:oleObj>
          </a:graphicData>
        </a:graphic>
      </p:graphicFrame>
      <p:sp>
        <p:nvSpPr>
          <p:cNvPr id="1046" name="Rectangle 22"/>
          <p:cNvSpPr>
            <a:spLocks noChangeArrowheads="1"/>
          </p:cNvSpPr>
          <p:nvPr/>
        </p:nvSpPr>
        <p:spPr bwMode="invGray">
          <a:xfrm>
            <a:off x="1187450" y="908050"/>
            <a:ext cx="7956550" cy="144463"/>
          </a:xfrm>
          <a:prstGeom prst="rect">
            <a:avLst/>
          </a:prstGeom>
          <a:solidFill>
            <a:schemeClr val="tx1"/>
          </a:solidFill>
          <a:ln w="0" algn="ctr">
            <a:noFill/>
            <a:miter lim="800000"/>
            <a:headEnd/>
            <a:tailEnd/>
          </a:ln>
          <a:effectLst/>
        </p:spPr>
        <p:txBody>
          <a:bodyPr wrap="none" anchor="ctr"/>
          <a:lstStyle/>
          <a:p>
            <a:endParaRPr lang="ru-RU"/>
          </a:p>
        </p:txBody>
      </p:sp>
      <p:sp>
        <p:nvSpPr>
          <p:cNvPr id="1047" name="Rectangle 23"/>
          <p:cNvSpPr>
            <a:spLocks noChangeArrowheads="1"/>
          </p:cNvSpPr>
          <p:nvPr/>
        </p:nvSpPr>
        <p:spPr bwMode="invGray">
          <a:xfrm>
            <a:off x="971550" y="0"/>
            <a:ext cx="431800" cy="1052513"/>
          </a:xfrm>
          <a:prstGeom prst="rect">
            <a:avLst/>
          </a:prstGeom>
          <a:solidFill>
            <a:schemeClr val="tx1"/>
          </a:solidFill>
          <a:ln w="0" algn="ctr">
            <a:noFill/>
            <a:miter lim="800000"/>
            <a:headEnd/>
            <a:tailEnd/>
          </a:ln>
          <a:effectLst/>
        </p:spPr>
        <p:txBody>
          <a:bodyPr wrap="none" anchor="ctr"/>
          <a:lstStyle/>
          <a:p>
            <a:endParaRPr lang="ru-RU"/>
          </a:p>
        </p:txBody>
      </p:sp>
      <p:sp>
        <p:nvSpPr>
          <p:cNvPr id="1026" name="Rectangle 2"/>
          <p:cNvSpPr>
            <a:spLocks noGrp="1" noChangeArrowheads="1"/>
          </p:cNvSpPr>
          <p:nvPr>
            <p:ph type="title"/>
          </p:nvPr>
        </p:nvSpPr>
        <p:spPr bwMode="black">
          <a:xfrm>
            <a:off x="747713" y="233363"/>
            <a:ext cx="7862887"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a:solidFill>
            <a:srgbClr val="F3C43F"/>
          </a:solidFill>
          <a:latin typeface="+mj-lt"/>
          <a:ea typeface="+mj-ea"/>
          <a:cs typeface="+mj-cs"/>
        </a:defRPr>
      </a:lvl1pPr>
      <a:lvl2pPr algn="ctr" rtl="0" eaLnBrk="1" fontAlgn="base" hangingPunct="1">
        <a:spcBef>
          <a:spcPct val="0"/>
        </a:spcBef>
        <a:spcAft>
          <a:spcPct val="0"/>
        </a:spcAft>
        <a:defRPr sz="3200">
          <a:solidFill>
            <a:srgbClr val="F3C43F"/>
          </a:solidFill>
          <a:latin typeface="Verdana" pitchFamily="34" charset="0"/>
        </a:defRPr>
      </a:lvl2pPr>
      <a:lvl3pPr algn="ctr" rtl="0" eaLnBrk="1" fontAlgn="base" hangingPunct="1">
        <a:spcBef>
          <a:spcPct val="0"/>
        </a:spcBef>
        <a:spcAft>
          <a:spcPct val="0"/>
        </a:spcAft>
        <a:defRPr sz="3200">
          <a:solidFill>
            <a:srgbClr val="F3C43F"/>
          </a:solidFill>
          <a:latin typeface="Verdana" pitchFamily="34" charset="0"/>
        </a:defRPr>
      </a:lvl3pPr>
      <a:lvl4pPr algn="ctr" rtl="0" eaLnBrk="1" fontAlgn="base" hangingPunct="1">
        <a:spcBef>
          <a:spcPct val="0"/>
        </a:spcBef>
        <a:spcAft>
          <a:spcPct val="0"/>
        </a:spcAft>
        <a:defRPr sz="3200">
          <a:solidFill>
            <a:srgbClr val="F3C43F"/>
          </a:solidFill>
          <a:latin typeface="Verdana" pitchFamily="34" charset="0"/>
        </a:defRPr>
      </a:lvl4pPr>
      <a:lvl5pPr algn="ctr" rtl="0" eaLnBrk="1" fontAlgn="base" hangingPunct="1">
        <a:spcBef>
          <a:spcPct val="0"/>
        </a:spcBef>
        <a:spcAft>
          <a:spcPct val="0"/>
        </a:spcAft>
        <a:defRPr sz="3200">
          <a:solidFill>
            <a:srgbClr val="F3C43F"/>
          </a:solidFill>
          <a:latin typeface="Verdana" pitchFamily="34" charset="0"/>
        </a:defRPr>
      </a:lvl5pPr>
      <a:lvl6pPr marL="457200" algn="ctr" rtl="0" eaLnBrk="1" fontAlgn="base" hangingPunct="1">
        <a:spcBef>
          <a:spcPct val="0"/>
        </a:spcBef>
        <a:spcAft>
          <a:spcPct val="0"/>
        </a:spcAft>
        <a:defRPr sz="3200">
          <a:solidFill>
            <a:srgbClr val="F3C43F"/>
          </a:solidFill>
          <a:latin typeface="Verdana" pitchFamily="34" charset="0"/>
        </a:defRPr>
      </a:lvl6pPr>
      <a:lvl7pPr marL="914400" algn="ctr" rtl="0" eaLnBrk="1" fontAlgn="base" hangingPunct="1">
        <a:spcBef>
          <a:spcPct val="0"/>
        </a:spcBef>
        <a:spcAft>
          <a:spcPct val="0"/>
        </a:spcAft>
        <a:defRPr sz="3200">
          <a:solidFill>
            <a:srgbClr val="F3C43F"/>
          </a:solidFill>
          <a:latin typeface="Verdana" pitchFamily="34" charset="0"/>
        </a:defRPr>
      </a:lvl7pPr>
      <a:lvl8pPr marL="1371600" algn="ctr" rtl="0" eaLnBrk="1" fontAlgn="base" hangingPunct="1">
        <a:spcBef>
          <a:spcPct val="0"/>
        </a:spcBef>
        <a:spcAft>
          <a:spcPct val="0"/>
        </a:spcAft>
        <a:defRPr sz="3200">
          <a:solidFill>
            <a:srgbClr val="F3C43F"/>
          </a:solidFill>
          <a:latin typeface="Verdana" pitchFamily="34" charset="0"/>
        </a:defRPr>
      </a:lvl8pPr>
      <a:lvl9pPr marL="1828800" algn="ctr" rtl="0" eaLnBrk="1" fontAlgn="base" hangingPunct="1">
        <a:spcBef>
          <a:spcPct val="0"/>
        </a:spcBef>
        <a:spcAft>
          <a:spcPct val="0"/>
        </a:spcAft>
        <a:defRPr sz="3200">
          <a:solidFill>
            <a:srgbClr val="F3C43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0100" y="0"/>
            <a:ext cx="7239000" cy="2857496"/>
          </a:xfrm>
        </p:spPr>
        <p:txBody>
          <a:bodyPr/>
          <a:lstStyle/>
          <a:p>
            <a:endParaRPr lang="en-US" sz="1800" dirty="0"/>
          </a:p>
        </p:txBody>
      </p:sp>
      <p:sp>
        <p:nvSpPr>
          <p:cNvPr id="2051" name="Rectangle 3"/>
          <p:cNvSpPr>
            <a:spLocks noGrp="1" noChangeArrowheads="1"/>
          </p:cNvSpPr>
          <p:nvPr>
            <p:ph type="subTitle" idx="1"/>
          </p:nvPr>
        </p:nvSpPr>
        <p:spPr>
          <a:xfrm>
            <a:off x="3571868" y="2786058"/>
            <a:ext cx="4857784" cy="3143272"/>
          </a:xfrm>
        </p:spPr>
        <p:txBody>
          <a:bodyPr/>
          <a:lstStyle/>
          <a:p>
            <a:pPr algn="l"/>
            <a:r>
              <a:rPr lang="ru-RU" sz="1400" dirty="0" smtClean="0">
                <a:solidFill>
                  <a:srgbClr val="FFC000"/>
                </a:solidFill>
                <a:latin typeface="Times New Roman" pitchFamily="18" charset="0"/>
                <a:cs typeface="Times New Roman" pitchFamily="18" charset="0"/>
              </a:rPr>
              <a:t>	</a:t>
            </a:r>
            <a:r>
              <a:rPr lang="ru-RU" sz="1600" b="1" dirty="0" err="1" smtClean="0">
                <a:solidFill>
                  <a:srgbClr val="FFC000"/>
                </a:solidFill>
                <a:latin typeface="Times New Roman" pitchFamily="18" charset="0"/>
                <a:cs typeface="Times New Roman" pitchFamily="18" charset="0"/>
              </a:rPr>
              <a:t>Винокурова</a:t>
            </a:r>
            <a:r>
              <a:rPr lang="ru-RU" sz="1600" b="1" dirty="0" smtClean="0">
                <a:solidFill>
                  <a:srgbClr val="FFC000"/>
                </a:solidFill>
                <a:latin typeface="Times New Roman" pitchFamily="18" charset="0"/>
                <a:cs typeface="Times New Roman" pitchFamily="18" charset="0"/>
              </a:rPr>
              <a:t> </a:t>
            </a:r>
            <a:r>
              <a:rPr lang="ru-RU" sz="1600" b="1" dirty="0" smtClean="0">
                <a:solidFill>
                  <a:srgbClr val="FFC000"/>
                </a:solidFill>
                <a:latin typeface="Times New Roman" pitchFamily="18" charset="0"/>
                <a:cs typeface="Times New Roman" pitchFamily="18" charset="0"/>
              </a:rPr>
              <a:t>Н.М.,                                                                                    	учитель русского языка 	</a:t>
            </a:r>
          </a:p>
          <a:p>
            <a:pPr algn="l"/>
            <a:r>
              <a:rPr lang="ru-RU" sz="1600" b="1" dirty="0" smtClean="0">
                <a:solidFill>
                  <a:srgbClr val="FFC000"/>
                </a:solidFill>
                <a:latin typeface="Times New Roman" pitchFamily="18" charset="0"/>
                <a:cs typeface="Times New Roman" pitchFamily="18" charset="0"/>
              </a:rPr>
              <a:t>	и литературы		                                                                         	МОУ «СОШ № 32» г.о.Саранск</a:t>
            </a:r>
          </a:p>
          <a:p>
            <a:pPr algn="l"/>
            <a:endParaRPr lang="ru-RU" sz="1600" b="1" dirty="0" smtClean="0">
              <a:solidFill>
                <a:srgbClr val="C00000"/>
              </a:solidFill>
              <a:latin typeface="Times New Roman" pitchFamily="18" charset="0"/>
              <a:cs typeface="Times New Roman" pitchFamily="18" charset="0"/>
            </a:endParaRPr>
          </a:p>
          <a:p>
            <a:pPr algn="l"/>
            <a:r>
              <a:rPr lang="ru-RU" sz="1600" dirty="0" smtClean="0">
                <a:solidFill>
                  <a:srgbClr val="FFC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Саранск 2016</a:t>
            </a:r>
            <a:endParaRPr lang="en-US" sz="1600" b="1" dirty="0">
              <a:solidFill>
                <a:srgbClr val="C00000"/>
              </a:solidFill>
            </a:endParaRPr>
          </a:p>
        </p:txBody>
      </p:sp>
      <p:sp>
        <p:nvSpPr>
          <p:cNvPr id="4" name="Прямоугольник 3"/>
          <p:cNvSpPr/>
          <p:nvPr/>
        </p:nvSpPr>
        <p:spPr>
          <a:xfrm>
            <a:off x="1214414" y="1214422"/>
            <a:ext cx="7286676" cy="923330"/>
          </a:xfrm>
          <a:prstGeom prst="rect">
            <a:avLst/>
          </a:prstGeom>
        </p:spPr>
        <p:txBody>
          <a:bodyPr wrap="square">
            <a:spAutoFit/>
          </a:bodyPr>
          <a:lstStyle/>
          <a:p>
            <a:pPr algn="ctr">
              <a:buNone/>
            </a:pPr>
            <a:r>
              <a:rPr lang="ru-RU" dirty="0" smtClean="0">
                <a:latin typeface="Times New Roman" pitchFamily="18" charset="0"/>
                <a:cs typeface="Times New Roman" pitchFamily="18" charset="0"/>
              </a:rPr>
              <a:t>Кафедра гуманитарного образования </a:t>
            </a:r>
          </a:p>
          <a:p>
            <a:pPr algn="ctr">
              <a:buNone/>
            </a:pPr>
            <a:r>
              <a:rPr lang="ru-RU" dirty="0" smtClean="0">
                <a:latin typeface="Times New Roman" pitchFamily="18" charset="0"/>
                <a:cs typeface="Times New Roman" pitchFamily="18" charset="0"/>
              </a:rPr>
              <a:t>Кафедра гуманитарного образования </a:t>
            </a:r>
          </a:p>
          <a:p>
            <a:pPr algn="ctr">
              <a:buNone/>
            </a:pPr>
            <a:r>
              <a:rPr lang="ru-RU" dirty="0" smtClean="0">
                <a:latin typeface="Times New Roman" pitchFamily="18" charset="0"/>
                <a:cs typeface="Times New Roman" pitchFamily="18" charset="0"/>
              </a:rPr>
              <a:t>Кафедра гуманитарного образования </a:t>
            </a:r>
          </a:p>
        </p:txBody>
      </p:sp>
      <p:sp>
        <p:nvSpPr>
          <p:cNvPr id="7" name="Прямоугольник 6"/>
          <p:cNvSpPr/>
          <p:nvPr/>
        </p:nvSpPr>
        <p:spPr>
          <a:xfrm>
            <a:off x="928662" y="1142984"/>
            <a:ext cx="7643866" cy="1421928"/>
          </a:xfrm>
          <a:prstGeom prst="rect">
            <a:avLst/>
          </a:prstGeom>
        </p:spPr>
        <p:txBody>
          <a:bodyPr wrap="square">
            <a:spAutoFit/>
          </a:bodyPr>
          <a:lstStyle/>
          <a:p>
            <a:pPr algn="ctr">
              <a:lnSpc>
                <a:spcPct val="90000"/>
              </a:lnSpc>
              <a:buFontTx/>
              <a:buNone/>
            </a:pPr>
            <a:r>
              <a:rPr lang="ru-RU" sz="3200" b="1" i="1" dirty="0" smtClean="0">
                <a:solidFill>
                  <a:srgbClr val="C00000"/>
                </a:solidFill>
                <a:latin typeface="Agency FB" pitchFamily="34" charset="0"/>
              </a:rPr>
              <a:t>«</a:t>
            </a:r>
            <a:r>
              <a:rPr lang="ru-RU" sz="3200" b="1" i="1" u="sng" dirty="0" smtClean="0">
                <a:solidFill>
                  <a:srgbClr val="C00000"/>
                </a:solidFill>
                <a:latin typeface="Times New Roman" pitchFamily="18" charset="0"/>
                <a:cs typeface="Times New Roman" pitchFamily="18" charset="0"/>
              </a:rPr>
              <a:t>Интегрированный урок </a:t>
            </a:r>
            <a:r>
              <a:rPr lang="ru-RU" sz="3200" b="1" i="1" dirty="0" smtClean="0">
                <a:solidFill>
                  <a:srgbClr val="C00000"/>
                </a:solidFill>
                <a:latin typeface="Times New Roman" pitchFamily="18" charset="0"/>
                <a:cs typeface="Times New Roman" pitchFamily="18" charset="0"/>
              </a:rPr>
              <a:t>- как средство формирования позитивной мотивации</a:t>
            </a:r>
          </a:p>
          <a:p>
            <a:pPr algn="ctr">
              <a:lnSpc>
                <a:spcPct val="90000"/>
              </a:lnSpc>
              <a:buFontTx/>
              <a:buNone/>
            </a:pPr>
            <a:r>
              <a:rPr lang="ru-RU" sz="3200" b="1" i="1" dirty="0" smtClean="0">
                <a:solidFill>
                  <a:srgbClr val="C00000"/>
                </a:solidFill>
                <a:latin typeface="Times New Roman" pitchFamily="18" charset="0"/>
                <a:cs typeface="Times New Roman" pitchFamily="18" charset="0"/>
              </a:rPr>
              <a:t> в обучении школьников»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Подготовка </a:t>
            </a:r>
            <a:br>
              <a:rPr lang="ru-RU" sz="2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к интегрированному уроку</a:t>
            </a:r>
            <a:endParaRPr lang="ru-RU" sz="2800" b="1" dirty="0">
              <a:solidFill>
                <a:srgbClr val="FFC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2" descr="D:\клипарт\школа\115600369_large_115.png"/>
          <p:cNvPicPr>
            <a:picLocks noGrp="1" noChangeAspect="1" noChangeArrowheads="1"/>
          </p:cNvPicPr>
          <p:nvPr>
            <p:ph idx="1"/>
          </p:nvPr>
        </p:nvPicPr>
        <p:blipFill>
          <a:blip r:embed="rId2" cstate="email"/>
          <a:srcRect/>
          <a:stretch>
            <a:fillRect/>
          </a:stretch>
        </p:blipFill>
        <p:spPr bwMode="auto">
          <a:xfrm flipH="1">
            <a:off x="6500826" y="3571876"/>
            <a:ext cx="2343150" cy="3000375"/>
          </a:xfrm>
          <a:prstGeom prst="rect">
            <a:avLst/>
          </a:prstGeom>
          <a:noFill/>
        </p:spPr>
      </p:pic>
      <p:sp>
        <p:nvSpPr>
          <p:cNvPr id="7" name="Прямоугольник 6"/>
          <p:cNvSpPr/>
          <p:nvPr/>
        </p:nvSpPr>
        <p:spPr>
          <a:xfrm>
            <a:off x="857224" y="1285860"/>
            <a:ext cx="6929486" cy="4832092"/>
          </a:xfrm>
          <a:prstGeom prst="rect">
            <a:avLst/>
          </a:prstGeom>
        </p:spPr>
        <p:txBody>
          <a:bodyPr wrap="square">
            <a:spAutoFit/>
          </a:bodyPr>
          <a:lstStyle/>
          <a:p>
            <a:r>
              <a:rPr lang="ru-RU" sz="2800" dirty="0" smtClean="0">
                <a:solidFill>
                  <a:srgbClr val="C00000"/>
                </a:solidFill>
                <a:latin typeface="Times New Roman" pitchFamily="18" charset="0"/>
                <a:cs typeface="Times New Roman" pitchFamily="18" charset="0"/>
              </a:rPr>
              <a:t>При планировании интегрированных  уроков важно:</a:t>
            </a:r>
          </a:p>
          <a:p>
            <a:r>
              <a:rPr lang="ru-RU" sz="2800" dirty="0" smtClean="0">
                <a:solidFill>
                  <a:srgbClr val="C00000"/>
                </a:solidFill>
                <a:latin typeface="Times New Roman" pitchFamily="18" charset="0"/>
                <a:cs typeface="Times New Roman" pitchFamily="18" charset="0"/>
              </a:rPr>
              <a:t>- определить </a:t>
            </a:r>
            <a:r>
              <a:rPr lang="ru-RU" sz="2800" b="1" i="1" dirty="0" smtClean="0">
                <a:solidFill>
                  <a:srgbClr val="C00000"/>
                </a:solidFill>
                <a:latin typeface="Times New Roman" pitchFamily="18" charset="0"/>
                <a:cs typeface="Times New Roman" pitchFamily="18" charset="0"/>
              </a:rPr>
              <a:t>цель урока и ведущий предмет</a:t>
            </a:r>
            <a:r>
              <a:rPr lang="ru-RU" sz="2800" dirty="0" smtClean="0">
                <a:solidFill>
                  <a:srgbClr val="C00000"/>
                </a:solidFill>
                <a:latin typeface="Times New Roman" pitchFamily="18" charset="0"/>
                <a:cs typeface="Times New Roman" pitchFamily="18" charset="0"/>
              </a:rPr>
              <a:t>; </a:t>
            </a:r>
          </a:p>
          <a:p>
            <a:r>
              <a:rPr lang="ru-RU" sz="2800" dirty="0" smtClean="0">
                <a:solidFill>
                  <a:srgbClr val="C00000"/>
                </a:solidFill>
                <a:latin typeface="Times New Roman" pitchFamily="18" charset="0"/>
                <a:cs typeface="Times New Roman" pitchFamily="18" charset="0"/>
              </a:rPr>
              <a:t>- выбрать </a:t>
            </a:r>
            <a:r>
              <a:rPr lang="ru-RU" sz="2800" b="1" i="1" dirty="0" smtClean="0">
                <a:solidFill>
                  <a:srgbClr val="C00000"/>
                </a:solidFill>
                <a:latin typeface="Times New Roman" pitchFamily="18" charset="0"/>
                <a:cs typeface="Times New Roman" pitchFamily="18" charset="0"/>
              </a:rPr>
              <a:t>средства</a:t>
            </a:r>
            <a:r>
              <a:rPr lang="ru-RU" sz="2800" dirty="0" smtClean="0">
                <a:solidFill>
                  <a:srgbClr val="C00000"/>
                </a:solidFill>
                <a:latin typeface="Times New Roman" pitchFamily="18" charset="0"/>
                <a:cs typeface="Times New Roman" pitchFamily="18" charset="0"/>
              </a:rPr>
              <a:t>, которые помогут реализовать цель;</a:t>
            </a:r>
          </a:p>
          <a:p>
            <a:r>
              <a:rPr lang="ru-RU" sz="2800" dirty="0" smtClean="0">
                <a:solidFill>
                  <a:srgbClr val="C00000"/>
                </a:solidFill>
                <a:latin typeface="Times New Roman" pitchFamily="18" charset="0"/>
                <a:cs typeface="Times New Roman" pitchFamily="18" charset="0"/>
              </a:rPr>
              <a:t>- найти </a:t>
            </a:r>
            <a:r>
              <a:rPr lang="ru-RU" sz="2800" b="1" i="1" dirty="0" smtClean="0">
                <a:solidFill>
                  <a:srgbClr val="C00000"/>
                </a:solidFill>
                <a:latin typeface="Times New Roman" pitchFamily="18" charset="0"/>
                <a:cs typeface="Times New Roman" pitchFamily="18" charset="0"/>
              </a:rPr>
              <a:t>оптимальную форму </a:t>
            </a:r>
            <a:r>
              <a:rPr lang="ru-RU" sz="2800" dirty="0" smtClean="0">
                <a:solidFill>
                  <a:srgbClr val="C00000"/>
                </a:solidFill>
                <a:latin typeface="Times New Roman" pitchFamily="18" charset="0"/>
                <a:cs typeface="Times New Roman" pitchFamily="18" charset="0"/>
              </a:rPr>
              <a:t>урока;</a:t>
            </a:r>
          </a:p>
          <a:p>
            <a:r>
              <a:rPr lang="ru-RU" sz="2800" dirty="0" smtClean="0">
                <a:solidFill>
                  <a:srgbClr val="C00000"/>
                </a:solidFill>
                <a:latin typeface="Times New Roman" pitchFamily="18" charset="0"/>
                <a:cs typeface="Times New Roman" pitchFamily="18" charset="0"/>
              </a:rPr>
              <a:t>- разработать </a:t>
            </a:r>
            <a:r>
              <a:rPr lang="ru-RU" sz="2800" b="1" i="1" dirty="0" smtClean="0">
                <a:solidFill>
                  <a:srgbClr val="C00000"/>
                </a:solidFill>
                <a:latin typeface="Times New Roman" pitchFamily="18" charset="0"/>
                <a:cs typeface="Times New Roman" pitchFamily="18" charset="0"/>
              </a:rPr>
              <a:t>систему заданий </a:t>
            </a:r>
            <a:r>
              <a:rPr lang="ru-RU" sz="2800" dirty="0" smtClean="0">
                <a:solidFill>
                  <a:srgbClr val="C00000"/>
                </a:solidFill>
                <a:latin typeface="Times New Roman" pitchFamily="18" charset="0"/>
                <a:cs typeface="Times New Roman" pitchFamily="18" charset="0"/>
              </a:rPr>
              <a:t>для учащихся, список используемой литературы, информационных ресурсов, </a:t>
            </a:r>
          </a:p>
          <a:p>
            <a:r>
              <a:rPr lang="ru-RU" sz="2800" dirty="0" smtClean="0">
                <a:solidFill>
                  <a:srgbClr val="C00000"/>
                </a:solidFill>
                <a:latin typeface="Times New Roman" pitchFamily="18" charset="0"/>
                <a:cs typeface="Times New Roman" pitchFamily="18" charset="0"/>
              </a:rPr>
              <a:t>продумать </a:t>
            </a:r>
            <a:r>
              <a:rPr lang="ru-RU" sz="2800" b="1" i="1" dirty="0" smtClean="0">
                <a:solidFill>
                  <a:srgbClr val="C00000"/>
                </a:solidFill>
                <a:latin typeface="Times New Roman" pitchFamily="18" charset="0"/>
                <a:cs typeface="Times New Roman" pitchFamily="18" charset="0"/>
              </a:rPr>
              <a:t>домашнее задание</a:t>
            </a:r>
            <a:r>
              <a:rPr lang="ru-RU" sz="2800" dirty="0" smtClean="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714480" y="233363"/>
            <a:ext cx="7000924" cy="563562"/>
          </a:xfrm>
        </p:spPr>
        <p:txBody>
          <a:bodyPr/>
          <a:lstStyle/>
          <a:p>
            <a:r>
              <a:rPr lang="ru-RU" b="1" dirty="0" smtClean="0">
                <a:latin typeface="Times New Roman" pitchFamily="18" charset="0"/>
                <a:cs typeface="Times New Roman" pitchFamily="18" charset="0"/>
              </a:rPr>
              <a:t>Виды интегрированных уроков</a:t>
            </a:r>
            <a:endParaRPr lang="ru-RU" b="1"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graphicFrame>
        <p:nvGraphicFramePr>
          <p:cNvPr id="105474" name="Organization Chart 6"/>
          <p:cNvGraphicFramePr>
            <a:graphicFrameLocks/>
          </p:cNvGraphicFramePr>
          <p:nvPr>
            <p:ph idx="1"/>
          </p:nvPr>
        </p:nvGraphicFramePr>
        <p:xfrm>
          <a:off x="357158" y="1357298"/>
          <a:ext cx="8786842" cy="5248275"/>
        </p:xfrm>
        <a:graphic>
          <a:graphicData uri="http://schemas.openxmlformats.org/drawingml/2006/compatibility">
            <com:legacyDrawing xmlns:com="http://schemas.openxmlformats.org/drawingml/2006/compatibility" spid="_x0000_s10547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одним скругленным углом 2"/>
          <p:cNvSpPr/>
          <p:nvPr/>
        </p:nvSpPr>
        <p:spPr>
          <a:xfrm>
            <a:off x="0" y="0"/>
            <a:ext cx="3929090" cy="1000108"/>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Урок формирования новых знаний</a:t>
            </a:r>
            <a:endParaRPr lang="ru-RU" sz="2400" b="1" dirty="0">
              <a:solidFill>
                <a:srgbClr val="FF0000"/>
              </a:solidFill>
            </a:endParaRPr>
          </a:p>
        </p:txBody>
      </p:sp>
      <p:sp>
        <p:nvSpPr>
          <p:cNvPr id="4" name="Прямоугольник 3"/>
          <p:cNvSpPr/>
          <p:nvPr/>
        </p:nvSpPr>
        <p:spPr>
          <a:xfrm>
            <a:off x="285720" y="1571612"/>
            <a:ext cx="3929090" cy="2500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endParaRPr>
          </a:p>
          <a:p>
            <a:pPr algn="ctr"/>
            <a:r>
              <a:rPr lang="ru-RU" sz="2400" b="1" dirty="0" smtClean="0">
                <a:solidFill>
                  <a:srgbClr val="002060"/>
                </a:solidFill>
              </a:rPr>
              <a:t>Формы :</a:t>
            </a:r>
          </a:p>
          <a:p>
            <a:pPr>
              <a:buFont typeface="Wingdings" pitchFamily="2" charset="2"/>
              <a:buChar char="§"/>
            </a:pPr>
            <a:r>
              <a:rPr lang="ru-RU" sz="2400" b="1" dirty="0" smtClean="0">
                <a:solidFill>
                  <a:srgbClr val="002060"/>
                </a:solidFill>
              </a:rPr>
              <a:t>-урок-путешествие;</a:t>
            </a:r>
          </a:p>
          <a:p>
            <a:pPr>
              <a:buFont typeface="Wingdings" pitchFamily="2" charset="2"/>
              <a:buChar char="§"/>
            </a:pPr>
            <a:r>
              <a:rPr lang="ru-RU" sz="2400" b="1" dirty="0" smtClean="0">
                <a:solidFill>
                  <a:srgbClr val="002060"/>
                </a:solidFill>
              </a:rPr>
              <a:t>урок-исследование;</a:t>
            </a:r>
          </a:p>
          <a:p>
            <a:pPr>
              <a:buFont typeface="Wingdings" pitchFamily="2" charset="2"/>
              <a:buChar char="§"/>
            </a:pPr>
            <a:r>
              <a:rPr lang="ru-RU" sz="2400" b="1" dirty="0" smtClean="0">
                <a:solidFill>
                  <a:srgbClr val="002060"/>
                </a:solidFill>
              </a:rPr>
              <a:t>урок-экскурсия;</a:t>
            </a:r>
          </a:p>
          <a:p>
            <a:pPr>
              <a:buFont typeface="Wingdings" pitchFamily="2" charset="2"/>
              <a:buChar char="§"/>
            </a:pPr>
            <a:r>
              <a:rPr lang="ru-RU" sz="2400" b="1" dirty="0" smtClean="0">
                <a:solidFill>
                  <a:srgbClr val="002060"/>
                </a:solidFill>
              </a:rPr>
              <a:t>мультимедиа-урок;</a:t>
            </a:r>
          </a:p>
          <a:p>
            <a:pPr>
              <a:buFont typeface="Wingdings" pitchFamily="2" charset="2"/>
              <a:buChar char="§"/>
            </a:pPr>
            <a:r>
              <a:rPr lang="ru-RU" sz="2400" b="1" dirty="0" smtClean="0">
                <a:solidFill>
                  <a:srgbClr val="002060"/>
                </a:solidFill>
              </a:rPr>
              <a:t>проблемный урок.</a:t>
            </a:r>
          </a:p>
          <a:p>
            <a:endParaRPr lang="ru-RU" sz="2400" b="1" dirty="0" smtClean="0">
              <a:solidFill>
                <a:srgbClr val="002060"/>
              </a:solidFill>
            </a:endParaRPr>
          </a:p>
          <a:p>
            <a:pPr algn="ctr"/>
            <a:endParaRPr lang="ru-RU" dirty="0"/>
          </a:p>
        </p:txBody>
      </p:sp>
      <p:sp>
        <p:nvSpPr>
          <p:cNvPr id="5" name="Прямоугольник 4"/>
          <p:cNvSpPr/>
          <p:nvPr/>
        </p:nvSpPr>
        <p:spPr>
          <a:xfrm>
            <a:off x="5000596" y="0"/>
            <a:ext cx="4143404" cy="7858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Урок обучения умениям и навыкам.</a:t>
            </a:r>
            <a:endParaRPr lang="ru-RU" sz="2400" b="1" dirty="0">
              <a:solidFill>
                <a:srgbClr val="FF0000"/>
              </a:solidFill>
            </a:endParaRPr>
          </a:p>
        </p:txBody>
      </p:sp>
      <p:sp>
        <p:nvSpPr>
          <p:cNvPr id="6" name="Прямоугольник 5"/>
          <p:cNvSpPr/>
          <p:nvPr/>
        </p:nvSpPr>
        <p:spPr>
          <a:xfrm>
            <a:off x="4286248" y="1500174"/>
            <a:ext cx="4857752" cy="25717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002060"/>
                </a:solidFill>
              </a:rPr>
              <a:t> </a:t>
            </a:r>
          </a:p>
          <a:p>
            <a:pPr>
              <a:buFont typeface="Arial" pitchFamily="34" charset="0"/>
              <a:buChar char="•"/>
            </a:pPr>
            <a:r>
              <a:rPr lang="ru-RU" sz="2400" b="1" dirty="0" smtClean="0">
                <a:solidFill>
                  <a:srgbClr val="002060"/>
                </a:solidFill>
              </a:rPr>
              <a:t>урок-практикум;</a:t>
            </a:r>
          </a:p>
          <a:p>
            <a:pPr>
              <a:buFont typeface="Arial" pitchFamily="34" charset="0"/>
              <a:buChar char="•"/>
            </a:pPr>
            <a:r>
              <a:rPr lang="ru-RU" sz="2400" b="1" dirty="0" smtClean="0">
                <a:solidFill>
                  <a:srgbClr val="002060"/>
                </a:solidFill>
              </a:rPr>
              <a:t>урок-сочинение;</a:t>
            </a:r>
          </a:p>
          <a:p>
            <a:pPr>
              <a:buFont typeface="Arial" pitchFamily="34" charset="0"/>
              <a:buChar char="•"/>
            </a:pPr>
            <a:r>
              <a:rPr lang="ru-RU" sz="2400" b="1" dirty="0" smtClean="0">
                <a:solidFill>
                  <a:srgbClr val="002060"/>
                </a:solidFill>
              </a:rPr>
              <a:t>урок –деловая или ролевая                              </a:t>
            </a:r>
          </a:p>
          <a:p>
            <a:pPr>
              <a:buFont typeface="Arial" pitchFamily="34" charset="0"/>
              <a:buChar char="•"/>
            </a:pPr>
            <a:r>
              <a:rPr lang="ru-RU" sz="2400" b="1" dirty="0" smtClean="0">
                <a:solidFill>
                  <a:srgbClr val="002060"/>
                </a:solidFill>
              </a:rPr>
              <a:t>комбинированный урок;</a:t>
            </a:r>
          </a:p>
          <a:p>
            <a:pPr>
              <a:buFont typeface="Arial" pitchFamily="34" charset="0"/>
              <a:buChar char="•"/>
            </a:pPr>
            <a:r>
              <a:rPr lang="ru-RU" sz="2400" b="1" dirty="0" smtClean="0">
                <a:solidFill>
                  <a:srgbClr val="002060"/>
                </a:solidFill>
              </a:rPr>
              <a:t>урок-путешествие.</a:t>
            </a:r>
            <a:endParaRPr lang="ru-RU" sz="2400" b="1" dirty="0">
              <a:solidFill>
                <a:srgbClr val="002060"/>
              </a:solidFill>
            </a:endParaRPr>
          </a:p>
        </p:txBody>
      </p:sp>
      <p:sp>
        <p:nvSpPr>
          <p:cNvPr id="7" name="Прямоугольник 6"/>
          <p:cNvSpPr/>
          <p:nvPr/>
        </p:nvSpPr>
        <p:spPr>
          <a:xfrm>
            <a:off x="2857488" y="785794"/>
            <a:ext cx="3286148" cy="7143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Урок повторения</a:t>
            </a:r>
            <a:endParaRPr lang="ru-RU" sz="2800" b="1" dirty="0">
              <a:solidFill>
                <a:srgbClr val="FF0000"/>
              </a:solidFill>
            </a:endParaRPr>
          </a:p>
        </p:txBody>
      </p:sp>
      <p:sp>
        <p:nvSpPr>
          <p:cNvPr id="8" name="Прямоугольник 7"/>
          <p:cNvSpPr/>
          <p:nvPr/>
        </p:nvSpPr>
        <p:spPr>
          <a:xfrm>
            <a:off x="0" y="4214818"/>
            <a:ext cx="9144000" cy="26431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dirty="0" smtClean="0"/>
              <a:t>                                           </a:t>
            </a:r>
            <a:r>
              <a:rPr lang="ru-RU" sz="2400" b="1" dirty="0" smtClean="0">
                <a:solidFill>
                  <a:srgbClr val="002060"/>
                </a:solidFill>
              </a:rPr>
              <a:t>Формы: </a:t>
            </a:r>
          </a:p>
          <a:p>
            <a:pPr>
              <a:buFont typeface="Wingdings" pitchFamily="2" charset="2"/>
              <a:buChar char="§"/>
            </a:pPr>
            <a:r>
              <a:rPr lang="ru-RU" sz="2400" b="1" dirty="0" smtClean="0">
                <a:solidFill>
                  <a:srgbClr val="002060"/>
                </a:solidFill>
              </a:rPr>
              <a:t>повторительно-обобщающий урок;</a:t>
            </a:r>
          </a:p>
          <a:p>
            <a:pPr>
              <a:buFont typeface="Wingdings" pitchFamily="2" charset="2"/>
              <a:buChar char="§"/>
            </a:pPr>
            <a:r>
              <a:rPr lang="ru-RU" sz="2400" b="1" dirty="0" smtClean="0">
                <a:solidFill>
                  <a:srgbClr val="002060"/>
                </a:solidFill>
              </a:rPr>
              <a:t>игра (КВН, Счастливый случай, Поле чудес, конкурс, викторина);</a:t>
            </a:r>
          </a:p>
          <a:p>
            <a:pPr>
              <a:buFont typeface="Wingdings" pitchFamily="2" charset="2"/>
              <a:buChar char="§"/>
            </a:pPr>
            <a:r>
              <a:rPr lang="ru-RU" sz="2400" b="1" dirty="0" smtClean="0">
                <a:solidFill>
                  <a:srgbClr val="002060"/>
                </a:solidFill>
              </a:rPr>
              <a:t>театрализованный урок (урок-суд);</a:t>
            </a:r>
          </a:p>
          <a:p>
            <a:pPr>
              <a:buFont typeface="Wingdings" pitchFamily="2" charset="2"/>
              <a:buChar char="§"/>
            </a:pPr>
            <a:r>
              <a:rPr lang="ru-RU" sz="2400" b="1" dirty="0" smtClean="0">
                <a:solidFill>
                  <a:srgbClr val="002060"/>
                </a:solidFill>
              </a:rPr>
              <a:t>заключительная экскурсия;</a:t>
            </a:r>
          </a:p>
          <a:p>
            <a:pPr>
              <a:buFont typeface="Wingdings" pitchFamily="2" charset="2"/>
              <a:buChar char="§"/>
            </a:pPr>
            <a:r>
              <a:rPr lang="ru-RU" sz="2400" b="1" dirty="0" smtClean="0">
                <a:solidFill>
                  <a:srgbClr val="002060"/>
                </a:solidFill>
              </a:rPr>
              <a:t>урок-анализ контрольных работ;</a:t>
            </a:r>
          </a:p>
          <a:p>
            <a:pPr>
              <a:buFont typeface="Wingdings" pitchFamily="2" charset="2"/>
              <a:buChar char="§"/>
            </a:pPr>
            <a:r>
              <a:rPr lang="ru-RU" sz="2400" b="1" dirty="0" smtClean="0">
                <a:solidFill>
                  <a:srgbClr val="002060"/>
                </a:solidFill>
              </a:rPr>
              <a:t>урок-беседа. </a:t>
            </a:r>
            <a:endParaRPr lang="ru-RU" sz="2400" b="1" dirty="0">
              <a:solidFill>
                <a:srgbClr val="002060"/>
              </a:solidFill>
            </a:endParaRPr>
          </a:p>
        </p:txBody>
      </p:sp>
      <p:cxnSp>
        <p:nvCxnSpPr>
          <p:cNvPr id="10" name="Прямая со стрелкой 9"/>
          <p:cNvCxnSpPr>
            <a:stCxn id="3" idx="2"/>
            <a:endCxn id="4" idx="0"/>
          </p:cNvCxnSpPr>
          <p:nvPr/>
        </p:nvCxnSpPr>
        <p:spPr>
          <a:xfrm rot="16200000" flipH="1">
            <a:off x="1821653" y="1143000"/>
            <a:ext cx="571504" cy="285720"/>
          </a:xfrm>
          <a:prstGeom prst="straightConnector1">
            <a:avLst/>
          </a:prstGeom>
          <a:ln cmpd="thickThi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2"/>
            <a:endCxn id="6" idx="0"/>
          </p:cNvCxnSpPr>
          <p:nvPr/>
        </p:nvCxnSpPr>
        <p:spPr>
          <a:xfrm rot="5400000">
            <a:off x="6536533" y="964409"/>
            <a:ext cx="714356" cy="35717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3107521" y="2678901"/>
            <a:ext cx="2357454" cy="15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Дата 3"/>
          <p:cNvSpPr>
            <a:spLocks noGrp="1"/>
          </p:cNvSpPr>
          <p:nvPr>
            <p:ph type="dt" sz="half" idx="10"/>
          </p:nvPr>
        </p:nvSpPr>
        <p:spPr/>
        <p:txBody>
          <a:bodyPr/>
          <a:lstStyle/>
          <a:p>
            <a:r>
              <a:rPr lang="en-US"/>
              <a:t>www.themegallery.com</a:t>
            </a:r>
          </a:p>
        </p:txBody>
      </p:sp>
      <p:sp>
        <p:nvSpPr>
          <p:cNvPr id="9" name="Нижний колонтитул 4"/>
          <p:cNvSpPr>
            <a:spLocks noGrp="1"/>
          </p:cNvSpPr>
          <p:nvPr>
            <p:ph type="ftr" sz="quarter" idx="11"/>
          </p:nvPr>
        </p:nvSpPr>
        <p:spPr/>
        <p:txBody>
          <a:bodyPr/>
          <a:lstStyle/>
          <a:p>
            <a:r>
              <a:rPr lang="en-US"/>
              <a:t>Company Name</a:t>
            </a:r>
          </a:p>
        </p:txBody>
      </p:sp>
      <p:sp>
        <p:nvSpPr>
          <p:cNvPr id="74754" name="Rectangle 2"/>
          <p:cNvSpPr>
            <a:spLocks noGrp="1" noChangeArrowheads="1"/>
          </p:cNvSpPr>
          <p:nvPr>
            <p:ph type="title"/>
          </p:nvPr>
        </p:nvSpPr>
        <p:spPr>
          <a:xfrm>
            <a:off x="1142976" y="0"/>
            <a:ext cx="7467624" cy="1285860"/>
          </a:xfrm>
        </p:spPr>
        <p:txBody>
          <a:bodyPr/>
          <a:lstStyle/>
          <a:p>
            <a:r>
              <a:rPr lang="ru-RU" b="1" dirty="0" smtClean="0">
                <a:solidFill>
                  <a:srgbClr val="FFC000"/>
                </a:solidFill>
                <a:latin typeface="Times New Roman" pitchFamily="18" charset="0"/>
                <a:cs typeface="Times New Roman" pitchFamily="18" charset="0"/>
              </a:rPr>
              <a:t>Когда возможна интеграция предметов?</a:t>
            </a:r>
            <a:r>
              <a:rPr lang="ru-RU" dirty="0" smtClean="0">
                <a:solidFill>
                  <a:srgbClr val="FFC000"/>
                </a:solidFill>
                <a:latin typeface="Times New Roman" pitchFamily="18" charset="0"/>
                <a:cs typeface="Times New Roman" pitchFamily="18" charset="0"/>
              </a:rPr>
              <a:t/>
            </a:r>
            <a:br>
              <a:rPr lang="ru-RU" dirty="0" smtClean="0">
                <a:solidFill>
                  <a:srgbClr val="FFC000"/>
                </a:solidFill>
                <a:latin typeface="Times New Roman" pitchFamily="18" charset="0"/>
                <a:cs typeface="Times New Roman" pitchFamily="18" charset="0"/>
              </a:rPr>
            </a:br>
            <a:endParaRPr lang="en-US" dirty="0">
              <a:solidFill>
                <a:srgbClr val="FFC000"/>
              </a:solidFill>
              <a:latin typeface="Times New Roman" pitchFamily="18" charset="0"/>
              <a:cs typeface="Times New Roman" pitchFamily="18" charset="0"/>
            </a:endParaRPr>
          </a:p>
        </p:txBody>
      </p:sp>
      <p:sp>
        <p:nvSpPr>
          <p:cNvPr id="74755" name="AutoShape 3"/>
          <p:cNvSpPr>
            <a:spLocks noChangeArrowheads="1"/>
          </p:cNvSpPr>
          <p:nvPr/>
        </p:nvSpPr>
        <p:spPr bwMode="ltGray">
          <a:xfrm>
            <a:off x="381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endParaRPr lang="ru-RU"/>
          </a:p>
        </p:txBody>
      </p:sp>
      <p:sp>
        <p:nvSpPr>
          <p:cNvPr id="74756" name="AutoShape 4"/>
          <p:cNvSpPr>
            <a:spLocks noChangeArrowheads="1"/>
          </p:cNvSpPr>
          <p:nvPr/>
        </p:nvSpPr>
        <p:spPr bwMode="blackWhite">
          <a:xfrm>
            <a:off x="838200" y="2209800"/>
            <a:ext cx="40386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rgbClr val="FFFFFF"/>
            </a:solidFill>
            <a:round/>
            <a:headEnd/>
            <a:tailEnd/>
          </a:ln>
          <a:effectLst/>
        </p:spPr>
        <p:txBody>
          <a:bodyPr wrap="none" anchor="ctr"/>
          <a:lstStyle/>
          <a:p>
            <a:pPr algn="ctr" eaLnBrk="0" hangingPunct="0"/>
            <a:r>
              <a:rPr lang="ru-RU" b="1" dirty="0" smtClean="0">
                <a:solidFill>
                  <a:srgbClr val="C00000"/>
                </a:solidFill>
                <a:latin typeface="Times New Roman" pitchFamily="18" charset="0"/>
                <a:cs typeface="Times New Roman" pitchFamily="18" charset="0"/>
              </a:rPr>
              <a:t>объекты исследования должны </a:t>
            </a:r>
          </a:p>
          <a:p>
            <a:pPr algn="ctr" eaLnBrk="0" hangingPunct="0"/>
            <a:r>
              <a:rPr lang="ru-RU" b="1" dirty="0" smtClean="0">
                <a:solidFill>
                  <a:srgbClr val="C00000"/>
                </a:solidFill>
                <a:latin typeface="Times New Roman" pitchFamily="18" charset="0"/>
                <a:cs typeface="Times New Roman" pitchFamily="18" charset="0"/>
              </a:rPr>
              <a:t>совпадать или быть </a:t>
            </a:r>
          </a:p>
          <a:p>
            <a:pPr algn="ctr" eaLnBrk="0" hangingPunct="0"/>
            <a:r>
              <a:rPr lang="ru-RU" b="1" dirty="0" smtClean="0">
                <a:solidFill>
                  <a:srgbClr val="C00000"/>
                </a:solidFill>
                <a:latin typeface="Times New Roman" pitchFamily="18" charset="0"/>
                <a:cs typeface="Times New Roman" pitchFamily="18" charset="0"/>
              </a:rPr>
              <a:t>достаточно близкими</a:t>
            </a:r>
            <a:endParaRPr lang="en-US" b="1" dirty="0">
              <a:solidFill>
                <a:srgbClr val="C00000"/>
              </a:solidFill>
              <a:latin typeface="Times New Roman" pitchFamily="18" charset="0"/>
              <a:cs typeface="Times New Roman" pitchFamily="18" charset="0"/>
            </a:endParaRPr>
          </a:p>
        </p:txBody>
      </p:sp>
      <p:sp>
        <p:nvSpPr>
          <p:cNvPr id="74757" name="AutoShape 5"/>
          <p:cNvSpPr>
            <a:spLocks noChangeArrowheads="1"/>
          </p:cNvSpPr>
          <p:nvPr/>
        </p:nvSpPr>
        <p:spPr bwMode="blackWhite">
          <a:xfrm>
            <a:off x="838200" y="3352800"/>
            <a:ext cx="4038600" cy="99060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rgbClr val="FFFFFF"/>
            </a:solidFill>
            <a:round/>
            <a:headEnd/>
            <a:tailEnd/>
          </a:ln>
          <a:effectLst/>
        </p:spPr>
        <p:txBody>
          <a:bodyPr wrap="none" anchor="ctr"/>
          <a:lstStyle/>
          <a:p>
            <a:pPr algn="ctr" eaLnBrk="0" hangingPunct="0"/>
            <a:r>
              <a:rPr lang="ru-RU" b="1" dirty="0" smtClean="0">
                <a:solidFill>
                  <a:srgbClr val="C00000"/>
                </a:solidFill>
              </a:rPr>
              <a:t> используются одинаковые,</a:t>
            </a:r>
          </a:p>
          <a:p>
            <a:pPr algn="ctr" eaLnBrk="0" hangingPunct="0"/>
            <a:r>
              <a:rPr lang="ru-RU" b="1" dirty="0" smtClean="0">
                <a:solidFill>
                  <a:srgbClr val="C00000"/>
                </a:solidFill>
              </a:rPr>
              <a:t> близкие методы исследования</a:t>
            </a:r>
            <a:endParaRPr lang="en-US" b="1" dirty="0">
              <a:solidFill>
                <a:srgbClr val="C00000"/>
              </a:solidFill>
            </a:endParaRPr>
          </a:p>
        </p:txBody>
      </p:sp>
      <p:sp>
        <p:nvSpPr>
          <p:cNvPr id="74758" name="AutoShape 6"/>
          <p:cNvSpPr>
            <a:spLocks noChangeArrowheads="1"/>
          </p:cNvSpPr>
          <p:nvPr/>
        </p:nvSpPr>
        <p:spPr bwMode="blackWhite">
          <a:xfrm>
            <a:off x="838200" y="4495800"/>
            <a:ext cx="40386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rgbClr val="FFFFFF"/>
            </a:solidFill>
            <a:round/>
            <a:headEnd/>
            <a:tailEnd/>
          </a:ln>
          <a:effectLst/>
        </p:spPr>
        <p:txBody>
          <a:bodyPr wrap="none" anchor="ctr"/>
          <a:lstStyle/>
          <a:p>
            <a:pPr algn="ctr" eaLnBrk="0" hangingPunct="0"/>
            <a:r>
              <a:rPr lang="ru-RU" b="1" dirty="0" smtClean="0">
                <a:solidFill>
                  <a:srgbClr val="C00000"/>
                </a:solidFill>
                <a:latin typeface="Times New Roman" pitchFamily="18" charset="0"/>
                <a:cs typeface="Times New Roman" pitchFamily="18" charset="0"/>
              </a:rPr>
              <a:t>учебные предметы строятся на</a:t>
            </a:r>
          </a:p>
          <a:p>
            <a:pPr algn="ctr" eaLnBrk="0" hangingPunct="0"/>
            <a:r>
              <a:rPr lang="ru-RU" b="1" dirty="0" smtClean="0">
                <a:solidFill>
                  <a:srgbClr val="C00000"/>
                </a:solidFill>
                <a:latin typeface="Times New Roman" pitchFamily="18" charset="0"/>
                <a:cs typeface="Times New Roman" pitchFamily="18" charset="0"/>
              </a:rPr>
              <a:t> общих закономерностях </a:t>
            </a:r>
          </a:p>
          <a:p>
            <a:pPr algn="ctr" eaLnBrk="0" hangingPunct="0"/>
            <a:r>
              <a:rPr lang="ru-RU" b="1" dirty="0" smtClean="0">
                <a:solidFill>
                  <a:srgbClr val="C00000"/>
                </a:solidFill>
                <a:latin typeface="Times New Roman" pitchFamily="18" charset="0"/>
                <a:cs typeface="Times New Roman" pitchFamily="18" charset="0"/>
              </a:rPr>
              <a:t>и теоретических концепциях</a:t>
            </a:r>
            <a:endParaRPr lang="en-US" b="1" dirty="0">
              <a:solidFill>
                <a:srgbClr val="C00000"/>
              </a:solidFill>
              <a:latin typeface="Times New Roman" pitchFamily="18" charset="0"/>
              <a:cs typeface="Times New Roman" pitchFamily="18" charset="0"/>
            </a:endParaRPr>
          </a:p>
        </p:txBody>
      </p:sp>
      <p:sp>
        <p:nvSpPr>
          <p:cNvPr id="74759" name="AutoShape 7"/>
          <p:cNvSpPr>
            <a:spLocks noChangeArrowheads="1"/>
          </p:cNvSpPr>
          <p:nvPr/>
        </p:nvSpPr>
        <p:spPr bwMode="auto">
          <a:xfrm>
            <a:off x="5880100" y="3276600"/>
            <a:ext cx="3263900" cy="1295400"/>
          </a:xfrm>
          <a:prstGeom prst="roundRect">
            <a:avLst>
              <a:gd name="adj" fmla="val 9106"/>
            </a:avLst>
          </a:prstGeom>
          <a:noFill/>
          <a:ln w="25400">
            <a:noFill/>
            <a:round/>
            <a:headEnd/>
            <a:tailEnd/>
          </a:ln>
          <a:effectLst/>
        </p:spPr>
        <p:txBody>
          <a:bodyPr anchor="ctr"/>
          <a:lstStyle/>
          <a:p>
            <a:pPr algn="ctr"/>
            <a:r>
              <a:rPr lang="ru-RU" sz="2400" b="1" dirty="0" smtClean="0">
                <a:effectLst>
                  <a:outerShdw blurRad="38100" dist="38100" dir="2700000" algn="tl">
                    <a:srgbClr val="C0C0C0"/>
                  </a:outerShdw>
                </a:effectLst>
              </a:rPr>
              <a:t>Интегрированный урок</a:t>
            </a:r>
            <a:endParaRPr lang="en-US" sz="2400" b="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0"/>
            <a:ext cx="7858148" cy="1357297"/>
          </a:xfrm>
        </p:spPr>
        <p:txBody>
          <a:bodyPr/>
          <a:lstStyle/>
          <a:p>
            <a:r>
              <a:rPr lang="ru-RU" sz="2400" b="1" dirty="0">
                <a:solidFill>
                  <a:srgbClr val="FFC000"/>
                </a:solidFill>
                <a:latin typeface="Times New Roman" pitchFamily="18" charset="0"/>
                <a:cs typeface="Times New Roman" pitchFamily="18" charset="0"/>
              </a:rPr>
              <a:t>В</a:t>
            </a:r>
            <a:r>
              <a:rPr lang="ru-RU" sz="2400" b="1" dirty="0" smtClean="0">
                <a:solidFill>
                  <a:srgbClr val="FFC000"/>
                </a:solidFill>
                <a:latin typeface="Times New Roman" pitchFamily="18" charset="0"/>
                <a:cs typeface="Times New Roman" pitchFamily="18" charset="0"/>
              </a:rPr>
              <a:t>озможности качественного решения задачи</a:t>
            </a:r>
            <a:br>
              <a:rPr lang="ru-RU" sz="2400" b="1" dirty="0" smtClean="0">
                <a:solidFill>
                  <a:srgbClr val="FFC000"/>
                </a:solidFill>
                <a:latin typeface="Times New Roman" pitchFamily="18" charset="0"/>
                <a:cs typeface="Times New Roman" pitchFamily="18" charset="0"/>
              </a:rPr>
            </a:br>
            <a:r>
              <a:rPr lang="ru-RU" sz="2400" b="1" dirty="0" smtClean="0">
                <a:solidFill>
                  <a:srgbClr val="FFC000"/>
                </a:solidFill>
                <a:latin typeface="Times New Roman" pitchFamily="18" charset="0"/>
                <a:cs typeface="Times New Roman" pitchFamily="18" charset="0"/>
              </a:rPr>
              <a:t> обучения и воспитания учащихся:</a:t>
            </a:r>
            <a:br>
              <a:rPr lang="ru-RU" sz="2400" b="1" dirty="0" smtClean="0">
                <a:solidFill>
                  <a:srgbClr val="FFC000"/>
                </a:solidFill>
                <a:latin typeface="Times New Roman" pitchFamily="18" charset="0"/>
                <a:cs typeface="Times New Roman" pitchFamily="18" charset="0"/>
              </a:rPr>
            </a:br>
            <a:endParaRPr lang="ru-RU" sz="2400"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438792"/>
          </a:xfrm>
        </p:spPr>
        <p:txBody>
          <a:bodyPr/>
          <a:lstStyle/>
          <a:p>
            <a:pPr>
              <a:buNone/>
            </a:pPr>
            <a:r>
              <a:rPr lang="ru-RU" sz="2000" b="1" dirty="0" smtClean="0">
                <a:solidFill>
                  <a:srgbClr val="C00000"/>
                </a:solidFill>
                <a:latin typeface="Times New Roman" pitchFamily="18" charset="0"/>
                <a:cs typeface="Times New Roman" pitchFamily="18" charset="0"/>
              </a:rPr>
              <a:t>1</a:t>
            </a:r>
            <a:r>
              <a:rPr lang="ru-RU" sz="2000" dirty="0" smtClean="0">
                <a:solidFill>
                  <a:srgbClr val="C00000"/>
                </a:solidFill>
                <a:latin typeface="Times New Roman" pitchFamily="18" charset="0"/>
                <a:cs typeface="Times New Roman" pitchFamily="18" charset="0"/>
              </a:rPr>
              <a:t>. Переход от </a:t>
            </a:r>
            <a:r>
              <a:rPr lang="ru-RU" sz="2000" dirty="0" err="1" smtClean="0">
                <a:solidFill>
                  <a:srgbClr val="C00000"/>
                </a:solidFill>
                <a:latin typeface="Times New Roman" pitchFamily="18" charset="0"/>
                <a:cs typeface="Times New Roman" pitchFamily="18" charset="0"/>
              </a:rPr>
              <a:t>внутрипредметных</a:t>
            </a:r>
            <a:r>
              <a:rPr lang="ru-RU" sz="2000" dirty="0" smtClean="0">
                <a:solidFill>
                  <a:srgbClr val="C00000"/>
                </a:solidFill>
                <a:latin typeface="Times New Roman" pitchFamily="18" charset="0"/>
                <a:cs typeface="Times New Roman" pitchFamily="18" charset="0"/>
              </a:rPr>
              <a:t> связей к </a:t>
            </a:r>
            <a:r>
              <a:rPr lang="ru-RU" sz="2000" dirty="0" err="1" smtClean="0">
                <a:solidFill>
                  <a:srgbClr val="C00000"/>
                </a:solidFill>
                <a:latin typeface="Times New Roman" pitchFamily="18" charset="0"/>
                <a:cs typeface="Times New Roman" pitchFamily="18" charset="0"/>
              </a:rPr>
              <a:t>межпредметным</a:t>
            </a:r>
            <a:r>
              <a:rPr lang="ru-RU" sz="2000" dirty="0" smtClean="0">
                <a:solidFill>
                  <a:srgbClr val="C00000"/>
                </a:solidFill>
                <a:latin typeface="Times New Roman" pitchFamily="18" charset="0"/>
                <a:cs typeface="Times New Roman" pitchFamily="18" charset="0"/>
              </a:rPr>
              <a:t> позволяет ученику переносить способы действий с одних объектов на другие, что облегчает учение и формирует представление о целостности мира. При этом следует помнить, что такой переход возможен только при наличии определенной базы знания </a:t>
            </a:r>
            <a:r>
              <a:rPr lang="ru-RU" sz="2000" dirty="0" err="1" smtClean="0">
                <a:solidFill>
                  <a:srgbClr val="C00000"/>
                </a:solidFill>
                <a:latin typeface="Times New Roman" pitchFamily="18" charset="0"/>
                <a:cs typeface="Times New Roman" pitchFamily="18" charset="0"/>
              </a:rPr>
              <a:t>внутрипредметных</a:t>
            </a:r>
            <a:r>
              <a:rPr lang="ru-RU" sz="2000" dirty="0" smtClean="0">
                <a:solidFill>
                  <a:srgbClr val="C00000"/>
                </a:solidFill>
                <a:latin typeface="Times New Roman" pitchFamily="18" charset="0"/>
                <a:cs typeface="Times New Roman" pitchFamily="18" charset="0"/>
              </a:rPr>
              <a:t> связей, иначе перенос может быть поверхностным и механическим.</a:t>
            </a:r>
          </a:p>
          <a:p>
            <a:pPr>
              <a:buNone/>
            </a:pPr>
            <a:r>
              <a:rPr lang="ru-RU" sz="2000" dirty="0" smtClean="0">
                <a:solidFill>
                  <a:srgbClr val="C00000"/>
                </a:solidFill>
                <a:latin typeface="Times New Roman" pitchFamily="18" charset="0"/>
                <a:cs typeface="Times New Roman" pitchFamily="18" charset="0"/>
              </a:rPr>
              <a:t>2. Увеличение доли проблемных ситуаций </a:t>
            </a:r>
          </a:p>
          <a:p>
            <a:pPr>
              <a:buNone/>
            </a:pPr>
            <a:r>
              <a:rPr lang="ru-RU" sz="2000" dirty="0" smtClean="0">
                <a:solidFill>
                  <a:srgbClr val="C00000"/>
                </a:solidFill>
                <a:latin typeface="Times New Roman" pitchFamily="18" charset="0"/>
                <a:cs typeface="Times New Roman" pitchFamily="18" charset="0"/>
              </a:rPr>
              <a:t>в структуре интеграции предметов</a:t>
            </a:r>
          </a:p>
          <a:p>
            <a:pPr>
              <a:buNone/>
            </a:pPr>
            <a:r>
              <a:rPr lang="ru-RU" sz="2000" dirty="0" smtClean="0">
                <a:solidFill>
                  <a:srgbClr val="C00000"/>
                </a:solidFill>
                <a:latin typeface="Times New Roman" pitchFamily="18" charset="0"/>
                <a:cs typeface="Times New Roman" pitchFamily="18" charset="0"/>
              </a:rPr>
              <a:t> активизирует мыслительную</a:t>
            </a:r>
          </a:p>
          <a:p>
            <a:pPr>
              <a:buNone/>
            </a:pPr>
            <a:r>
              <a:rPr lang="ru-RU" sz="2000" dirty="0" smtClean="0">
                <a:solidFill>
                  <a:srgbClr val="C00000"/>
                </a:solidFill>
                <a:latin typeface="Times New Roman" pitchFamily="18" charset="0"/>
                <a:cs typeface="Times New Roman" pitchFamily="18" charset="0"/>
              </a:rPr>
              <a:t> деятельность школьника, </a:t>
            </a:r>
          </a:p>
          <a:p>
            <a:pPr>
              <a:buNone/>
            </a:pPr>
            <a:r>
              <a:rPr lang="ru-RU" sz="2000" dirty="0" smtClean="0">
                <a:solidFill>
                  <a:srgbClr val="C00000"/>
                </a:solidFill>
                <a:latin typeface="Times New Roman" pitchFamily="18" charset="0"/>
                <a:cs typeface="Times New Roman" pitchFamily="18" charset="0"/>
              </a:rPr>
              <a:t>заставляет искать новые способы </a:t>
            </a:r>
          </a:p>
          <a:p>
            <a:pPr>
              <a:buNone/>
            </a:pPr>
            <a:r>
              <a:rPr lang="ru-RU" sz="2000" dirty="0" smtClean="0">
                <a:solidFill>
                  <a:srgbClr val="C00000"/>
                </a:solidFill>
                <a:latin typeface="Times New Roman" pitchFamily="18" charset="0"/>
                <a:cs typeface="Times New Roman" pitchFamily="18" charset="0"/>
              </a:rPr>
              <a:t>познания учебного материала, </a:t>
            </a:r>
          </a:p>
          <a:p>
            <a:pPr>
              <a:buNone/>
            </a:pPr>
            <a:r>
              <a:rPr lang="ru-RU" sz="2000" dirty="0" smtClean="0">
                <a:solidFill>
                  <a:srgbClr val="C00000"/>
                </a:solidFill>
                <a:latin typeface="Times New Roman" pitchFamily="18" charset="0"/>
                <a:cs typeface="Times New Roman" pitchFamily="18" charset="0"/>
              </a:rPr>
              <a:t>формирует исследовательский </a:t>
            </a:r>
          </a:p>
          <a:p>
            <a:pPr>
              <a:buNone/>
            </a:pPr>
            <a:r>
              <a:rPr lang="ru-RU" sz="2000" dirty="0" smtClean="0">
                <a:solidFill>
                  <a:srgbClr val="C00000"/>
                </a:solidFill>
                <a:latin typeface="Times New Roman" pitchFamily="18" charset="0"/>
                <a:cs typeface="Times New Roman" pitchFamily="18" charset="0"/>
              </a:rPr>
              <a:t>тип личности.</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6"/>
          <p:cNvPicPr>
            <a:picLocks noChangeAspect="1" noChangeArrowheads="1"/>
          </p:cNvPicPr>
          <p:nvPr/>
        </p:nvPicPr>
        <p:blipFill>
          <a:blip r:embed="rId2"/>
          <a:srcRect/>
          <a:stretch>
            <a:fillRect/>
          </a:stretch>
        </p:blipFill>
        <p:spPr bwMode="auto">
          <a:xfrm>
            <a:off x="4429124" y="3571876"/>
            <a:ext cx="4714876" cy="3286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85728"/>
            <a:ext cx="7610500" cy="642941"/>
          </a:xfrm>
        </p:spPr>
        <p:txBody>
          <a:bodyPr/>
          <a:lstStyle/>
          <a:p>
            <a:r>
              <a:rPr lang="ru-RU" sz="2400" b="1" dirty="0" smtClean="0">
                <a:solidFill>
                  <a:srgbClr val="FFC000"/>
                </a:solidFill>
                <a:latin typeface="Times New Roman" pitchFamily="18" charset="0"/>
                <a:cs typeface="Times New Roman" pitchFamily="18" charset="0"/>
              </a:rPr>
              <a:t>Возможности качественного решения задачи обучения и воспитания учащихся:</a:t>
            </a:r>
            <a:r>
              <a:rPr lang="ru-RU" b="1" dirty="0" smtClean="0">
                <a:solidFill>
                  <a:srgbClr val="FFC000"/>
                </a:solidFill>
                <a:latin typeface="Times New Roman" pitchFamily="18" charset="0"/>
                <a:cs typeface="Times New Roman" pitchFamily="18" charset="0"/>
              </a:rPr>
              <a:t/>
            </a:r>
            <a:br>
              <a:rPr lang="ru-RU" b="1" dirty="0" smtClean="0">
                <a:solidFill>
                  <a:srgbClr val="FFC000"/>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457200" y="1262063"/>
            <a:ext cx="8229600" cy="5595937"/>
          </a:xfrm>
        </p:spPr>
        <p:txBody>
          <a:bodyPr anchor="t"/>
          <a:lstStyle/>
          <a:p>
            <a:pPr algn="just">
              <a:buNone/>
            </a:pPr>
            <a:r>
              <a:rPr lang="ru-RU" sz="2000" dirty="0" smtClean="0">
                <a:solidFill>
                  <a:srgbClr val="C00000"/>
                </a:solidFill>
                <a:latin typeface="Times New Roman" pitchFamily="18" charset="0"/>
                <a:cs typeface="Times New Roman" pitchFamily="18" charset="0"/>
              </a:rPr>
              <a:t>3. Интеграция ведет к увеличению доли обобщающих знаний, позволяющих школьнику одновременно проследить весь процесс выполнения действий от цели до результата, осмысленно воспринимать каждый этап работы.</a:t>
            </a:r>
          </a:p>
          <a:p>
            <a:pPr algn="just">
              <a:buNone/>
            </a:pPr>
            <a:r>
              <a:rPr lang="ru-RU" sz="2000" dirty="0" smtClean="0">
                <a:solidFill>
                  <a:srgbClr val="C00000"/>
                </a:solidFill>
                <a:latin typeface="Times New Roman" pitchFamily="18" charset="0"/>
                <a:cs typeface="Times New Roman" pitchFamily="18" charset="0"/>
              </a:rPr>
              <a:t>4. Интеграция увеличивает информативную емкость урока.</a:t>
            </a:r>
          </a:p>
          <a:p>
            <a:pPr>
              <a:buNone/>
            </a:pPr>
            <a:r>
              <a:rPr lang="ru-RU" sz="2000" dirty="0" smtClean="0">
                <a:solidFill>
                  <a:srgbClr val="C00000"/>
                </a:solidFill>
                <a:latin typeface="Times New Roman" pitchFamily="18" charset="0"/>
                <a:cs typeface="Times New Roman" pitchFamily="18" charset="0"/>
              </a:rPr>
              <a:t>5.Интеграция позволяет находить новые факторы, которые подтверждают или углубляют определенные наблюдения, выводы учащихся при изучении различных предметов.</a:t>
            </a:r>
          </a:p>
          <a:p>
            <a:pPr>
              <a:buNone/>
            </a:pPr>
            <a:r>
              <a:rPr lang="ru-RU" sz="2000" dirty="0" smtClean="0">
                <a:solidFill>
                  <a:srgbClr val="C00000"/>
                </a:solidFill>
                <a:latin typeface="Times New Roman" pitchFamily="18" charset="0"/>
                <a:cs typeface="Times New Roman" pitchFamily="18" charset="0"/>
              </a:rPr>
              <a:t>			                     6. Интеграция является средством 				       мотивации учения школьников, помогает             			       активизировать учебно-познавательную    			       деятельность учащихся, способствует    			       снятию перенапряжения и утомляемости.</a:t>
            </a: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r>
              <a:rPr lang="ru-RU" sz="2000" smtClean="0">
                <a:solidFill>
                  <a:srgbClr val="C00000"/>
                </a:solidFill>
                <a:latin typeface="Times New Roman" pitchFamily="18" charset="0"/>
                <a:cs typeface="Times New Roman" pitchFamily="18" charset="0"/>
              </a:rPr>
              <a:t>6. Интеграция является средством мотивации учения 			школьников, помогает активизировать учебно-			познавательную деятельность учащихся, 			способствует снятию перенапряжения и утомляемости.</a:t>
            </a:r>
            <a:endParaRPr lang="ru-RU" sz="2000" dirty="0" smtClean="0">
              <a:solidFill>
                <a:srgbClr val="C00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9" name="Picture 3"/>
          <p:cNvPicPr>
            <a:picLocks noChangeAspect="1" noChangeArrowheads="1"/>
          </p:cNvPicPr>
          <p:nvPr/>
        </p:nvPicPr>
        <p:blipFill>
          <a:blip r:embed="rId2"/>
          <a:srcRect/>
          <a:stretch>
            <a:fillRect/>
          </a:stretch>
        </p:blipFill>
        <p:spPr bwMode="auto">
          <a:xfrm>
            <a:off x="500034" y="3857628"/>
            <a:ext cx="3143272" cy="2786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FFC000"/>
                </a:solidFill>
                <a:latin typeface="Times New Roman" pitchFamily="18" charset="0"/>
                <a:cs typeface="Times New Roman" pitchFamily="18" charset="0"/>
              </a:rPr>
              <a:t>Возможности качественного решения задачи</a:t>
            </a:r>
            <a:br>
              <a:rPr lang="ru-RU" sz="2400" b="1" dirty="0" smtClean="0">
                <a:solidFill>
                  <a:srgbClr val="FFC000"/>
                </a:solidFill>
                <a:latin typeface="Times New Roman" pitchFamily="18" charset="0"/>
                <a:cs typeface="Times New Roman" pitchFamily="18" charset="0"/>
              </a:rPr>
            </a:br>
            <a:r>
              <a:rPr lang="ru-RU" sz="2400" b="1" dirty="0" smtClean="0">
                <a:solidFill>
                  <a:srgbClr val="FFC000"/>
                </a:solidFill>
                <a:latin typeface="Times New Roman" pitchFamily="18" charset="0"/>
                <a:cs typeface="Times New Roman" pitchFamily="18" charset="0"/>
              </a:rPr>
              <a:t> обучения и воспитания учащихся:</a:t>
            </a:r>
            <a:endParaRPr lang="ru-RU" sz="2400" dirty="0"/>
          </a:p>
        </p:txBody>
      </p:sp>
      <p:sp>
        <p:nvSpPr>
          <p:cNvPr id="3" name="Содержимое 2"/>
          <p:cNvSpPr>
            <a:spLocks noGrp="1"/>
          </p:cNvSpPr>
          <p:nvPr>
            <p:ph idx="1"/>
          </p:nvPr>
        </p:nvSpPr>
        <p:spPr>
          <a:xfrm>
            <a:off x="357158" y="1142984"/>
            <a:ext cx="8786842" cy="5429287"/>
          </a:xfrm>
        </p:spPr>
        <p:txBody>
          <a:bodyPr/>
          <a:lstStyle/>
          <a:p>
            <a:pPr>
              <a:buNone/>
            </a:pPr>
            <a:r>
              <a:rPr lang="ru-RU" sz="2000" dirty="0" smtClean="0">
                <a:solidFill>
                  <a:srgbClr val="C00000"/>
                </a:solidFill>
                <a:latin typeface="Times New Roman" pitchFamily="18" charset="0"/>
                <a:cs typeface="Times New Roman" pitchFamily="18" charset="0"/>
              </a:rPr>
              <a:t>7. Интеграция учебного материала способствует развитию творческого мышления учащихся, позволяет им применять полученные знания в реальных условиях, является одним из существенных факторов воспитания культуры, важным средством формирования личностных качеств, направленных на доброе отношение к природе, к людям, к жизни.</a:t>
            </a:r>
          </a:p>
          <a:p>
            <a:pPr>
              <a:buNone/>
            </a:pPr>
            <a:r>
              <a:rPr lang="ru-RU" sz="2000" dirty="0" smtClean="0">
                <a:solidFill>
                  <a:srgbClr val="C00000"/>
                </a:solidFill>
                <a:latin typeface="Times New Roman" pitchFamily="18" charset="0"/>
                <a:cs typeface="Times New Roman" pitchFamily="18" charset="0"/>
              </a:rPr>
              <a:t>8. В полной мере реализовать все вышеназванное помогают интегрированные уроки информатики с другими учебными предметами, которые отличаются от обычных уроков большой информативностью и поэтому требуют четкой организации познавательной деятельности. Такие уроки должны быть предельно четкими, компактными, продуманными на всех этапах. Такие уроки снижают утомляемость головного мозга, создают комфортные условия для ребенка как личности, повышают успешность обучения, позволяют избежать ситуации, когда тот или иной предмет попадает в разряд не любимых.</a:t>
            </a:r>
          </a:p>
          <a:p>
            <a:endParaRPr lang="ru-RU" sz="2000" dirty="0">
              <a:solidFill>
                <a:srgbClr val="C00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713" y="233362"/>
            <a:ext cx="7862887" cy="695307"/>
          </a:xfrm>
        </p:spPr>
        <p:txBody>
          <a:bodyPr/>
          <a:lstStyle/>
          <a:p>
            <a:r>
              <a:rPr lang="ru-RU" b="1" dirty="0" smtClean="0">
                <a:solidFill>
                  <a:srgbClr val="FFC000"/>
                </a:solidFill>
                <a:latin typeface="Times New Roman" pitchFamily="18" charset="0"/>
                <a:cs typeface="Times New Roman" pitchFamily="18" charset="0"/>
              </a:rPr>
              <a:t>Что дает интегрированный урок учителю?</a:t>
            </a:r>
            <a:endParaRPr lang="ru-RU" dirty="0"/>
          </a:p>
        </p:txBody>
      </p:sp>
      <p:sp>
        <p:nvSpPr>
          <p:cNvPr id="3" name="Содержимое 2"/>
          <p:cNvSpPr>
            <a:spLocks noGrp="1"/>
          </p:cNvSpPr>
          <p:nvPr>
            <p:ph idx="1"/>
          </p:nvPr>
        </p:nvSpPr>
        <p:spPr>
          <a:xfrm>
            <a:off x="3286116" y="1262063"/>
            <a:ext cx="5857884" cy="5248275"/>
          </a:xfrm>
        </p:spPr>
        <p:txBody>
          <a:bodyPr/>
          <a:lstStyle/>
          <a:p>
            <a:pPr lvl="0"/>
            <a:r>
              <a:rPr lang="ru-RU" dirty="0">
                <a:solidFill>
                  <a:srgbClr val="C00000"/>
                </a:solidFill>
                <a:latin typeface="Times New Roman" pitchFamily="18" charset="0"/>
                <a:cs typeface="Times New Roman" pitchFamily="18" charset="0"/>
              </a:rPr>
              <a:t>Рождение нового уровня мышления – глобального, интегрированного, а не замкнутого в своей узкой специализации.</a:t>
            </a:r>
          </a:p>
          <a:p>
            <a:pPr lvl="0"/>
            <a:r>
              <a:rPr lang="ru-RU" dirty="0">
                <a:solidFill>
                  <a:srgbClr val="C00000"/>
                </a:solidFill>
                <a:latin typeface="Times New Roman" pitchFamily="18" charset="0"/>
                <a:cs typeface="Times New Roman" pitchFamily="18" charset="0"/>
              </a:rPr>
              <a:t>Освобождает учебное время для изучения другого явления.</a:t>
            </a:r>
          </a:p>
          <a:p>
            <a:pPr lvl="0"/>
            <a:r>
              <a:rPr lang="ru-RU" dirty="0">
                <a:solidFill>
                  <a:srgbClr val="C00000"/>
                </a:solidFill>
                <a:latin typeface="Times New Roman" pitchFamily="18" charset="0"/>
                <a:cs typeface="Times New Roman" pitchFamily="18" charset="0"/>
              </a:rPr>
              <a:t>Исключает дублирование учебного материала.</a:t>
            </a:r>
          </a:p>
          <a:p>
            <a:pPr lvl="0"/>
            <a:r>
              <a:rPr lang="ru-RU" dirty="0">
                <a:solidFill>
                  <a:srgbClr val="C00000"/>
                </a:solidFill>
                <a:latin typeface="Times New Roman" pitchFamily="18" charset="0"/>
                <a:cs typeface="Times New Roman" pitchFamily="18" charset="0"/>
              </a:rPr>
              <a:t>Усиление </a:t>
            </a:r>
            <a:r>
              <a:rPr lang="ru-RU" dirty="0" err="1">
                <a:solidFill>
                  <a:srgbClr val="C00000"/>
                </a:solidFill>
                <a:latin typeface="Times New Roman" pitchFamily="18" charset="0"/>
                <a:cs typeface="Times New Roman" pitchFamily="18" charset="0"/>
              </a:rPr>
              <a:t>межпредметных</a:t>
            </a:r>
            <a:r>
              <a:rPr lang="ru-RU" dirty="0">
                <a:solidFill>
                  <a:srgbClr val="C00000"/>
                </a:solidFill>
                <a:latin typeface="Times New Roman" pitchFamily="18" charset="0"/>
                <a:cs typeface="Times New Roman" pitchFamily="18" charset="0"/>
              </a:rPr>
              <a:t> связей.</a:t>
            </a:r>
          </a:p>
          <a:p>
            <a:endParaRPr lang="ru-RU"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3"/>
          <p:cNvPicPr>
            <a:picLocks noChangeAspect="1" noChangeArrowheads="1"/>
          </p:cNvPicPr>
          <p:nvPr/>
        </p:nvPicPr>
        <p:blipFill>
          <a:blip r:embed="rId2"/>
          <a:srcRect/>
          <a:stretch>
            <a:fillRect/>
          </a:stretch>
        </p:blipFill>
        <p:spPr bwMode="auto">
          <a:xfrm>
            <a:off x="285720" y="1643050"/>
            <a:ext cx="2786051"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latin typeface="Times New Roman" pitchFamily="18" charset="0"/>
                <a:cs typeface="Times New Roman" pitchFamily="18" charset="0"/>
              </a:rPr>
              <a:t>Что дает интегрированный урок  ученику?</a:t>
            </a:r>
            <a:endParaRPr lang="ru-RU"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112642" name="Picture 2"/>
          <p:cNvPicPr>
            <a:picLocks noGrp="1" noChangeAspect="1" noChangeArrowheads="1"/>
          </p:cNvPicPr>
          <p:nvPr>
            <p:ph idx="1"/>
          </p:nvPr>
        </p:nvPicPr>
        <p:blipFill>
          <a:blip r:embed="rId2"/>
          <a:srcRect/>
          <a:stretch>
            <a:fillRect/>
          </a:stretch>
        </p:blipFill>
        <p:spPr bwMode="auto">
          <a:xfrm>
            <a:off x="285720" y="3714752"/>
            <a:ext cx="2500330" cy="2928958"/>
          </a:xfrm>
          <a:prstGeom prst="rect">
            <a:avLst/>
          </a:prstGeom>
          <a:noFill/>
          <a:ln w="9525">
            <a:noFill/>
            <a:miter lim="800000"/>
            <a:headEnd/>
            <a:tailEnd/>
          </a:ln>
          <a:effectLst/>
        </p:spPr>
      </p:pic>
      <p:sp>
        <p:nvSpPr>
          <p:cNvPr id="7" name="Прямоугольник 6"/>
          <p:cNvSpPr/>
          <p:nvPr/>
        </p:nvSpPr>
        <p:spPr>
          <a:xfrm>
            <a:off x="285720" y="1428736"/>
            <a:ext cx="8858280" cy="4154984"/>
          </a:xfrm>
          <a:prstGeom prst="rect">
            <a:avLst/>
          </a:prstGeom>
        </p:spPr>
        <p:txBody>
          <a:bodyPr wrap="square">
            <a:spAutoFit/>
          </a:bodyPr>
          <a:lstStyle/>
          <a:p>
            <a:pPr lvl="0">
              <a:buFont typeface="Wingdings" pitchFamily="2" charset="2"/>
              <a:buChar char="v"/>
            </a:pPr>
            <a:r>
              <a:rPr lang="ru-RU" sz="2400" dirty="0" smtClean="0">
                <a:solidFill>
                  <a:srgbClr val="C00000"/>
                </a:solidFill>
                <a:latin typeface="Times New Roman" pitchFamily="18" charset="0"/>
                <a:cs typeface="Times New Roman" pitchFamily="18" charset="0"/>
              </a:rPr>
              <a:t>Активизация мыслительной деятельности.</a:t>
            </a:r>
          </a:p>
          <a:p>
            <a:pPr lvl="0">
              <a:buFont typeface="Wingdings" pitchFamily="2" charset="2"/>
              <a:buChar char="v"/>
            </a:pPr>
            <a:r>
              <a:rPr lang="ru-RU" sz="2400" dirty="0" smtClean="0">
                <a:solidFill>
                  <a:srgbClr val="C00000"/>
                </a:solidFill>
                <a:latin typeface="Times New Roman" pitchFamily="18" charset="0"/>
                <a:cs typeface="Times New Roman" pitchFamily="18" charset="0"/>
              </a:rPr>
              <a:t>Интенсификация учебного материала.</a:t>
            </a:r>
          </a:p>
          <a:p>
            <a:pPr lvl="0">
              <a:buFont typeface="Wingdings" pitchFamily="2" charset="2"/>
              <a:buChar char="v"/>
            </a:pPr>
            <a:r>
              <a:rPr lang="ru-RU" sz="2400" dirty="0" smtClean="0">
                <a:solidFill>
                  <a:srgbClr val="C00000"/>
                </a:solidFill>
                <a:latin typeface="Times New Roman" pitchFamily="18" charset="0"/>
                <a:cs typeface="Times New Roman" pitchFamily="18" charset="0"/>
              </a:rPr>
              <a:t>Расширение сферы получаемой информации.</a:t>
            </a:r>
          </a:p>
          <a:p>
            <a:pPr lvl="0">
              <a:buFont typeface="Wingdings" pitchFamily="2" charset="2"/>
              <a:buChar char="v"/>
            </a:pPr>
            <a:r>
              <a:rPr lang="ru-RU" sz="2400" dirty="0" smtClean="0">
                <a:solidFill>
                  <a:srgbClr val="C00000"/>
                </a:solidFill>
                <a:latin typeface="Times New Roman" pitchFamily="18" charset="0"/>
                <a:cs typeface="Times New Roman" pitchFamily="18" charset="0"/>
              </a:rPr>
              <a:t>Подкрепление мотивации в обучении.</a:t>
            </a:r>
          </a:p>
          <a:p>
            <a:pPr lvl="0">
              <a:buFont typeface="Wingdings" pitchFamily="2" charset="2"/>
              <a:buChar char="v"/>
            </a:pPr>
            <a:r>
              <a:rPr lang="ru-RU" sz="2400" dirty="0" smtClean="0">
                <a:solidFill>
                  <a:srgbClr val="C00000"/>
                </a:solidFill>
                <a:latin typeface="Times New Roman" pitchFamily="18" charset="0"/>
                <a:cs typeface="Times New Roman" pitchFamily="18" charset="0"/>
              </a:rPr>
              <a:t>Умение сопоставлять и анализировать отдельные явления с различных точек зрения, рассматривать их в единстве взглядов.</a:t>
            </a:r>
          </a:p>
          <a:p>
            <a:pPr lvl="0">
              <a:buFont typeface="Wingdings" pitchFamily="2" charset="2"/>
              <a:buChar char="v"/>
            </a:pPr>
            <a:endParaRPr lang="ru-RU" sz="2400" dirty="0" smtClean="0">
              <a:solidFill>
                <a:srgbClr val="C00000"/>
              </a:solidFill>
              <a:latin typeface="Times New Roman" pitchFamily="18" charset="0"/>
              <a:cs typeface="Times New Roman" pitchFamily="18" charset="0"/>
            </a:endParaRPr>
          </a:p>
          <a:p>
            <a:pPr lvl="5">
              <a:buFont typeface="Wingdings" pitchFamily="2" charset="2"/>
              <a:buChar char="v"/>
            </a:pPr>
            <a:r>
              <a:rPr lang="ru-RU" sz="2400" dirty="0" smtClean="0">
                <a:solidFill>
                  <a:srgbClr val="C00000"/>
                </a:solidFill>
                <a:latin typeface="Times New Roman" pitchFamily="18" charset="0"/>
                <a:cs typeface="Times New Roman" pitchFamily="18" charset="0"/>
              </a:rPr>
              <a:t>Снижение перегрузок.</a:t>
            </a:r>
          </a:p>
          <a:p>
            <a:pPr lvl="5">
              <a:buFont typeface="Wingdings" pitchFamily="2" charset="2"/>
              <a:buChar char="v"/>
            </a:pPr>
            <a:r>
              <a:rPr lang="ru-RU" sz="2400" dirty="0">
                <a:solidFill>
                  <a:srgbClr val="C00000"/>
                </a:solidFill>
                <a:latin typeface="Times New Roman" pitchFamily="18" charset="0"/>
                <a:cs typeface="Times New Roman" pitchFamily="18" charset="0"/>
              </a:rPr>
              <a:t>И</a:t>
            </a:r>
            <a:r>
              <a:rPr lang="ru-RU" sz="2400" dirty="0" smtClean="0">
                <a:solidFill>
                  <a:srgbClr val="C00000"/>
                </a:solidFill>
                <a:latin typeface="Times New Roman" pitchFamily="18" charset="0"/>
                <a:cs typeface="Times New Roman" pitchFamily="18" charset="0"/>
              </a:rPr>
              <a:t>нтеграция обеспечивает совершенно новый психологический климат для ученика и учителя в процессе обучения.</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b="1" dirty="0" smtClean="0">
                <a:latin typeface="Times New Roman" pitchFamily="18" charset="0"/>
                <a:cs typeface="Times New Roman" pitchFamily="18" charset="0"/>
              </a:rPr>
              <a:t>Выводы</a:t>
            </a:r>
            <a:endParaRPr lang="ru-RU" sz="44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62063"/>
            <a:ext cx="8686800" cy="5248275"/>
          </a:xfrm>
        </p:spPr>
        <p:txBody>
          <a:bodyPr/>
          <a:lstStyle/>
          <a:p>
            <a:pPr>
              <a:buNone/>
            </a:pPr>
            <a:r>
              <a:rPr lang="ru-RU" sz="2400" dirty="0" smtClean="0">
                <a:latin typeface="Times New Roman" pitchFamily="18" charset="0"/>
                <a:cs typeface="Times New Roman" pitchFamily="18" charset="0"/>
              </a:rPr>
              <a:t>	Итак, процесс  интеграции возник не на пустом месте. Это  длительный  этап становления, представляющий собой высокую форму воплощения </a:t>
            </a:r>
            <a:r>
              <a:rPr lang="ru-RU" sz="2400" dirty="0" err="1" smtClean="0">
                <a:latin typeface="Times New Roman" pitchFamily="18" charset="0"/>
                <a:cs typeface="Times New Roman" pitchFamily="18" charset="0"/>
              </a:rPr>
              <a:t>межпредметных</a:t>
            </a:r>
            <a:r>
              <a:rPr lang="ru-RU" sz="2400" dirty="0" smtClean="0">
                <a:latin typeface="Times New Roman" pitchFamily="18" charset="0"/>
                <a:cs typeface="Times New Roman" pitchFamily="18" charset="0"/>
              </a:rPr>
              <a:t> связей на качественно новой ступени обучения, способствующей созданию нового целого «монолита» знаний.</a:t>
            </a:r>
          </a:p>
          <a:p>
            <a:pPr>
              <a:buNone/>
            </a:pPr>
            <a:r>
              <a:rPr lang="ru-RU" sz="2400" dirty="0" smtClean="0">
                <a:latin typeface="Times New Roman" pitchFamily="18" charset="0"/>
                <a:cs typeface="Times New Roman" pitchFamily="18" charset="0"/>
              </a:rPr>
              <a:t>     Интеграция учебных предметов – далеко не механическая деятельность, а  интегрированный учебный предмет не простая сумма отдельных учебных курсов. Этот процесс  требует существенных изменений в содержании, структуре учебных предметов, усилений в них общих идей и теоретических концепций.</a:t>
            </a:r>
          </a:p>
          <a:p>
            <a:endParaRPr lang="ru-RU" sz="2400"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Дата 3"/>
          <p:cNvSpPr>
            <a:spLocks noGrp="1"/>
          </p:cNvSpPr>
          <p:nvPr>
            <p:ph type="dt" sz="half" idx="10"/>
          </p:nvPr>
        </p:nvSpPr>
        <p:spPr/>
        <p:txBody>
          <a:bodyPr/>
          <a:lstStyle/>
          <a:p>
            <a:r>
              <a:rPr lang="en-US"/>
              <a:t>www.themegallery.com</a:t>
            </a:r>
          </a:p>
        </p:txBody>
      </p:sp>
      <p:sp>
        <p:nvSpPr>
          <p:cNvPr id="27" name="Нижний колонтитул 4"/>
          <p:cNvSpPr>
            <a:spLocks noGrp="1"/>
          </p:cNvSpPr>
          <p:nvPr>
            <p:ph type="ftr" sz="quarter" idx="11"/>
          </p:nvPr>
        </p:nvSpPr>
        <p:spPr/>
        <p:txBody>
          <a:bodyPr/>
          <a:lstStyle/>
          <a:p>
            <a:r>
              <a:rPr lang="en-US"/>
              <a:t>Company Name</a:t>
            </a:r>
          </a:p>
        </p:txBody>
      </p:sp>
      <p:sp>
        <p:nvSpPr>
          <p:cNvPr id="67586" name="Rectangle 2"/>
          <p:cNvSpPr>
            <a:spLocks noGrp="1" noChangeArrowheads="1"/>
          </p:cNvSpPr>
          <p:nvPr>
            <p:ph type="title"/>
          </p:nvPr>
        </p:nvSpPr>
        <p:spPr/>
        <p:txBody>
          <a:bodyPr/>
          <a:lstStyle/>
          <a:p>
            <a:r>
              <a:rPr lang="ru-RU" sz="4000" b="1" dirty="0" smtClean="0">
                <a:solidFill>
                  <a:srgbClr val="FFC000"/>
                </a:solidFill>
                <a:latin typeface="Times New Roman" pitchFamily="18" charset="0"/>
                <a:cs typeface="Times New Roman" pitchFamily="18" charset="0"/>
              </a:rPr>
              <a:t>Содержание</a:t>
            </a:r>
            <a:endParaRPr lang="en-US" sz="4000" b="1" dirty="0">
              <a:solidFill>
                <a:srgbClr val="FFC000"/>
              </a:solidFill>
              <a:latin typeface="Times New Roman" pitchFamily="18" charset="0"/>
              <a:cs typeface="Times New Roman" pitchFamily="18" charset="0"/>
            </a:endParaRPr>
          </a:p>
        </p:txBody>
      </p:sp>
      <p:sp>
        <p:nvSpPr>
          <p:cNvPr id="67648" name="Rectangle 64"/>
          <p:cNvSpPr>
            <a:spLocks noChangeArrowheads="1"/>
          </p:cNvSpPr>
          <p:nvPr/>
        </p:nvSpPr>
        <p:spPr bwMode="auto">
          <a:xfrm>
            <a:off x="285720" y="1578388"/>
            <a:ext cx="885828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1.Введение.</a:t>
            </a:r>
            <a:r>
              <a:rPr kumimoji="0" lang="ru-RU"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Актуальность темы.</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Главная цель интегрированных уроков.</a:t>
            </a:r>
          </a:p>
          <a:p>
            <a:pPr marL="0" marR="0" lvl="0" indent="0" defTabSz="914400" rtl="0" eaLnBrk="1" fontAlgn="base" latinLnBrk="0" hangingPunct="1">
              <a:lnSpc>
                <a:spcPct val="100000"/>
              </a:lnSpc>
              <a:spcBef>
                <a:spcPct val="0"/>
              </a:spcBef>
              <a:spcAft>
                <a:spcPct val="0"/>
              </a:spcAft>
              <a:buClrTx/>
              <a:buSzTx/>
              <a:buFontTx/>
              <a:buNone/>
              <a:tabLst/>
            </a:pPr>
            <a:r>
              <a:rPr lang="ru-RU" sz="1600" b="1" dirty="0" smtClean="0">
                <a:latin typeface="Times New Roman" pitchFamily="18" charset="0"/>
                <a:ea typeface="Times New Roman" pitchFamily="18" charset="0"/>
                <a:cs typeface="Times New Roman" pitchFamily="18" charset="0"/>
              </a:rPr>
              <a:t>3. Потребность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возникновения  интегрированных уроков.</a:t>
            </a:r>
          </a:p>
          <a:p>
            <a:r>
              <a:rPr lang="ru-RU" sz="1600" b="1" dirty="0" smtClean="0">
                <a:latin typeface="Times New Roman" pitchFamily="18" charset="0"/>
                <a:cs typeface="Times New Roman" pitchFamily="18" charset="0"/>
              </a:rPr>
              <a:t>4.</a:t>
            </a:r>
            <a:r>
              <a:rPr lang="ru-RU" sz="1600" b="1" dirty="0" smtClean="0">
                <a:solidFill>
                  <a:srgbClr val="FFFF00"/>
                </a:solidFill>
                <a:latin typeface="Times New Roman" pitchFamily="18" charset="0"/>
                <a:cs typeface="Times New Roman" pitchFamily="18" charset="0"/>
              </a:rPr>
              <a:t> </a:t>
            </a:r>
            <a:r>
              <a:rPr lang="ru-RU" sz="1600" b="1" dirty="0" smtClean="0">
                <a:solidFill>
                  <a:srgbClr val="002060"/>
                </a:solidFill>
                <a:latin typeface="Times New Roman" pitchFamily="18" charset="0"/>
                <a:cs typeface="Times New Roman" pitchFamily="18" charset="0"/>
              </a:rPr>
              <a:t>Преимущества интегрированных уроков.</a:t>
            </a:r>
          </a:p>
          <a:p>
            <a:pPr lvl="0"/>
            <a:r>
              <a:rPr lang="ru-RU" sz="1600" b="1" dirty="0" smtClean="0">
                <a:solidFill>
                  <a:srgbClr val="002060"/>
                </a:solidFill>
                <a:latin typeface="Times New Roman" pitchFamily="18" charset="0"/>
                <a:cs typeface="Times New Roman" pitchFamily="18" charset="0"/>
              </a:rPr>
              <a:t>5.</a:t>
            </a:r>
            <a:r>
              <a:rPr lang="ru-RU" sz="1600" b="1" dirty="0" smtClean="0">
                <a:solidFill>
                  <a:srgbClr val="FF0000"/>
                </a:solidFill>
                <a:latin typeface="Times New Roman" pitchFamily="18" charset="0"/>
                <a:ea typeface="Calibri" pitchFamily="34" charset="0"/>
                <a:cs typeface="Times New Roman" pitchFamily="18" charset="0"/>
              </a:rPr>
              <a:t> </a:t>
            </a:r>
            <a:r>
              <a:rPr kumimoji="0" lang="ru-RU" sz="1600" b="1" i="0"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Проблемы интеграции в процессе обучения.</a:t>
            </a:r>
          </a:p>
          <a:p>
            <a:pPr lvl="0"/>
            <a:r>
              <a:rPr kumimoji="0" lang="ru-RU" sz="1600" b="1" i="0"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Подготовка к интегрированному уроку.</a:t>
            </a:r>
          </a:p>
          <a:p>
            <a:pPr lvl="0"/>
            <a:r>
              <a:rPr lang="ru-RU" sz="1600" b="1" dirty="0" smtClean="0">
                <a:solidFill>
                  <a:srgbClr val="002060"/>
                </a:solidFill>
                <a:latin typeface="Times New Roman" pitchFamily="18" charset="0"/>
                <a:cs typeface="Times New Roman" pitchFamily="18" charset="0"/>
              </a:rPr>
              <a:t>6. Виды интегрированных уроков.</a:t>
            </a:r>
          </a:p>
          <a:p>
            <a:pPr lvl="0"/>
            <a:r>
              <a:rPr kumimoji="0" lang="ru-RU" sz="1600" b="1" i="0" strike="noStrike" cap="none" normalizeH="0" baseline="0" dirty="0" smtClean="0">
                <a:ln>
                  <a:noFill/>
                </a:ln>
                <a:solidFill>
                  <a:srgbClr val="002060"/>
                </a:solidFill>
                <a:effectLst/>
                <a:latin typeface="Times New Roman" pitchFamily="18" charset="0"/>
                <a:cs typeface="Times New Roman" pitchFamily="18" charset="0"/>
              </a:rPr>
              <a:t>7. </a:t>
            </a:r>
            <a:endParaRPr lang="ru-RU" sz="1600" b="1" dirty="0" smtClean="0">
              <a:solidFill>
                <a:srgbClr val="002060"/>
              </a:solidFill>
              <a:latin typeface="Times New Roman" pitchFamily="18" charset="0"/>
              <a:cs typeface="Times New Roman" pitchFamily="18" charset="0"/>
            </a:endParaRPr>
          </a:p>
          <a:p>
            <a:pPr lvl="0"/>
            <a:r>
              <a:rPr kumimoji="0" lang="ru-RU" sz="1600" b="1" i="0" strike="noStrike" cap="none" normalizeH="0" baseline="0" dirty="0" smtClean="0">
                <a:ln>
                  <a:noFill/>
                </a:ln>
                <a:solidFill>
                  <a:srgbClr val="002060"/>
                </a:solidFill>
                <a:effectLst/>
                <a:latin typeface="Times New Roman" pitchFamily="18" charset="0"/>
                <a:cs typeface="Times New Roman" pitchFamily="18" charset="0"/>
              </a:rPr>
              <a:t>8. Формы интегрированного урока.</a:t>
            </a:r>
          </a:p>
          <a:p>
            <a:pPr lvl="0"/>
            <a:r>
              <a:rPr lang="ru-RU" sz="1600" b="1" dirty="0" smtClean="0">
                <a:solidFill>
                  <a:srgbClr val="002060"/>
                </a:solidFill>
                <a:latin typeface="Times New Roman" pitchFamily="18" charset="0"/>
                <a:cs typeface="Times New Roman" pitchFamily="18" charset="0"/>
              </a:rPr>
              <a:t>9. Взаимодействие учителей.</a:t>
            </a:r>
          </a:p>
          <a:p>
            <a:pPr lvl="0"/>
            <a:r>
              <a:rPr kumimoji="0" lang="ru-RU" sz="1600" b="1" i="0" strike="noStrike" cap="none" normalizeH="0" baseline="0" dirty="0" smtClean="0">
                <a:ln>
                  <a:noFill/>
                </a:ln>
                <a:solidFill>
                  <a:srgbClr val="002060"/>
                </a:solidFill>
                <a:effectLst/>
                <a:latin typeface="Times New Roman" pitchFamily="18" charset="0"/>
                <a:cs typeface="Times New Roman" pitchFamily="18" charset="0"/>
              </a:rPr>
              <a:t>10. </a:t>
            </a:r>
            <a:r>
              <a:rPr lang="ru-RU" sz="1600" b="1" dirty="0" smtClean="0">
                <a:solidFill>
                  <a:srgbClr val="002060"/>
                </a:solidFill>
                <a:latin typeface="Times New Roman" pitchFamily="18" charset="0"/>
                <a:cs typeface="Times New Roman" pitchFamily="18" charset="0"/>
              </a:rPr>
              <a:t>Возможности , позволяющих качественно решать задачи обучения и воспитания учащихся.</a:t>
            </a:r>
          </a:p>
          <a:p>
            <a:pPr lvl="0"/>
            <a:r>
              <a:rPr kumimoji="0" lang="ru-RU" sz="1600" b="1" i="0" strike="noStrike" cap="none" normalizeH="0" baseline="0" dirty="0" smtClean="0">
                <a:ln>
                  <a:noFill/>
                </a:ln>
                <a:solidFill>
                  <a:srgbClr val="002060"/>
                </a:solidFill>
                <a:effectLst/>
                <a:latin typeface="Times New Roman" pitchFamily="18" charset="0"/>
                <a:cs typeface="Times New Roman" pitchFamily="18" charset="0"/>
              </a:rPr>
              <a:t>11.</a:t>
            </a:r>
            <a:r>
              <a:rPr lang="ru-RU" sz="1600" b="1" dirty="0" smtClean="0">
                <a:solidFill>
                  <a:srgbClr val="FFC000"/>
                </a:solidFill>
                <a:latin typeface="Times New Roman" pitchFamily="18" charset="0"/>
                <a:cs typeface="Times New Roman" pitchFamily="18" charset="0"/>
              </a:rPr>
              <a:t> </a:t>
            </a:r>
            <a:r>
              <a:rPr lang="ru-RU" sz="1600" b="1" dirty="0" smtClean="0">
                <a:solidFill>
                  <a:srgbClr val="002060"/>
                </a:solidFill>
                <a:latin typeface="Times New Roman" pitchFamily="18" charset="0"/>
                <a:cs typeface="Times New Roman" pitchFamily="18" charset="0"/>
              </a:rPr>
              <a:t>Когда возможна интеграция предметов?</a:t>
            </a:r>
            <a:endParaRPr kumimoji="0" lang="ru-RU" sz="1600" b="1" i="0" strike="noStrike" cap="none" normalizeH="0" baseline="0" dirty="0" smtClean="0">
              <a:ln>
                <a:noFill/>
              </a:ln>
              <a:solidFill>
                <a:srgbClr val="002060"/>
              </a:solidFill>
              <a:effectLst/>
              <a:latin typeface="Times New Roman" pitchFamily="18" charset="0"/>
              <a:cs typeface="Times New Roman" pitchFamily="18" charset="0"/>
            </a:endParaRPr>
          </a:p>
          <a:p>
            <a:endParaRPr lang="ru-RU" sz="1600" b="1" dirty="0" smtClean="0">
              <a:solidFill>
                <a:srgbClr val="002060"/>
              </a:solidFill>
              <a:latin typeface="Times New Roman" pitchFamily="18" charset="0"/>
              <a:cs typeface="Times New Roman" pitchFamily="18" charset="0"/>
            </a:endParaRPr>
          </a:p>
          <a:p>
            <a:endParaRPr lang="ru-RU" b="1" dirty="0" smtClean="0">
              <a:solidFill>
                <a:srgbClr val="7030A0"/>
              </a:solidFill>
            </a:endParaRPr>
          </a:p>
          <a:p>
            <a:pPr marL="0" marR="0" lvl="0" indent="0" defTabSz="914400" rtl="0" eaLnBrk="1" fontAlgn="base" latinLnBrk="0" hangingPunct="1">
              <a:lnSpc>
                <a:spcPct val="100000"/>
              </a:lnSpc>
              <a:spcBef>
                <a:spcPct val="0"/>
              </a:spcBef>
              <a:spcAft>
                <a:spcPct val="0"/>
              </a:spcAft>
              <a:buClrTx/>
              <a:buSzTx/>
              <a:buFontTx/>
              <a:buNone/>
              <a:tabLst/>
            </a:pPr>
            <a:endParaRPr lang="ru-RU" dirty="0" smtClean="0">
              <a:solidFill>
                <a:schemeClr val="bg1"/>
              </a:solidFill>
            </a:endParaRPr>
          </a:p>
          <a:p>
            <a:pPr marL="0" marR="0" lvl="0" indent="0" defTabSz="914400" rtl="0" eaLnBrk="1" fontAlgn="base" latinLnBrk="0" hangingPunct="1">
              <a:lnSpc>
                <a:spcPct val="100000"/>
              </a:lnSpc>
              <a:spcBef>
                <a:spcPct val="0"/>
              </a:spcBef>
              <a:spcAft>
                <a:spcPct val="0"/>
              </a:spcAft>
              <a:buClrTx/>
              <a:buSzTx/>
              <a:buFontTx/>
              <a:buNone/>
              <a:tabLst/>
            </a:pPr>
            <a:r>
              <a:rPr lang="ru-RU" dirty="0" smtClean="0">
                <a:solidFill>
                  <a:schemeClr val="bg1"/>
                </a:solidFill>
              </a:rPr>
              <a:t>4444. обращения к интегрированному обучению </a:t>
            </a:r>
            <a:r>
              <a:rPr lang="ru-RU" dirty="0" err="1" smtClean="0">
                <a:solidFill>
                  <a:schemeClr val="bg1"/>
                </a:solidFill>
              </a:rPr>
              <a:t>бращения</a:t>
            </a:r>
            <a:r>
              <a:rPr lang="ru-RU" dirty="0" smtClean="0">
                <a:solidFill>
                  <a:schemeClr val="bg1"/>
                </a:solidFill>
              </a:rPr>
              <a:t> к интегрированному обучению</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latin typeface="Times New Roman" pitchFamily="18" charset="0"/>
                <a:cs typeface="Times New Roman" pitchFamily="18" charset="0"/>
              </a:rPr>
              <a:t>Список литературы</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buNone/>
            </a:pPr>
            <a:r>
              <a:rPr lang="ru-RU" sz="1800" dirty="0" smtClean="0">
                <a:latin typeface="Times New Roman" pitchFamily="18" charset="0"/>
                <a:cs typeface="Times New Roman" pitchFamily="18" charset="0"/>
              </a:rPr>
              <a:t>1.</a:t>
            </a:r>
            <a:r>
              <a:rPr lang="ru-RU" sz="1800" dirty="0" smtClean="0">
                <a:solidFill>
                  <a:schemeClr val="tx1"/>
                </a:solidFill>
                <a:latin typeface="Times New Roman" pitchFamily="18" charset="0"/>
                <a:cs typeface="Times New Roman" pitchFamily="18" charset="0"/>
              </a:rPr>
              <a:t>Кульневич </a:t>
            </a:r>
            <a:r>
              <a:rPr lang="ru-RU" sz="1800" dirty="0">
                <a:solidFill>
                  <a:schemeClr val="tx1"/>
                </a:solidFill>
                <a:latin typeface="Times New Roman" pitchFamily="18" charset="0"/>
                <a:cs typeface="Times New Roman" pitchFamily="18" charset="0"/>
              </a:rPr>
              <a:t>С.В., </a:t>
            </a:r>
            <a:r>
              <a:rPr lang="ru-RU" sz="1800" dirty="0" err="1">
                <a:solidFill>
                  <a:schemeClr val="tx1"/>
                </a:solidFill>
                <a:latin typeface="Times New Roman" pitchFamily="18" charset="0"/>
                <a:cs typeface="Times New Roman" pitchFamily="18" charset="0"/>
              </a:rPr>
              <a:t>Лакоценина</a:t>
            </a:r>
            <a:r>
              <a:rPr lang="ru-RU" sz="1800" dirty="0">
                <a:solidFill>
                  <a:schemeClr val="tx1"/>
                </a:solidFill>
                <a:latin typeface="Times New Roman" pitchFamily="18" charset="0"/>
                <a:cs typeface="Times New Roman" pitchFamily="18" charset="0"/>
              </a:rPr>
              <a:t> Т.П. Современный урок. Издательство «Учитель», </a:t>
            </a:r>
            <a:r>
              <a:rPr lang="ru-RU" sz="1800" dirty="0" smtClean="0">
                <a:solidFill>
                  <a:schemeClr val="tx1"/>
                </a:solidFill>
                <a:latin typeface="Times New Roman" pitchFamily="18" charset="0"/>
                <a:cs typeface="Times New Roman" pitchFamily="18" charset="0"/>
              </a:rPr>
              <a:t>2006г.</a:t>
            </a:r>
          </a:p>
          <a:p>
            <a:pPr lvl="0">
              <a:buNone/>
            </a:pPr>
            <a:r>
              <a:rPr lang="ru-RU" sz="1800" dirty="0" smtClean="0">
                <a:solidFill>
                  <a:schemeClr val="tx1"/>
                </a:solidFill>
                <a:latin typeface="Times New Roman" pitchFamily="18" charset="0"/>
                <a:cs typeface="Times New Roman" pitchFamily="18" charset="0"/>
              </a:rPr>
              <a:t>2.Е.А.Шмидт</a:t>
            </a:r>
            <a:r>
              <a:rPr lang="ru-RU" sz="1800" dirty="0">
                <a:solidFill>
                  <a:schemeClr val="tx1"/>
                </a:solidFill>
                <a:latin typeface="Times New Roman" pitchFamily="18" charset="0"/>
                <a:cs typeface="Times New Roman" pitchFamily="18" charset="0"/>
              </a:rPr>
              <a:t>. Лекция «Интегрированный урок». ВГАПК РО, Волгоград, 2008г.</a:t>
            </a:r>
          </a:p>
          <a:p>
            <a:pPr lvl="0">
              <a:buNone/>
            </a:pPr>
            <a:r>
              <a:rPr lang="ru-RU" sz="1800" dirty="0" smtClean="0">
                <a:solidFill>
                  <a:schemeClr val="tx1"/>
                </a:solidFill>
                <a:latin typeface="Times New Roman" pitchFamily="18" charset="0"/>
                <a:cs typeface="Times New Roman" pitchFamily="18" charset="0"/>
              </a:rPr>
              <a:t>3.Д.Иванов</a:t>
            </a:r>
            <a:r>
              <a:rPr lang="ru-RU" sz="1800" dirty="0">
                <a:solidFill>
                  <a:schemeClr val="tx1"/>
                </a:solidFill>
                <a:latin typeface="Times New Roman" pitchFamily="18" charset="0"/>
                <a:cs typeface="Times New Roman" pitchFamily="18" charset="0"/>
              </a:rPr>
              <a:t>. Компетентности и </a:t>
            </a:r>
            <a:r>
              <a:rPr lang="ru-RU" sz="1800" dirty="0" err="1">
                <a:solidFill>
                  <a:schemeClr val="tx1"/>
                </a:solidFill>
                <a:latin typeface="Times New Roman" pitchFamily="18" charset="0"/>
                <a:cs typeface="Times New Roman" pitchFamily="18" charset="0"/>
              </a:rPr>
              <a:t>компетентностный</a:t>
            </a:r>
            <a:r>
              <a:rPr lang="ru-RU" sz="1800" dirty="0">
                <a:solidFill>
                  <a:schemeClr val="tx1"/>
                </a:solidFill>
                <a:latin typeface="Times New Roman" pitchFamily="18" charset="0"/>
                <a:cs typeface="Times New Roman" pitchFamily="18" charset="0"/>
              </a:rPr>
              <a:t> подход в современном образовании. М. «Чистые пруды», 2007г.</a:t>
            </a:r>
          </a:p>
          <a:p>
            <a:pPr lvl="0">
              <a:buNone/>
            </a:pPr>
            <a:r>
              <a:rPr lang="ru-RU" sz="1800" dirty="0" smtClean="0">
                <a:solidFill>
                  <a:schemeClr val="tx1"/>
                </a:solidFill>
                <a:latin typeface="Times New Roman" pitchFamily="18" charset="0"/>
                <a:cs typeface="Times New Roman" pitchFamily="18" charset="0"/>
              </a:rPr>
              <a:t>4.Т.Г.Браже</a:t>
            </a:r>
            <a:r>
              <a:rPr lang="ru-RU" sz="1800" dirty="0">
                <a:solidFill>
                  <a:schemeClr val="tx1"/>
                </a:solidFill>
                <a:latin typeface="Times New Roman" pitchFamily="18" charset="0"/>
                <a:cs typeface="Times New Roman" pitchFamily="18" charset="0"/>
              </a:rPr>
              <a:t>. Интеграция предметов в современной школе М. «Просвещение», </a:t>
            </a:r>
            <a:r>
              <a:rPr lang="ru-RU" sz="1800" dirty="0" smtClean="0">
                <a:solidFill>
                  <a:schemeClr val="tx1"/>
                </a:solidFill>
                <a:latin typeface="Times New Roman" pitchFamily="18" charset="0"/>
                <a:cs typeface="Times New Roman" pitchFamily="18" charset="0"/>
              </a:rPr>
              <a:t>1998г.</a:t>
            </a:r>
          </a:p>
          <a:p>
            <a:pPr lvl="0">
              <a:buNone/>
            </a:pPr>
            <a:r>
              <a:rPr lang="ru-RU" sz="1800" dirty="0" smtClean="0">
                <a:latin typeface="Times New Roman" pitchFamily="18" charset="0"/>
                <a:cs typeface="Times New Roman" pitchFamily="18" charset="0"/>
              </a:rPr>
              <a:t>5.</a:t>
            </a:r>
            <a:r>
              <a:rPr lang="ru-RU" sz="1800" dirty="0" smtClean="0">
                <a:solidFill>
                  <a:schemeClr val="tx1"/>
                </a:solidFill>
                <a:latin typeface="Times New Roman" pitchFamily="18" charset="0"/>
                <a:cs typeface="Times New Roman" pitchFamily="18" charset="0"/>
              </a:rPr>
              <a:t>М.И.Балагурова</a:t>
            </a:r>
            <a:r>
              <a:rPr lang="ru-RU" sz="1800" dirty="0">
                <a:solidFill>
                  <a:schemeClr val="tx1"/>
                </a:solidFill>
                <a:latin typeface="Times New Roman" pitchFamily="18" charset="0"/>
                <a:cs typeface="Times New Roman" pitchFamily="18" charset="0"/>
              </a:rPr>
              <a:t>. Интегрированные уроки как способ формирования целостного восприятия мира. «Открытый урок», 2003-2004 </a:t>
            </a:r>
            <a:r>
              <a:rPr lang="ru-RU" sz="1800" dirty="0" err="1" smtClean="0">
                <a:solidFill>
                  <a:schemeClr val="tx1"/>
                </a:solidFill>
                <a:latin typeface="Times New Roman" pitchFamily="18" charset="0"/>
                <a:cs typeface="Times New Roman" pitchFamily="18" charset="0"/>
              </a:rPr>
              <a:t>уч.год</a:t>
            </a:r>
            <a:r>
              <a:rPr lang="ru-RU" sz="1800" dirty="0" smtClean="0">
                <a:solidFill>
                  <a:schemeClr val="tx1"/>
                </a:solidFill>
                <a:latin typeface="Times New Roman" pitchFamily="18" charset="0"/>
                <a:cs typeface="Times New Roman" pitchFamily="18" charset="0"/>
              </a:rPr>
              <a:t>.</a:t>
            </a:r>
            <a:r>
              <a:rPr lang="ru-RU" sz="1800" dirty="0" smtClean="0"/>
              <a:t> </a:t>
            </a:r>
          </a:p>
          <a:p>
            <a:pPr lvl="0">
              <a:buNone/>
            </a:pPr>
            <a:r>
              <a:rPr lang="ru-RU" sz="1600" dirty="0" smtClean="0">
                <a:latin typeface="Times New Roman" pitchFamily="18" charset="0"/>
                <a:cs typeface="Times New Roman" pitchFamily="18" charset="0"/>
              </a:rPr>
              <a:t>6.Коложвари </a:t>
            </a:r>
            <a:r>
              <a:rPr lang="ru-RU" sz="1600" dirty="0">
                <a:latin typeface="Times New Roman" pitchFamily="18" charset="0"/>
                <a:cs typeface="Times New Roman" pitchFamily="18" charset="0"/>
              </a:rPr>
              <a:t>И., </a:t>
            </a:r>
            <a:r>
              <a:rPr lang="ru-RU" sz="1600" dirty="0" err="1">
                <a:latin typeface="Times New Roman" pitchFamily="18" charset="0"/>
                <a:cs typeface="Times New Roman" pitchFamily="18" charset="0"/>
              </a:rPr>
              <a:t>Сеченикова</a:t>
            </a:r>
            <a:r>
              <a:rPr lang="ru-RU" sz="1600" dirty="0">
                <a:latin typeface="Times New Roman" pitchFamily="18" charset="0"/>
                <a:cs typeface="Times New Roman" pitchFamily="18" charset="0"/>
              </a:rPr>
              <a:t> Л. Как организовать интегрированный урок? //Народное образование  1996, № </a:t>
            </a:r>
            <a:r>
              <a:rPr lang="ru-RU" sz="1600" dirty="0" smtClean="0">
                <a:latin typeface="Times New Roman" pitchFamily="18" charset="0"/>
                <a:cs typeface="Times New Roman" pitchFamily="18" charset="0"/>
              </a:rPr>
              <a:t>1.</a:t>
            </a:r>
          </a:p>
          <a:p>
            <a:pPr lvl="0">
              <a:buNone/>
            </a:pPr>
            <a:r>
              <a:rPr lang="ru-RU" sz="1600" dirty="0" smtClean="0">
                <a:latin typeface="Times New Roman" pitchFamily="18" charset="0"/>
                <a:cs typeface="Times New Roman" pitchFamily="18" charset="0"/>
              </a:rPr>
              <a:t>7.Браже </a:t>
            </a:r>
            <a:r>
              <a:rPr lang="ru-RU" sz="1600" dirty="0">
                <a:latin typeface="Times New Roman" pitchFamily="18" charset="0"/>
                <a:cs typeface="Times New Roman" pitchFamily="18" charset="0"/>
              </a:rPr>
              <a:t>Т.Г. Интеграция предметов в современной школе. //Литература в школе. № 5, </a:t>
            </a:r>
            <a:r>
              <a:rPr lang="ru-RU" sz="1600" dirty="0" smtClean="0">
                <a:latin typeface="Times New Roman" pitchFamily="18" charset="0"/>
                <a:cs typeface="Times New Roman" pitchFamily="18" charset="0"/>
              </a:rPr>
              <a:t>1996.</a:t>
            </a:r>
          </a:p>
          <a:p>
            <a:pPr lvl="0">
              <a:buNone/>
            </a:pPr>
            <a:r>
              <a:rPr lang="ru-RU" sz="1600" dirty="0" smtClean="0">
                <a:latin typeface="Times New Roman" pitchFamily="18" charset="0"/>
                <a:cs typeface="Times New Roman" pitchFamily="18" charset="0"/>
              </a:rPr>
              <a:t>8.Данилюк </a:t>
            </a:r>
            <a:r>
              <a:rPr lang="ru-RU" sz="1600" dirty="0">
                <a:latin typeface="Times New Roman" pitchFamily="18" charset="0"/>
                <a:cs typeface="Times New Roman" pitchFamily="18" charset="0"/>
              </a:rPr>
              <a:t>А.Я. Учебный предмет как интегрированная система. // Педагогика, №4, </a:t>
            </a:r>
            <a:r>
              <a:rPr lang="ru-RU" sz="1600" dirty="0" smtClean="0">
                <a:latin typeface="Times New Roman" pitchFamily="18" charset="0"/>
                <a:cs typeface="Times New Roman" pitchFamily="18" charset="0"/>
              </a:rPr>
              <a:t>1997.</a:t>
            </a:r>
          </a:p>
          <a:p>
            <a:pPr lvl="0">
              <a:buNone/>
            </a:pPr>
            <a:r>
              <a:rPr lang="ru-RU" sz="1600" dirty="0" smtClean="0">
                <a:latin typeface="Times New Roman" pitchFamily="18" charset="0"/>
                <a:cs typeface="Times New Roman" pitchFamily="18" charset="0"/>
              </a:rPr>
              <a:t>9.Данилюк </a:t>
            </a:r>
            <a:r>
              <a:rPr lang="ru-RU" sz="1600" dirty="0">
                <a:latin typeface="Times New Roman" pitchFamily="18" charset="0"/>
                <a:cs typeface="Times New Roman" pitchFamily="18" charset="0"/>
              </a:rPr>
              <a:t>А.Я.  Метаморфозы и перспективы интеграции в образовании. //Педагогика. №2, </a:t>
            </a:r>
            <a:r>
              <a:rPr lang="ru-RU" sz="1600" dirty="0" smtClean="0">
                <a:latin typeface="Times New Roman" pitchFamily="18" charset="0"/>
                <a:cs typeface="Times New Roman" pitchFamily="18" charset="0"/>
              </a:rPr>
              <a:t>1998.</a:t>
            </a:r>
          </a:p>
          <a:p>
            <a:pPr lvl="0">
              <a:buNone/>
            </a:pPr>
            <a:r>
              <a:rPr lang="ru-RU" sz="1600" dirty="0" smtClean="0">
                <a:latin typeface="Times New Roman" pitchFamily="18" charset="0"/>
                <a:cs typeface="Times New Roman" pitchFamily="18" charset="0"/>
              </a:rPr>
              <a:t>10.Монахова </a:t>
            </a:r>
            <a:r>
              <a:rPr lang="ru-RU" sz="1600" dirty="0">
                <a:latin typeface="Times New Roman" pitchFamily="18" charset="0"/>
                <a:cs typeface="Times New Roman" pitchFamily="18" charset="0"/>
              </a:rPr>
              <a:t>Г.А. Образование как рабочее поле интеграции //Педагогика, №5, 1997</a:t>
            </a:r>
          </a:p>
          <a:p>
            <a:pPr lvl="0"/>
            <a:endParaRPr lang="ru-RU" sz="1600" dirty="0">
              <a:solidFill>
                <a:schemeClr val="tx1"/>
              </a:solidFill>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FFC000"/>
                </a:solidFill>
                <a:latin typeface="Times New Roman" pitchFamily="18" charset="0"/>
                <a:cs typeface="Times New Roman" pitchFamily="18" charset="0"/>
              </a:rPr>
              <a:t>Приложение</a:t>
            </a:r>
            <a:endParaRPr lang="ru-RU" sz="4000" b="1"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8929718" cy="5572164"/>
          </a:xfrm>
        </p:spPr>
        <p:txBody>
          <a:bodyPr/>
          <a:lstStyle/>
          <a:p>
            <a:r>
              <a:rPr lang="ru-RU" sz="1800" dirty="0">
                <a:solidFill>
                  <a:schemeClr val="tx1"/>
                </a:solidFill>
                <a:latin typeface="Times New Roman" pitchFamily="18" charset="0"/>
                <a:cs typeface="Times New Roman" pitchFamily="18" charset="0"/>
              </a:rPr>
              <a:t>Интегрированный урок биологии и русского языка</a:t>
            </a:r>
          </a:p>
          <a:p>
            <a:pPr>
              <a:buNone/>
            </a:pPr>
            <a:r>
              <a:rPr lang="ru-RU" sz="1800" dirty="0">
                <a:solidFill>
                  <a:schemeClr val="tx1"/>
                </a:solidFill>
                <a:latin typeface="Times New Roman" pitchFamily="18" charset="0"/>
                <a:cs typeface="Times New Roman" pitchFamily="18" charset="0"/>
              </a:rPr>
              <a:t>«Эти летающие цветы – бабочки</a:t>
            </a:r>
            <a:r>
              <a:rPr lang="ru-RU" sz="1800" dirty="0" smtClean="0">
                <a:solidFill>
                  <a:schemeClr val="tx1"/>
                </a:solidFill>
                <a:latin typeface="Times New Roman" pitchFamily="18" charset="0"/>
                <a:cs typeface="Times New Roman" pitchFamily="18" charset="0"/>
              </a:rPr>
              <a:t>» ( 7 класс)</a:t>
            </a:r>
          </a:p>
          <a:p>
            <a:r>
              <a:rPr lang="ru-RU" sz="1800" dirty="0">
                <a:solidFill>
                  <a:schemeClr val="tx1"/>
                </a:solidFill>
                <a:latin typeface="Times New Roman" pitchFamily="18" charset="0"/>
                <a:cs typeface="Times New Roman" pitchFamily="18" charset="0"/>
              </a:rPr>
              <a:t>Интегрированный урок  русского языка и биологии</a:t>
            </a:r>
          </a:p>
          <a:p>
            <a:pPr>
              <a:buNone/>
            </a:pPr>
            <a:r>
              <a:rPr lang="ru-RU" sz="1800" dirty="0" smtClean="0">
                <a:solidFill>
                  <a:schemeClr val="tx1"/>
                </a:solidFill>
                <a:latin typeface="Times New Roman" pitchFamily="18" charset="0"/>
                <a:cs typeface="Times New Roman" pitchFamily="18" charset="0"/>
              </a:rPr>
              <a:t>  Интервью </a:t>
            </a:r>
            <a:r>
              <a:rPr lang="ru-RU" sz="1800" dirty="0">
                <a:solidFill>
                  <a:schemeClr val="tx1"/>
                </a:solidFill>
                <a:latin typeface="Times New Roman" pitchFamily="18" charset="0"/>
                <a:cs typeface="Times New Roman" pitchFamily="18" charset="0"/>
              </a:rPr>
              <a:t>– жанр публицистики.« Таинственный мир кошек</a:t>
            </a:r>
            <a:r>
              <a:rPr lang="ru-RU" sz="1800" dirty="0" smtClean="0">
                <a:solidFill>
                  <a:schemeClr val="tx1"/>
                </a:solidFill>
                <a:latin typeface="Times New Roman" pitchFamily="18" charset="0"/>
                <a:cs typeface="Times New Roman" pitchFamily="18" charset="0"/>
              </a:rPr>
              <a:t>» ( 7 класс).</a:t>
            </a:r>
            <a:endParaRPr lang="ru-RU" sz="1800" dirty="0">
              <a:solidFill>
                <a:schemeClr val="tx1"/>
              </a:solidFill>
              <a:latin typeface="Times New Roman" pitchFamily="18" charset="0"/>
              <a:cs typeface="Times New Roman" pitchFamily="18" charset="0"/>
            </a:endParaRPr>
          </a:p>
          <a:p>
            <a:r>
              <a:rPr lang="ru-RU" sz="1800" dirty="0">
                <a:solidFill>
                  <a:schemeClr val="tx1"/>
                </a:solidFill>
                <a:latin typeface="Times New Roman" pitchFamily="18" charset="0"/>
                <a:cs typeface="Times New Roman" pitchFamily="18" charset="0"/>
              </a:rPr>
              <a:t>Интегрированный урок  русского языка и биологии </a:t>
            </a:r>
          </a:p>
          <a:p>
            <a:pPr>
              <a:buNone/>
            </a:pPr>
            <a:r>
              <a:rPr lang="ru-RU" sz="1800" dirty="0">
                <a:solidFill>
                  <a:schemeClr val="tx1"/>
                </a:solidFill>
                <a:latin typeface="Times New Roman" pitchFamily="18" charset="0"/>
                <a:cs typeface="Times New Roman" pitchFamily="18" charset="0"/>
              </a:rPr>
              <a:t> Научный стиль речи</a:t>
            </a:r>
            <a:r>
              <a:rPr lang="ru-RU" sz="1800" dirty="0" smtClean="0">
                <a:solidFill>
                  <a:schemeClr val="tx1"/>
                </a:solidFill>
                <a:latin typeface="Times New Roman" pitchFamily="18" charset="0"/>
                <a:cs typeface="Times New Roman" pitchFamily="18" charset="0"/>
              </a:rPr>
              <a:t>."</a:t>
            </a:r>
            <a:r>
              <a:rPr lang="ru-RU" sz="1800" dirty="0">
                <a:solidFill>
                  <a:schemeClr val="tx1"/>
                </a:solidFill>
                <a:latin typeface="Times New Roman" pitchFamily="18" charset="0"/>
                <a:cs typeface="Times New Roman" pitchFamily="18" charset="0"/>
              </a:rPr>
              <a:t>Мера человеческого в </a:t>
            </a:r>
            <a:r>
              <a:rPr lang="ru-RU" sz="1800" dirty="0" smtClean="0">
                <a:solidFill>
                  <a:schemeClr val="tx1"/>
                </a:solidFill>
                <a:latin typeface="Times New Roman" pitchFamily="18" charset="0"/>
                <a:cs typeface="Times New Roman" pitchFamily="18" charset="0"/>
              </a:rPr>
              <a:t>человеке» (11 класс)</a:t>
            </a:r>
          </a:p>
          <a:p>
            <a:r>
              <a:rPr lang="ru-RU" sz="1800" dirty="0">
                <a:solidFill>
                  <a:schemeClr val="tx1"/>
                </a:solidFill>
                <a:latin typeface="Times New Roman" pitchFamily="18" charset="0"/>
                <a:cs typeface="Times New Roman" pitchFamily="18" charset="0"/>
              </a:rPr>
              <a:t>Интегрированный урок русского языка и природоведения по теме: «Предложение». "Уникальность планеты Земля"</a:t>
            </a:r>
            <a:r>
              <a:rPr lang="en-US" sz="1800" dirty="0">
                <a:solidFill>
                  <a:schemeClr val="tx1"/>
                </a:solidFill>
                <a:latin typeface="Times New Roman" pitchFamily="18" charset="0"/>
                <a:cs typeface="Times New Roman" pitchFamily="18" charset="0"/>
              </a:rPr>
              <a:t> ( 5 </a:t>
            </a:r>
            <a:r>
              <a:rPr lang="en-US" sz="1800" dirty="0" err="1">
                <a:solidFill>
                  <a:schemeClr val="tx1"/>
                </a:solidFill>
                <a:latin typeface="Times New Roman" pitchFamily="18" charset="0"/>
                <a:cs typeface="Times New Roman" pitchFamily="18" charset="0"/>
              </a:rPr>
              <a:t>класс</a:t>
            </a:r>
            <a:r>
              <a:rPr lang="en-US" sz="1800" dirty="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a:p>
            <a:r>
              <a:rPr lang="ru-RU" sz="1800" dirty="0" smtClean="0">
                <a:solidFill>
                  <a:schemeClr val="tx1"/>
                </a:solidFill>
                <a:latin typeface="Times New Roman" pitchFamily="18" charset="0"/>
                <a:cs typeface="Times New Roman" pitchFamily="18" charset="0"/>
              </a:rPr>
              <a:t>Интегрированный урок  русского языка и биологии </a:t>
            </a:r>
          </a:p>
          <a:p>
            <a:pPr>
              <a:buNone/>
            </a:pPr>
            <a:r>
              <a:rPr lang="ru-RU" sz="1800" dirty="0" smtClean="0">
                <a:solidFill>
                  <a:schemeClr val="tx1"/>
                </a:solidFill>
                <a:latin typeface="Times New Roman" pitchFamily="18" charset="0"/>
                <a:cs typeface="Times New Roman" pitchFamily="18" charset="0"/>
              </a:rPr>
              <a:t> «Наклонение глагола» .« </a:t>
            </a:r>
            <a:r>
              <a:rPr lang="ru-RU" sz="1800" dirty="0">
                <a:solidFill>
                  <a:schemeClr val="tx1"/>
                </a:solidFill>
                <a:latin typeface="Times New Roman" pitchFamily="18" charset="0"/>
                <a:cs typeface="Times New Roman" pitchFamily="18" charset="0"/>
              </a:rPr>
              <a:t>Химический состав растений</a:t>
            </a:r>
            <a:r>
              <a:rPr lang="ru-RU" sz="1800" dirty="0" smtClean="0">
                <a:solidFill>
                  <a:schemeClr val="tx1"/>
                </a:solidFill>
                <a:latin typeface="Times New Roman" pitchFamily="18" charset="0"/>
                <a:cs typeface="Times New Roman" pitchFamily="18" charset="0"/>
              </a:rPr>
              <a:t>» ( 6 класс)</a:t>
            </a:r>
          </a:p>
          <a:p>
            <a:r>
              <a:rPr lang="ru-RU" sz="1800" dirty="0">
                <a:solidFill>
                  <a:schemeClr val="tx1"/>
                </a:solidFill>
                <a:latin typeface="Times New Roman" pitchFamily="18" charset="0"/>
                <a:cs typeface="Times New Roman" pitchFamily="18" charset="0"/>
              </a:rPr>
              <a:t> Интегрированный урок биологии и русского языка </a:t>
            </a:r>
            <a:r>
              <a:rPr lang="ru-RU" sz="1800" dirty="0" smtClean="0">
                <a:latin typeface="Times New Roman" pitchFamily="18" charset="0"/>
                <a:cs typeface="Times New Roman" pitchFamily="18" charset="0"/>
              </a:rPr>
              <a:t>«Однородные члены предложения». </a:t>
            </a:r>
            <a:r>
              <a:rPr lang="ru-RU" sz="1800" dirty="0" smtClean="0">
                <a:solidFill>
                  <a:schemeClr val="tx1"/>
                </a:solidFill>
                <a:latin typeface="Times New Roman" pitchFamily="18" charset="0"/>
                <a:cs typeface="Times New Roman" pitchFamily="18" charset="0"/>
              </a:rPr>
              <a:t>«Я </a:t>
            </a:r>
            <a:r>
              <a:rPr lang="ru-RU" sz="1800" dirty="0">
                <a:solidFill>
                  <a:schemeClr val="tx1"/>
                </a:solidFill>
                <a:latin typeface="Times New Roman" pitchFamily="18" charset="0"/>
                <a:cs typeface="Times New Roman" pitchFamily="18" charset="0"/>
              </a:rPr>
              <a:t>дышу, а значит- я живу</a:t>
            </a:r>
            <a:r>
              <a:rPr lang="ru-RU" sz="1800" dirty="0" smtClean="0">
                <a:solidFill>
                  <a:schemeClr val="tx1"/>
                </a:solidFill>
                <a:latin typeface="Times New Roman" pitchFamily="18" charset="0"/>
                <a:cs typeface="Times New Roman" pitchFamily="18" charset="0"/>
              </a:rPr>
              <a:t>…» (  8 класс)</a:t>
            </a:r>
          </a:p>
          <a:p>
            <a:r>
              <a:rPr lang="ru-RU" sz="1800" dirty="0">
                <a:solidFill>
                  <a:schemeClr val="tx1"/>
                </a:solidFill>
                <a:latin typeface="Times New Roman" pitchFamily="18" charset="0"/>
                <a:cs typeface="Times New Roman" pitchFamily="18" charset="0"/>
              </a:rPr>
              <a:t>Интегрированный урок литературы и  природоведения по теме: </a:t>
            </a:r>
          </a:p>
          <a:p>
            <a:pPr>
              <a:buNone/>
            </a:pPr>
            <a:r>
              <a:rPr lang="ru-RU" sz="1800" dirty="0">
                <a:solidFill>
                  <a:schemeClr val="tx1"/>
                </a:solidFill>
                <a:latin typeface="Times New Roman" pitchFamily="18" charset="0"/>
                <a:cs typeface="Times New Roman" pitchFamily="18" charset="0"/>
              </a:rPr>
              <a:t>«Подготовка к сочинению- миниатюре</a:t>
            </a:r>
            <a:r>
              <a:rPr lang="ru-RU" sz="1800" dirty="0" smtClean="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Учимся постигать красоту родной природы</a:t>
            </a:r>
            <a:r>
              <a:rPr lang="ru-RU" sz="1800" dirty="0" smtClean="0">
                <a:solidFill>
                  <a:schemeClr val="tx1"/>
                </a:solidFill>
                <a:latin typeface="Times New Roman" pitchFamily="18" charset="0"/>
                <a:cs typeface="Times New Roman" pitchFamily="18" charset="0"/>
              </a:rPr>
              <a:t>»</a:t>
            </a:r>
          </a:p>
          <a:p>
            <a:pPr>
              <a:buNone/>
            </a:pPr>
            <a:r>
              <a:rPr lang="ru-RU" sz="1800" dirty="0" smtClean="0">
                <a:solidFill>
                  <a:schemeClr val="tx1"/>
                </a:solidFill>
                <a:latin typeface="Times New Roman" pitchFamily="18" charset="0"/>
                <a:cs typeface="Times New Roman" pitchFamily="18" charset="0"/>
              </a:rPr>
              <a:t> ( 5 класс)</a:t>
            </a:r>
          </a:p>
          <a:p>
            <a:r>
              <a:rPr lang="ru-RU" sz="1800" dirty="0">
                <a:solidFill>
                  <a:schemeClr val="tx1"/>
                </a:solidFill>
                <a:latin typeface="Times New Roman" pitchFamily="18" charset="0"/>
                <a:cs typeface="Times New Roman" pitchFamily="18" charset="0"/>
              </a:rPr>
              <a:t>Интегрированный урок  литературы и биологии </a:t>
            </a:r>
            <a:r>
              <a:rPr lang="ru-RU" sz="1800" dirty="0" smtClean="0">
                <a:solidFill>
                  <a:schemeClr val="tx1"/>
                </a:solidFill>
                <a:latin typeface="Times New Roman" pitchFamily="18" charset="0"/>
                <a:cs typeface="Times New Roman" pitchFamily="18" charset="0"/>
              </a:rPr>
              <a:t>"</a:t>
            </a:r>
            <a:r>
              <a:rPr lang="ru-RU" sz="1800" dirty="0">
                <a:solidFill>
                  <a:schemeClr val="tx1"/>
                </a:solidFill>
                <a:latin typeface="Times New Roman" pitchFamily="18" charset="0"/>
                <a:cs typeface="Times New Roman" pitchFamily="18" charset="0"/>
              </a:rPr>
              <a:t>Цветы — восьмое чудо </a:t>
            </a:r>
            <a:r>
              <a:rPr lang="ru-RU" sz="1800" dirty="0" smtClean="0">
                <a:solidFill>
                  <a:schemeClr val="tx1"/>
                </a:solidFill>
                <a:latin typeface="Times New Roman" pitchFamily="18" charset="0"/>
                <a:cs typeface="Times New Roman" pitchFamily="18" charset="0"/>
              </a:rPr>
              <a:t>света« ( 6 класс)</a:t>
            </a:r>
            <a:endParaRPr lang="ru-RU" sz="1800" dirty="0">
              <a:solidFill>
                <a:schemeClr val="tx1"/>
              </a:solidFill>
              <a:latin typeface="Times New Roman" pitchFamily="18" charset="0"/>
              <a:cs typeface="Times New Roman" pitchFamily="18" charset="0"/>
            </a:endParaRPr>
          </a:p>
          <a:p>
            <a:pPr>
              <a:buNone/>
            </a:pPr>
            <a:endParaRPr lang="ru-RU" sz="1800" dirty="0">
              <a:solidFill>
                <a:schemeClr val="tx1"/>
              </a:solidFill>
              <a:latin typeface="Times New Roman" pitchFamily="18" charset="0"/>
              <a:cs typeface="Times New Roman" pitchFamily="18" charset="0"/>
            </a:endParaRPr>
          </a:p>
          <a:p>
            <a:endParaRPr lang="ru-RU" sz="1800" dirty="0">
              <a:solidFill>
                <a:schemeClr val="tx1"/>
              </a:solidFill>
              <a:latin typeface="Times New Roman" pitchFamily="18" charset="0"/>
              <a:cs typeface="Times New Roman" pitchFamily="18" charset="0"/>
            </a:endParaRPr>
          </a:p>
          <a:p>
            <a:pPr>
              <a:buNone/>
            </a:pPr>
            <a:endParaRPr lang="ru-RU" sz="1800" dirty="0">
              <a:solidFill>
                <a:schemeClr val="tx1"/>
              </a:solidFill>
              <a:latin typeface="Times New Roman" pitchFamily="18" charset="0"/>
              <a:cs typeface="Times New Roman" pitchFamily="18" charset="0"/>
            </a:endParaRPr>
          </a:p>
          <a:p>
            <a:pPr>
              <a:buNone/>
            </a:pPr>
            <a:endParaRPr lang="ru-RU" sz="1800" dirty="0">
              <a:solidFill>
                <a:schemeClr val="tx1"/>
              </a:solidFill>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latin typeface="Times New Roman" pitchFamily="18" charset="0"/>
                <a:cs typeface="Times New Roman" pitchFamily="18" charset="0"/>
              </a:rPr>
              <a:t>Актуальность  </a:t>
            </a:r>
            <a:r>
              <a:rPr lang="ru-RU" b="1" dirty="0" err="1" smtClean="0">
                <a:solidFill>
                  <a:srgbClr val="FFC000"/>
                </a:solidFill>
                <a:latin typeface="Times New Roman" pitchFamily="18" charset="0"/>
                <a:cs typeface="Times New Roman" pitchFamily="18" charset="0"/>
              </a:rPr>
              <a:t>межпредметных</a:t>
            </a:r>
            <a:r>
              <a:rPr lang="ru-RU" b="1" dirty="0" smtClean="0">
                <a:solidFill>
                  <a:srgbClr val="FFC000"/>
                </a:solidFill>
                <a:latin typeface="Times New Roman" pitchFamily="18" charset="0"/>
                <a:cs typeface="Times New Roman" pitchFamily="18" charset="0"/>
              </a:rPr>
              <a:t> связей</a:t>
            </a:r>
            <a:endParaRPr lang="ru-RU" b="1" dirty="0">
              <a:solidFill>
                <a:srgbClr val="FFC000"/>
              </a:solidFill>
            </a:endParaRPr>
          </a:p>
        </p:txBody>
      </p:sp>
      <p:sp>
        <p:nvSpPr>
          <p:cNvPr id="3" name="Содержимое 2"/>
          <p:cNvSpPr>
            <a:spLocks noGrp="1"/>
          </p:cNvSpPr>
          <p:nvPr>
            <p:ph idx="1"/>
          </p:nvPr>
        </p:nvSpPr>
        <p:spPr>
          <a:xfrm>
            <a:off x="0" y="1071547"/>
            <a:ext cx="8929718" cy="5438792"/>
          </a:xfrm>
        </p:spPr>
        <p:txBody>
          <a:bodyPr/>
          <a:lstStyle/>
          <a:p>
            <a:pPr>
              <a:buNone/>
            </a:pPr>
            <a:r>
              <a:rPr lang="ru-RU" dirty="0" smtClean="0">
                <a:solidFill>
                  <a:schemeClr val="tx1"/>
                </a:solidFill>
                <a:latin typeface="+mn-lt"/>
                <a:ea typeface="+mn-ea"/>
                <a:cs typeface="+mn-cs"/>
              </a:rPr>
              <a:t>   </a:t>
            </a:r>
            <a:r>
              <a:rPr lang="ru-RU" sz="2000" b="1" dirty="0" smtClean="0">
                <a:solidFill>
                  <a:srgbClr val="C00000"/>
                </a:solidFill>
                <a:latin typeface="Times New Roman" pitchFamily="18" charset="0"/>
                <a:cs typeface="Times New Roman" pitchFamily="18" charset="0"/>
              </a:rPr>
              <a:t>Актуальность   </a:t>
            </a:r>
            <a:r>
              <a:rPr lang="ru-RU" sz="2000" b="1" dirty="0">
                <a:solidFill>
                  <a:srgbClr val="C00000"/>
                </a:solidFill>
                <a:latin typeface="Times New Roman" pitchFamily="18" charset="0"/>
                <a:cs typeface="Times New Roman" pitchFamily="18" charset="0"/>
              </a:rPr>
              <a:t>обусловлена объективными процессами в современном мир. Изменение социальной, политической ситуации в стране, открытость общества процессу интеграции в европейское и мировое сообщество поставили перед школой новые задачи в обучении и воспитании. Мало вооружить школьника суммой знаний и даже мало развить у него интерес к той или иной дисциплине, необходимо формировать личность, способную активно «вписываться» в современное общество, способную к дальнейшему саморазвитию и самообразованию. Современная система образования характеризуется дифференцированным подходом к обучению: каждый предмет  изучается отдельно в отрыве от реальной жизни. Поэтому в последнее время в школе большое внимание уделяется созданию </a:t>
            </a:r>
            <a:r>
              <a:rPr lang="ru-RU" sz="2000" b="1" dirty="0" err="1">
                <a:solidFill>
                  <a:srgbClr val="C00000"/>
                </a:solidFill>
                <a:latin typeface="Times New Roman" pitchFamily="18" charset="0"/>
                <a:cs typeface="Times New Roman" pitchFamily="18" charset="0"/>
              </a:rPr>
              <a:t>межпредметных</a:t>
            </a:r>
            <a:r>
              <a:rPr lang="ru-RU" sz="2000" b="1" dirty="0">
                <a:solidFill>
                  <a:srgbClr val="C00000"/>
                </a:solidFill>
                <a:latin typeface="Times New Roman" pitchFamily="18" charset="0"/>
                <a:cs typeface="Times New Roman" pitchFamily="18" charset="0"/>
              </a:rPr>
              <a:t> проектов,  проведению интегрированных уроков, на которых осуществляется синтез знаний различных учебных дисциплин, в результате чего образуется новое качество, представляющее собой неразрывное целое, достигнутое широким и углубленным взаимопроникновением этих знаний. </a:t>
            </a: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r>
              <a:rPr lang="en-US"/>
              <a:t>www.themegallery.com</a:t>
            </a:r>
          </a:p>
        </p:txBody>
      </p:sp>
      <p:sp>
        <p:nvSpPr>
          <p:cNvPr id="5" name="Нижний колонтитул 4"/>
          <p:cNvSpPr>
            <a:spLocks noGrp="1"/>
          </p:cNvSpPr>
          <p:nvPr>
            <p:ph type="ftr" sz="quarter" idx="11"/>
          </p:nvPr>
        </p:nvSpPr>
        <p:spPr/>
        <p:txBody>
          <a:bodyPr/>
          <a:lstStyle/>
          <a:p>
            <a:r>
              <a:rPr lang="en-US"/>
              <a:t>Company Name</a:t>
            </a:r>
          </a:p>
        </p:txBody>
      </p:sp>
      <p:sp>
        <p:nvSpPr>
          <p:cNvPr id="68610" name="Rectangle 2"/>
          <p:cNvSpPr>
            <a:spLocks noGrp="1" noChangeArrowheads="1"/>
          </p:cNvSpPr>
          <p:nvPr>
            <p:ph type="title"/>
          </p:nvPr>
        </p:nvSpPr>
        <p:spPr/>
        <p:txBody>
          <a:bodyPr/>
          <a:lstStyle/>
          <a:p>
            <a:r>
              <a:rPr lang="ru-RU" sz="6000" b="1" u="sng" dirty="0" smtClean="0">
                <a:solidFill>
                  <a:srgbClr val="FFC000"/>
                </a:solidFill>
                <a:latin typeface="Times New Roman" pitchFamily="18" charset="0"/>
                <a:cs typeface="Times New Roman" pitchFamily="18" charset="0"/>
              </a:rPr>
              <a:t>Интеграция</a:t>
            </a:r>
            <a:endParaRPr lang="en-US" sz="6000" dirty="0">
              <a:solidFill>
                <a:srgbClr val="FFC000"/>
              </a:solidFill>
            </a:endParaRPr>
          </a:p>
        </p:txBody>
      </p:sp>
      <p:sp>
        <p:nvSpPr>
          <p:cNvPr id="68611" name="Rectangle 3"/>
          <p:cNvSpPr>
            <a:spLocks noGrp="1" noChangeArrowheads="1"/>
          </p:cNvSpPr>
          <p:nvPr>
            <p:ph type="body" idx="1"/>
          </p:nvPr>
        </p:nvSpPr>
        <p:spPr>
          <a:xfrm>
            <a:off x="0" y="1576388"/>
            <a:ext cx="9144000" cy="4854575"/>
          </a:xfrm>
        </p:spPr>
        <p:txBody>
          <a:bodyPr/>
          <a:lstStyle/>
          <a:p>
            <a:pPr lvl="1">
              <a:lnSpc>
                <a:spcPct val="80000"/>
              </a:lnSpc>
              <a:buNone/>
            </a:pPr>
            <a:r>
              <a:rPr lang="ru-RU" sz="3600" b="1" dirty="0">
                <a:solidFill>
                  <a:srgbClr val="C00000"/>
                </a:solidFill>
                <a:latin typeface="Times New Roman" pitchFamily="18" charset="0"/>
                <a:cs typeface="Times New Roman" pitchFamily="18" charset="0"/>
              </a:rPr>
              <a:t>о</a:t>
            </a:r>
            <a:r>
              <a:rPr lang="ru-RU" sz="3600" b="1" dirty="0" smtClean="0">
                <a:solidFill>
                  <a:srgbClr val="C00000"/>
                </a:solidFill>
                <a:latin typeface="Times New Roman" pitchFamily="18" charset="0"/>
                <a:cs typeface="Times New Roman" pitchFamily="18" charset="0"/>
              </a:rPr>
              <a:t>т (лат.)- объединение в целое каких-либо частей или элементов в процессе развития.  (толковый словарь    Ушакова)</a:t>
            </a:r>
          </a:p>
          <a:p>
            <a:pPr lvl="1">
              <a:lnSpc>
                <a:spcPct val="80000"/>
              </a:lnSpc>
              <a:buNone/>
            </a:pPr>
            <a:r>
              <a:rPr lang="ru-RU" sz="3600" b="1" u="sng" dirty="0" smtClean="0">
                <a:solidFill>
                  <a:srgbClr val="C00000"/>
                </a:solidFill>
                <a:latin typeface="Times New Roman" pitchFamily="18" charset="0"/>
                <a:cs typeface="Times New Roman" pitchFamily="18" charset="0"/>
              </a:rPr>
              <a:t>Главная цель интеграции </a:t>
            </a:r>
            <a:r>
              <a:rPr lang="ru-RU" sz="3600" b="1" dirty="0" smtClean="0">
                <a:solidFill>
                  <a:srgbClr val="C00000"/>
                </a:solidFill>
                <a:latin typeface="Times New Roman" pitchFamily="18" charset="0"/>
                <a:cs typeface="Times New Roman" pitchFamily="18" charset="0"/>
              </a:rPr>
              <a:t>- создание у школьника целостного представления об окружающем мире, т.е. формирование мировоззрения.</a:t>
            </a:r>
            <a:endParaRPr lang="en-US"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713" y="500041"/>
            <a:ext cx="7862887" cy="296883"/>
          </a:xfrm>
        </p:spPr>
        <p:txBody>
          <a:bodyPr/>
          <a:lstStyle/>
          <a:p>
            <a:r>
              <a:rPr lang="ru-RU" sz="2800" b="1" u="sng" dirty="0" smtClean="0">
                <a:solidFill>
                  <a:srgbClr val="FFC000"/>
                </a:solidFill>
                <a:latin typeface="Times New Roman" pitchFamily="18" charset="0"/>
                <a:cs typeface="Times New Roman" pitchFamily="18" charset="0"/>
              </a:rPr>
              <a:t>Потребность в возникновении интегрированных уроков </a:t>
            </a:r>
            <a:r>
              <a:rPr lang="ru-RU" sz="2400" dirty="0" smtClean="0">
                <a:solidFill>
                  <a:srgbClr val="FFC000"/>
                </a:solidFill>
              </a:rPr>
              <a:t/>
            </a:r>
            <a:br>
              <a:rPr lang="ru-RU" sz="2400" dirty="0" smtClean="0">
                <a:solidFill>
                  <a:srgbClr val="FFC000"/>
                </a:solidFill>
              </a:rPr>
            </a:br>
            <a:endParaRPr lang="ru-RU" sz="2400" dirty="0">
              <a:solidFill>
                <a:srgbClr val="FFC000"/>
              </a:solidFill>
            </a:endParaRPr>
          </a:p>
        </p:txBody>
      </p:sp>
      <p:sp>
        <p:nvSpPr>
          <p:cNvPr id="3" name="Содержимое 2"/>
          <p:cNvSpPr>
            <a:spLocks noGrp="1"/>
          </p:cNvSpPr>
          <p:nvPr>
            <p:ph idx="1"/>
          </p:nvPr>
        </p:nvSpPr>
        <p:spPr>
          <a:xfrm>
            <a:off x="285720" y="1428736"/>
            <a:ext cx="8858280" cy="5081602"/>
          </a:xfrm>
        </p:spPr>
        <p:txBody>
          <a:bodyPr/>
          <a:lstStyle/>
          <a:p>
            <a:r>
              <a:rPr lang="ru-RU" sz="2400" b="1" u="sng" dirty="0">
                <a:solidFill>
                  <a:srgbClr val="C00000"/>
                </a:solidFill>
                <a:latin typeface="Times New Roman" pitchFamily="18" charset="0"/>
                <a:cs typeface="Times New Roman" pitchFamily="18" charset="0"/>
              </a:rPr>
              <a:t>Во-первых</a:t>
            </a:r>
            <a:r>
              <a:rPr lang="ru-RU" sz="2400" b="1" dirty="0">
                <a:solidFill>
                  <a:srgbClr val="7030A0"/>
                </a:solidFill>
                <a:latin typeface="Times New Roman" pitchFamily="18" charset="0"/>
                <a:cs typeface="Times New Roman" pitchFamily="18" charset="0"/>
              </a:rPr>
              <a:t>, мир  познается детьми в своем многообразии и единстве…</a:t>
            </a:r>
          </a:p>
          <a:p>
            <a:r>
              <a:rPr lang="ru-RU" sz="2400" b="1" u="sng" dirty="0">
                <a:solidFill>
                  <a:srgbClr val="C00000"/>
                </a:solidFill>
                <a:latin typeface="Times New Roman" pitchFamily="18" charset="0"/>
                <a:cs typeface="Times New Roman" pitchFamily="18" charset="0"/>
              </a:rPr>
              <a:t>Во-вторых</a:t>
            </a:r>
            <a:r>
              <a:rPr lang="ru-RU" sz="2400" b="1" dirty="0">
                <a:solidFill>
                  <a:srgbClr val="7030A0"/>
                </a:solidFill>
                <a:latin typeface="Times New Roman" pitchFamily="18" charset="0"/>
                <a:cs typeface="Times New Roman" pitchFamily="18" charset="0"/>
              </a:rPr>
              <a:t>, интегрированные уроки развивают потенциал самих учащихся…</a:t>
            </a:r>
          </a:p>
          <a:p>
            <a:r>
              <a:rPr lang="ru-RU" sz="2400" b="1" u="sng" dirty="0">
                <a:solidFill>
                  <a:srgbClr val="C00000"/>
                </a:solidFill>
                <a:latin typeface="Times New Roman" pitchFamily="18" charset="0"/>
                <a:cs typeface="Times New Roman" pitchFamily="18" charset="0"/>
              </a:rPr>
              <a:t>В-третьих</a:t>
            </a:r>
            <a:r>
              <a:rPr lang="ru-RU" sz="2400" b="1" dirty="0">
                <a:solidFill>
                  <a:srgbClr val="7030A0"/>
                </a:solidFill>
                <a:latin typeface="Times New Roman" pitchFamily="18" charset="0"/>
                <a:cs typeface="Times New Roman" pitchFamily="18" charset="0"/>
              </a:rPr>
              <a:t>, форма проведения интегрированных уроков </a:t>
            </a:r>
            <a:r>
              <a:rPr lang="ru-RU" sz="2400" b="1" dirty="0" smtClean="0">
                <a:solidFill>
                  <a:srgbClr val="7030A0"/>
                </a:solidFill>
                <a:latin typeface="Times New Roman" pitchFamily="18" charset="0"/>
                <a:cs typeface="Times New Roman" pitchFamily="18" charset="0"/>
              </a:rPr>
              <a:t>не стандартна, интересна.</a:t>
            </a:r>
          </a:p>
          <a:p>
            <a:r>
              <a:rPr lang="ru-RU" sz="2400" b="1" u="sng" dirty="0" smtClean="0">
                <a:solidFill>
                  <a:srgbClr val="C00000"/>
                </a:solidFill>
                <a:latin typeface="Times New Roman" pitchFamily="18" charset="0"/>
                <a:cs typeface="Times New Roman" pitchFamily="18" charset="0"/>
              </a:rPr>
              <a:t>В-четвертых</a:t>
            </a:r>
            <a:r>
              <a:rPr lang="ru-RU" sz="2400" b="1" dirty="0">
                <a:solidFill>
                  <a:srgbClr val="7030A0"/>
                </a:solidFill>
                <a:latin typeface="Times New Roman" pitchFamily="18" charset="0"/>
                <a:cs typeface="Times New Roman" pitchFamily="18" charset="0"/>
              </a:rPr>
              <a:t>, интеграция в современном обществе объясняет необходимость интеграции в образовании. </a:t>
            </a:r>
            <a:endParaRPr lang="ru-RU" sz="2400" b="1" dirty="0" smtClean="0">
              <a:solidFill>
                <a:srgbClr val="7030A0"/>
              </a:solidFill>
              <a:latin typeface="Times New Roman" pitchFamily="18" charset="0"/>
              <a:cs typeface="Times New Roman" pitchFamily="18" charset="0"/>
            </a:endParaRPr>
          </a:p>
          <a:p>
            <a:r>
              <a:rPr lang="ru-RU" sz="2400" b="1" u="sng" dirty="0" smtClean="0">
                <a:solidFill>
                  <a:srgbClr val="C00000"/>
                </a:solidFill>
                <a:latin typeface="Times New Roman" pitchFamily="18" charset="0"/>
                <a:cs typeface="Times New Roman" pitchFamily="18" charset="0"/>
              </a:rPr>
              <a:t>В-пятых</a:t>
            </a:r>
            <a:r>
              <a:rPr lang="ru-RU" sz="2400" b="1" dirty="0" smtClean="0">
                <a:solidFill>
                  <a:srgbClr val="7030A0"/>
                </a:solidFill>
                <a:latin typeface="Times New Roman" pitchFamily="18" charset="0"/>
                <a:cs typeface="Times New Roman" pitchFamily="18" charset="0"/>
              </a:rPr>
              <a:t>, за счет усиления </a:t>
            </a:r>
            <a:r>
              <a:rPr lang="ru-RU" sz="2400" b="1" dirty="0" err="1" smtClean="0">
                <a:solidFill>
                  <a:srgbClr val="7030A0"/>
                </a:solidFill>
                <a:latin typeface="Times New Roman" pitchFamily="18" charset="0"/>
                <a:cs typeface="Times New Roman" pitchFamily="18" charset="0"/>
              </a:rPr>
              <a:t>межпредметных</a:t>
            </a:r>
            <a:r>
              <a:rPr lang="ru-RU" sz="2400" b="1" dirty="0" smtClean="0">
                <a:solidFill>
                  <a:srgbClr val="7030A0"/>
                </a:solidFill>
                <a:latin typeface="Times New Roman" pitchFamily="18" charset="0"/>
                <a:cs typeface="Times New Roman" pitchFamily="18" charset="0"/>
              </a:rPr>
              <a:t> связей высвобождаются учебные часы.</a:t>
            </a:r>
          </a:p>
          <a:p>
            <a:r>
              <a:rPr lang="ru-RU" sz="2400" b="1" u="sng" dirty="0" smtClean="0">
                <a:solidFill>
                  <a:srgbClr val="C00000"/>
                </a:solidFill>
                <a:latin typeface="Times New Roman" pitchFamily="18" charset="0"/>
                <a:cs typeface="Times New Roman" pitchFamily="18" charset="0"/>
              </a:rPr>
              <a:t>В-шестых</a:t>
            </a:r>
            <a:r>
              <a:rPr lang="ru-RU" sz="2400" b="1" dirty="0" smtClean="0">
                <a:solidFill>
                  <a:srgbClr val="7030A0"/>
                </a:solidFill>
                <a:latin typeface="Times New Roman" pitchFamily="18" charset="0"/>
                <a:cs typeface="Times New Roman" pitchFamily="18" charset="0"/>
              </a:rPr>
              <a:t>, интеграция дает возможность для </a:t>
            </a:r>
          </a:p>
          <a:p>
            <a:r>
              <a:rPr lang="ru-RU" sz="2400" b="1" dirty="0" smtClean="0">
                <a:solidFill>
                  <a:srgbClr val="7030A0"/>
                </a:solidFill>
                <a:latin typeface="Times New Roman" pitchFamily="18" charset="0"/>
                <a:cs typeface="Times New Roman" pitchFamily="18" charset="0"/>
              </a:rPr>
              <a:t>самореализации…</a:t>
            </a:r>
          </a:p>
          <a:p>
            <a:endParaRPr lang="ru-RU" sz="2000"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33363"/>
            <a:ext cx="8001024" cy="563562"/>
          </a:xfrm>
        </p:spPr>
        <p:txBody>
          <a:bodyPr/>
          <a:lstStyle/>
          <a:p>
            <a:r>
              <a:rPr lang="ru-RU" b="1" dirty="0" smtClean="0">
                <a:solidFill>
                  <a:srgbClr val="FFC000"/>
                </a:solidFill>
                <a:latin typeface="Times New Roman" pitchFamily="18" charset="0"/>
                <a:cs typeface="Times New Roman" pitchFamily="18" charset="0"/>
              </a:rPr>
              <a:t>Преимущества интегрированных уроков</a:t>
            </a:r>
            <a:endParaRPr lang="ru-RU" dirty="0">
              <a:solidFill>
                <a:srgbClr val="FFC000"/>
              </a:solidFill>
            </a:endParaRPr>
          </a:p>
        </p:txBody>
      </p:sp>
      <p:sp>
        <p:nvSpPr>
          <p:cNvPr id="3" name="Содержимое 2"/>
          <p:cNvSpPr>
            <a:spLocks noGrp="1"/>
          </p:cNvSpPr>
          <p:nvPr>
            <p:ph idx="1"/>
          </p:nvPr>
        </p:nvSpPr>
        <p:spPr/>
        <p:txBody>
          <a:bodyPr/>
          <a:lstStyle/>
          <a:p>
            <a:r>
              <a:rPr lang="ru-RU" b="1" dirty="0">
                <a:solidFill>
                  <a:srgbClr val="C00000"/>
                </a:solidFill>
                <a:latin typeface="Times New Roman" pitchFamily="18" charset="0"/>
                <a:ea typeface="Calibri" pitchFamily="34" charset="0"/>
                <a:cs typeface="Times New Roman" pitchFamily="18" charset="0"/>
              </a:rPr>
              <a:t>способствуют повышению мотивации </a:t>
            </a:r>
            <a:r>
              <a:rPr lang="ru-RU" b="1" dirty="0" smtClean="0">
                <a:solidFill>
                  <a:srgbClr val="C00000"/>
                </a:solidFill>
                <a:latin typeface="Times New Roman" pitchFamily="18" charset="0"/>
                <a:ea typeface="Calibri" pitchFamily="34" charset="0"/>
                <a:cs typeface="Times New Roman" pitchFamily="18" charset="0"/>
              </a:rPr>
              <a:t>учения;</a:t>
            </a:r>
          </a:p>
          <a:p>
            <a:r>
              <a:rPr lang="ru-RU" b="1" dirty="0">
                <a:solidFill>
                  <a:srgbClr val="C00000"/>
                </a:solidFill>
                <a:latin typeface="Times New Roman" pitchFamily="18" charset="0"/>
                <a:ea typeface="Calibri" pitchFamily="34" charset="0"/>
                <a:cs typeface="Times New Roman" pitchFamily="18" charset="0"/>
              </a:rPr>
              <a:t>в большей степени, чем обычные уроки, способствуют развитию </a:t>
            </a:r>
            <a:r>
              <a:rPr lang="ru-RU" b="1" dirty="0" smtClean="0">
                <a:solidFill>
                  <a:srgbClr val="C00000"/>
                </a:solidFill>
                <a:latin typeface="Times New Roman" pitchFamily="18" charset="0"/>
                <a:ea typeface="Calibri" pitchFamily="34" charset="0"/>
                <a:cs typeface="Times New Roman" pitchFamily="18" charset="0"/>
              </a:rPr>
              <a:t>речи;</a:t>
            </a:r>
          </a:p>
          <a:p>
            <a:r>
              <a:rPr lang="ru-RU" b="1" dirty="0" smtClean="0">
                <a:solidFill>
                  <a:srgbClr val="C00000"/>
                </a:solidFill>
                <a:latin typeface="Times New Roman" pitchFamily="18" charset="0"/>
                <a:ea typeface="Calibri" pitchFamily="34" charset="0"/>
                <a:cs typeface="Times New Roman" pitchFamily="18" charset="0"/>
              </a:rPr>
              <a:t> </a:t>
            </a:r>
            <a:r>
              <a:rPr lang="ru-RU" b="1" dirty="0">
                <a:solidFill>
                  <a:srgbClr val="C00000"/>
                </a:solidFill>
                <a:latin typeface="Times New Roman" pitchFamily="18" charset="0"/>
                <a:ea typeface="Calibri" pitchFamily="34" charset="0"/>
                <a:cs typeface="Times New Roman" pitchFamily="18" charset="0"/>
              </a:rPr>
              <a:t>углубляют представление о предмете, расширяют </a:t>
            </a:r>
            <a:r>
              <a:rPr lang="ru-RU" b="1" dirty="0" smtClean="0">
                <a:solidFill>
                  <a:srgbClr val="C00000"/>
                </a:solidFill>
                <a:latin typeface="Times New Roman" pitchFamily="18" charset="0"/>
                <a:ea typeface="Calibri" pitchFamily="34" charset="0"/>
                <a:cs typeface="Times New Roman" pitchFamily="18" charset="0"/>
              </a:rPr>
              <a:t>кругозор обучающихся;</a:t>
            </a:r>
          </a:p>
          <a:p>
            <a:pPr lvl="0"/>
            <a:r>
              <a:rPr lang="ru-RU" b="1" dirty="0" smtClean="0">
                <a:solidFill>
                  <a:srgbClr val="C00000"/>
                </a:solidFill>
                <a:latin typeface="Times New Roman" pitchFamily="18" charset="0"/>
                <a:ea typeface="Calibri" pitchFamily="34" charset="0"/>
                <a:cs typeface="Times New Roman" pitchFamily="18" charset="0"/>
              </a:rPr>
              <a:t>интеграция </a:t>
            </a:r>
            <a:r>
              <a:rPr lang="ru-RU" b="1" dirty="0">
                <a:solidFill>
                  <a:srgbClr val="C00000"/>
                </a:solidFill>
                <a:latin typeface="Times New Roman" pitchFamily="18" charset="0"/>
                <a:ea typeface="Calibri" pitchFamily="34" charset="0"/>
                <a:cs typeface="Times New Roman" pitchFamily="18" charset="0"/>
              </a:rPr>
              <a:t>является источником нахождения новых связей между фактами, которые подтверждают или углубляют определенные выводы, наблюдения учащихся в различных предметах</a:t>
            </a:r>
            <a:endParaRPr lang="ru-RU" b="1" dirty="0">
              <a:solidFill>
                <a:srgbClr val="C00000"/>
              </a:solidFill>
              <a:latin typeface="Times New Roman" pitchFamily="18" charset="0"/>
              <a:cs typeface="Times New Roman" pitchFamily="18" charset="0"/>
            </a:endParaRPr>
          </a:p>
          <a:p>
            <a:endParaRPr lang="ru-RU"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113" y="285728"/>
            <a:ext cx="7862887" cy="981059"/>
          </a:xfrm>
        </p:spPr>
        <p:txBody>
          <a:bodyPr/>
          <a:lstStyle/>
          <a:p>
            <a:pPr lvl="0"/>
            <a:r>
              <a:rPr lang="ru-RU" b="1" u="sng" dirty="0">
                <a:solidFill>
                  <a:srgbClr val="FFC000"/>
                </a:solidFill>
                <a:latin typeface="Times New Roman" pitchFamily="18" charset="0"/>
                <a:ea typeface="Calibri" pitchFamily="34" charset="0"/>
                <a:cs typeface="Times New Roman" pitchFamily="18" charset="0"/>
              </a:rPr>
              <a:t>Проблемы интеграции </a:t>
            </a:r>
            <a:r>
              <a:rPr lang="ru-RU" b="1" u="sng" dirty="0" smtClean="0">
                <a:solidFill>
                  <a:srgbClr val="FFC000"/>
                </a:solidFill>
                <a:latin typeface="Times New Roman" pitchFamily="18" charset="0"/>
                <a:ea typeface="Calibri" pitchFamily="34" charset="0"/>
                <a:cs typeface="Times New Roman" pitchFamily="18" charset="0"/>
              </a:rPr>
              <a:t>в </a:t>
            </a:r>
            <a:r>
              <a:rPr lang="ru-RU" b="1" u="sng" dirty="0">
                <a:solidFill>
                  <a:srgbClr val="FFC000"/>
                </a:solidFill>
                <a:latin typeface="Times New Roman" pitchFamily="18" charset="0"/>
                <a:ea typeface="Calibri" pitchFamily="34" charset="0"/>
                <a:cs typeface="Times New Roman" pitchFamily="18" charset="0"/>
              </a:rPr>
              <a:t>процессе обучения</a:t>
            </a:r>
            <a:r>
              <a:rPr lang="ru-RU" dirty="0">
                <a:solidFill>
                  <a:srgbClr val="FFC000"/>
                </a:solidFill>
                <a:latin typeface="Arial" pitchFamily="34" charset="0"/>
                <a:cs typeface="Arial" pitchFamily="34" charset="0"/>
              </a:rPr>
              <a:t/>
            </a:r>
            <a:br>
              <a:rPr lang="ru-RU" dirty="0">
                <a:solidFill>
                  <a:srgbClr val="FFC000"/>
                </a:solidFill>
                <a:latin typeface="Arial" pitchFamily="34" charset="0"/>
                <a:cs typeface="Arial" pitchFamily="34" charset="0"/>
              </a:rPr>
            </a:br>
            <a:endParaRPr lang="ru-RU" dirty="0"/>
          </a:p>
        </p:txBody>
      </p:sp>
      <p:sp>
        <p:nvSpPr>
          <p:cNvPr id="3" name="Содержимое 2"/>
          <p:cNvSpPr>
            <a:spLocks noGrp="1"/>
          </p:cNvSpPr>
          <p:nvPr>
            <p:ph idx="1"/>
          </p:nvPr>
        </p:nvSpPr>
        <p:spPr>
          <a:xfrm>
            <a:off x="457200" y="1262063"/>
            <a:ext cx="8901146" cy="5248275"/>
          </a:xfrm>
        </p:spPr>
        <p:txBody>
          <a:bodyPr/>
          <a:lstStyle/>
          <a:p>
            <a:r>
              <a:rPr lang="ru-RU" b="1" dirty="0" smtClean="0">
                <a:solidFill>
                  <a:srgbClr val="C00000"/>
                </a:solidFill>
                <a:latin typeface="Times New Roman" pitchFamily="18" charset="0"/>
                <a:cs typeface="Times New Roman" pitchFamily="18" charset="0"/>
              </a:rPr>
              <a:t>Предметная разобщё</a:t>
            </a:r>
            <a:r>
              <a:rPr lang="ru-RU" sz="3200" b="1" dirty="0" smtClean="0">
                <a:solidFill>
                  <a:srgbClr val="C00000"/>
                </a:solidFill>
                <a:latin typeface="Times New Roman" pitchFamily="18" charset="0"/>
                <a:cs typeface="Times New Roman" pitchFamily="18" charset="0"/>
              </a:rPr>
              <a:t>нность</a:t>
            </a:r>
          </a:p>
          <a:p>
            <a:r>
              <a:rPr lang="ru-RU" b="1" dirty="0" smtClean="0">
                <a:solidFill>
                  <a:srgbClr val="C00000"/>
                </a:solidFill>
                <a:latin typeface="Times New Roman" pitchFamily="18" charset="0"/>
                <a:cs typeface="Times New Roman" pitchFamily="18" charset="0"/>
              </a:rPr>
              <a:t>Трудность изложения интегрированного урока</a:t>
            </a:r>
          </a:p>
          <a:p>
            <a:r>
              <a:rPr lang="ru-RU" b="1" dirty="0" smtClean="0">
                <a:solidFill>
                  <a:srgbClr val="C00000"/>
                </a:solidFill>
                <a:latin typeface="Times New Roman" pitchFamily="18" charset="0"/>
                <a:cs typeface="Times New Roman" pitchFamily="18" charset="0"/>
              </a:rPr>
              <a:t>Учебный план</a:t>
            </a:r>
          </a:p>
          <a:p>
            <a:endParaRPr lang="ru-RU"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6" descr="j0439407"/>
          <p:cNvPicPr>
            <a:picLocks noChangeAspect="1" noChangeArrowheads="1"/>
          </p:cNvPicPr>
          <p:nvPr/>
        </p:nvPicPr>
        <p:blipFill>
          <a:blip r:embed="rId2"/>
          <a:srcRect/>
          <a:stretch>
            <a:fillRect/>
          </a:stretch>
        </p:blipFill>
        <p:spPr bwMode="auto">
          <a:xfrm>
            <a:off x="4786314" y="2786058"/>
            <a:ext cx="3413131"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latin typeface="Times New Roman" pitchFamily="18" charset="0"/>
                <a:cs typeface="Times New Roman" pitchFamily="18" charset="0"/>
              </a:rPr>
              <a:t>Взаимодействие учителей</a:t>
            </a:r>
            <a:r>
              <a:rPr lang="ru-RU" b="1" dirty="0" smtClean="0">
                <a:solidFill>
                  <a:srgbClr val="002060"/>
                </a:solidFill>
                <a:latin typeface="Times New Roman" pitchFamily="18" charset="0"/>
                <a:cs typeface="Times New Roman" pitchFamily="18" charset="0"/>
              </a:rPr>
              <a:t>.</a:t>
            </a:r>
            <a:endParaRPr lang="ru-RU" dirty="0"/>
          </a:p>
        </p:txBody>
      </p:sp>
      <p:sp>
        <p:nvSpPr>
          <p:cNvPr id="3" name="Содержимое 2"/>
          <p:cNvSpPr>
            <a:spLocks noGrp="1"/>
          </p:cNvSpPr>
          <p:nvPr>
            <p:ph idx="1"/>
          </p:nvPr>
        </p:nvSpPr>
        <p:spPr>
          <a:xfrm>
            <a:off x="357158" y="1428736"/>
            <a:ext cx="8229600" cy="5248275"/>
          </a:xfrm>
        </p:spPr>
        <p:txBody>
          <a:bodyPr/>
          <a:lstStyle/>
          <a:p>
            <a:r>
              <a:rPr lang="ru-RU" b="1" dirty="0" smtClean="0">
                <a:solidFill>
                  <a:srgbClr val="C00000"/>
                </a:solidFill>
                <a:latin typeface="Times New Roman" pitchFamily="18" charset="0"/>
                <a:cs typeface="Times New Roman" pitchFamily="18" charset="0"/>
              </a:rPr>
              <a:t>паритетное, с равным долевым участием каждого из них;</a:t>
            </a:r>
          </a:p>
          <a:p>
            <a:r>
              <a:rPr lang="ru-RU" b="1" dirty="0" smtClean="0">
                <a:solidFill>
                  <a:srgbClr val="C00000"/>
                </a:solidFill>
                <a:latin typeface="Times New Roman" pitchFamily="18" charset="0"/>
                <a:cs typeface="Times New Roman" pitchFamily="18" charset="0"/>
              </a:rPr>
              <a:t>один из учителей может выступать ведущим, а другой – ассистентом или консультантом; </a:t>
            </a:r>
          </a:p>
          <a:p>
            <a:r>
              <a:rPr lang="ru-RU" b="1" dirty="0" smtClean="0">
                <a:solidFill>
                  <a:srgbClr val="C00000"/>
                </a:solidFill>
                <a:latin typeface="Times New Roman" pitchFamily="18" charset="0"/>
                <a:cs typeface="Times New Roman" pitchFamily="18" charset="0"/>
              </a:rPr>
              <a:t>весь урок может вести один учитель в присутствии другого как активного наблюдателя и гостя.</a:t>
            </a: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Интегрированный урок</a:t>
            </a:r>
            <a:endParaRPr lang="ru-RU" b="1"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4" descr="D:\клипарт\школа\115599708_large__1__18_.png"/>
          <p:cNvPicPr>
            <a:picLocks noGrp="1" noChangeAspect="1" noChangeArrowheads="1"/>
          </p:cNvPicPr>
          <p:nvPr>
            <p:ph idx="1"/>
          </p:nvPr>
        </p:nvPicPr>
        <p:blipFill>
          <a:blip r:embed="rId2"/>
          <a:srcRect/>
          <a:stretch>
            <a:fillRect/>
          </a:stretch>
        </p:blipFill>
        <p:spPr bwMode="auto">
          <a:xfrm>
            <a:off x="500034" y="1262063"/>
            <a:ext cx="2357454" cy="3095631"/>
          </a:xfrm>
          <a:prstGeom prst="rect">
            <a:avLst/>
          </a:prstGeom>
          <a:noFill/>
        </p:spPr>
      </p:pic>
      <p:pic>
        <p:nvPicPr>
          <p:cNvPr id="7" name="Picture 5" descr="D:\клипарт\школа\115599673_large__1__13_.png"/>
          <p:cNvPicPr>
            <a:picLocks noChangeAspect="1" noChangeArrowheads="1"/>
          </p:cNvPicPr>
          <p:nvPr/>
        </p:nvPicPr>
        <p:blipFill>
          <a:blip r:embed="rId3"/>
          <a:srcRect/>
          <a:stretch>
            <a:fillRect/>
          </a:stretch>
        </p:blipFill>
        <p:spPr bwMode="auto">
          <a:xfrm flipH="1">
            <a:off x="2000232" y="2000240"/>
            <a:ext cx="1643074" cy="2821889"/>
          </a:xfrm>
          <a:prstGeom prst="rect">
            <a:avLst/>
          </a:prstGeom>
          <a:noFill/>
        </p:spPr>
      </p:pic>
      <p:pic>
        <p:nvPicPr>
          <p:cNvPr id="8" name="Picture 7" descr="D:\клипарт\школа\115599736_large__174.png"/>
          <p:cNvPicPr>
            <a:picLocks noChangeAspect="1" noChangeArrowheads="1"/>
          </p:cNvPicPr>
          <p:nvPr/>
        </p:nvPicPr>
        <p:blipFill>
          <a:blip r:embed="rId4" cstate="print"/>
          <a:srcRect/>
          <a:stretch>
            <a:fillRect/>
          </a:stretch>
        </p:blipFill>
        <p:spPr bwMode="auto">
          <a:xfrm flipH="1">
            <a:off x="6858016" y="2786058"/>
            <a:ext cx="2131285" cy="2324132"/>
          </a:xfrm>
          <a:prstGeom prst="rect">
            <a:avLst/>
          </a:prstGeom>
          <a:noFill/>
        </p:spPr>
      </p:pic>
      <p:pic>
        <p:nvPicPr>
          <p:cNvPr id="9" name="Picture 6" descr="D:\клипарт\школа\0_b3826_edeed30c_XS.png"/>
          <p:cNvPicPr>
            <a:picLocks noChangeAspect="1" noChangeArrowheads="1"/>
          </p:cNvPicPr>
          <p:nvPr/>
        </p:nvPicPr>
        <p:blipFill>
          <a:blip r:embed="rId5"/>
          <a:srcRect/>
          <a:stretch>
            <a:fillRect/>
          </a:stretch>
        </p:blipFill>
        <p:spPr bwMode="auto">
          <a:xfrm>
            <a:off x="4643438" y="2928934"/>
            <a:ext cx="1849449" cy="2101153"/>
          </a:xfrm>
          <a:prstGeom prst="rect">
            <a:avLst/>
          </a:prstGeom>
          <a:noFill/>
        </p:spPr>
      </p:pic>
      <p:pic>
        <p:nvPicPr>
          <p:cNvPr id="10" name="Picture 8" descr="D:\клипарт\школа\ирг.png"/>
          <p:cNvPicPr>
            <a:picLocks noChangeAspect="1" noChangeArrowheads="1"/>
          </p:cNvPicPr>
          <p:nvPr/>
        </p:nvPicPr>
        <p:blipFill>
          <a:blip r:embed="rId6"/>
          <a:srcRect/>
          <a:stretch>
            <a:fillRect/>
          </a:stretch>
        </p:blipFill>
        <p:spPr bwMode="auto">
          <a:xfrm>
            <a:off x="5929322" y="1214422"/>
            <a:ext cx="2143140" cy="1614499"/>
          </a:xfrm>
          <a:prstGeom prst="rect">
            <a:avLst/>
          </a:prstGeom>
          <a:noFill/>
        </p:spPr>
      </p:pic>
      <p:sp>
        <p:nvSpPr>
          <p:cNvPr id="11" name="Прямоугольник 10"/>
          <p:cNvSpPr/>
          <p:nvPr/>
        </p:nvSpPr>
        <p:spPr>
          <a:xfrm rot="10800000" flipV="1">
            <a:off x="785786" y="5500702"/>
            <a:ext cx="2571768" cy="523220"/>
          </a:xfrm>
          <a:prstGeom prst="rect">
            <a:avLst/>
          </a:prstGeom>
        </p:spPr>
        <p:txBody>
          <a:bodyPr wrap="square">
            <a:spAutoFit/>
          </a:bodyPr>
          <a:lstStyle/>
          <a:p>
            <a:r>
              <a:rPr lang="ru-RU" sz="2800" b="1" dirty="0" smtClean="0">
                <a:solidFill>
                  <a:srgbClr val="00B050"/>
                </a:solidFill>
                <a:latin typeface="Times New Roman" pitchFamily="18" charset="0"/>
                <a:cs typeface="Times New Roman" pitchFamily="18" charset="0"/>
              </a:rPr>
              <a:t>Союзники</a:t>
            </a:r>
            <a:endParaRPr lang="ru-RU" sz="2800" b="1" dirty="0">
              <a:solidFill>
                <a:srgbClr val="00B050"/>
              </a:solidFill>
              <a:latin typeface="Times New Roman" pitchFamily="18" charset="0"/>
              <a:cs typeface="Times New Roman" pitchFamily="18" charset="0"/>
            </a:endParaRPr>
          </a:p>
        </p:txBody>
      </p:sp>
      <p:sp>
        <p:nvSpPr>
          <p:cNvPr id="12" name="Прямоугольник 11"/>
          <p:cNvSpPr/>
          <p:nvPr/>
        </p:nvSpPr>
        <p:spPr>
          <a:xfrm rot="10800000" flipV="1">
            <a:off x="3898990" y="5438839"/>
            <a:ext cx="3673406" cy="523220"/>
          </a:xfrm>
          <a:prstGeom prst="rect">
            <a:avLst/>
          </a:prstGeom>
        </p:spPr>
        <p:txBody>
          <a:bodyPr wrap="square">
            <a:spAutoFit/>
          </a:bodyPr>
          <a:lstStyle/>
          <a:p>
            <a:pPr algn="r"/>
            <a:r>
              <a:rPr lang="ru-RU" sz="2800" b="1" dirty="0" smtClean="0">
                <a:solidFill>
                  <a:srgbClr val="FF0000"/>
                </a:solidFill>
                <a:latin typeface="Times New Roman" pitchFamily="18" charset="0"/>
                <a:cs typeface="Times New Roman" pitchFamily="18" charset="0"/>
              </a:rPr>
              <a:t>Соперники</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ablon_dlya_prezentacii_kompyuternaya_tematika_prezentaciya_po_voprsoam_menedzhmenta_i_marketinga">
  <a:themeElements>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sample 2">
        <a:dk1>
          <a:srgbClr val="2D4473"/>
        </a:dk1>
        <a:lt1>
          <a:srgbClr val="FFFFFF"/>
        </a:lt1>
        <a:dk2>
          <a:srgbClr val="2B6185"/>
        </a:dk2>
        <a:lt2>
          <a:srgbClr val="D3D9DD"/>
        </a:lt2>
        <a:accent1>
          <a:srgbClr val="638AA1"/>
        </a:accent1>
        <a:accent2>
          <a:srgbClr val="8CA8B5"/>
        </a:accent2>
        <a:accent3>
          <a:srgbClr val="FFFFFF"/>
        </a:accent3>
        <a:accent4>
          <a:srgbClr val="253961"/>
        </a:accent4>
        <a:accent5>
          <a:srgbClr val="B7C4CD"/>
        </a:accent5>
        <a:accent6>
          <a:srgbClr val="7E98A4"/>
        </a:accent6>
        <a:hlink>
          <a:srgbClr val="6FA2E7"/>
        </a:hlink>
        <a:folHlink>
          <a:srgbClr val="99C25C"/>
        </a:folHlink>
      </a:clrScheme>
      <a:clrMap bg1="lt1" tx1="dk1" bg2="lt2" tx2="dk2" accent1="accent1" accent2="accent2" accent3="accent3" accent4="accent4" accent5="accent5" accent6="accent6" hlink="hlink" folHlink="folHlink"/>
    </a:extraClrScheme>
    <a:extraClrScheme>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shablon_dlya_prezentacii_kompyuternaya_tematika_prezentaciya_po_voprsoam_menedzhmenta_i_marketinga</Template>
  <TotalTime>270</TotalTime>
  <Words>1254</Words>
  <Application>Microsoft PowerPoint</Application>
  <PresentationFormat>Экран (4:3)</PresentationFormat>
  <Paragraphs>219</Paragraphs>
  <Slides>21</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6" baseType="lpstr">
      <vt:lpstr>Arial</vt:lpstr>
      <vt:lpstr>Verdana</vt:lpstr>
      <vt:lpstr>Wingdings</vt:lpstr>
      <vt:lpstr>shablon_dlya_prezentacii_kompyuternaya_tematika_prezentaciya_po_voprsoam_menedzhmenta_i_marketinga</vt:lpstr>
      <vt:lpstr>Image</vt:lpstr>
      <vt:lpstr>Слайд 1</vt:lpstr>
      <vt:lpstr>Содержание</vt:lpstr>
      <vt:lpstr>Актуальность  межпредметных связей</vt:lpstr>
      <vt:lpstr>Интеграция</vt:lpstr>
      <vt:lpstr>Потребность в возникновении интегрированных уроков  </vt:lpstr>
      <vt:lpstr>Преимущества интегрированных уроков</vt:lpstr>
      <vt:lpstr>Проблемы интеграции в процессе обучения </vt:lpstr>
      <vt:lpstr>Взаимодействие учителей.</vt:lpstr>
      <vt:lpstr>Интегрированный урок</vt:lpstr>
      <vt:lpstr>Подготовка  к интегрированному уроку</vt:lpstr>
      <vt:lpstr>Виды интегрированных уроков</vt:lpstr>
      <vt:lpstr>Слайд 12</vt:lpstr>
      <vt:lpstr>Когда возможна интеграция предметов? </vt:lpstr>
      <vt:lpstr>Возможности качественного решения задачи  обучения и воспитания учащихся: </vt:lpstr>
      <vt:lpstr>Возможности качественного решения задачи обучения и воспитания учащихся: </vt:lpstr>
      <vt:lpstr>Возможности качественного решения задачи  обучения и воспитания учащихся:</vt:lpstr>
      <vt:lpstr>Что дает интегрированный урок учителю?</vt:lpstr>
      <vt:lpstr>Что дает интегрированный урок  ученику?</vt:lpstr>
      <vt:lpstr>Выводы</vt:lpstr>
      <vt:lpstr>Список литературы</vt:lpstr>
      <vt:lpstr>Приложение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образовательное учреждение   дополнительного образования (повышения квалификации) специалистов «Мордовский республиканский институт образования»</dc:title>
  <dc:creator>User</dc:creator>
  <cp:lastModifiedBy>User</cp:lastModifiedBy>
  <cp:revision>28</cp:revision>
  <dcterms:created xsi:type="dcterms:W3CDTF">2016-03-16T14:42:22Z</dcterms:created>
  <dcterms:modified xsi:type="dcterms:W3CDTF">2016-03-17T13:35:19Z</dcterms:modified>
</cp:coreProperties>
</file>