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8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56A4F13-B3A5-48CC-8F0A-8D35EC3F58C4}" type="datetimeFigureOut">
              <a:rPr lang="ru-RU" smtClean="0"/>
              <a:t>06.04.2016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CACBF9-0CAD-4AED-A860-A16E265495A8}" type="slidenum">
              <a:rPr lang="ru-RU" smtClean="0"/>
              <a:t>‹#›</a:t>
            </a:fld>
            <a:endParaRPr lang="ru-RU"/>
          </a:p>
        </p:txBody>
      </p:sp>
    </p:spTree>
    <p:extLst>
      <p:ext uri="{BB962C8B-B14F-4D97-AF65-F5344CB8AC3E}">
        <p14:creationId xmlns:p14="http://schemas.microsoft.com/office/powerpoint/2010/main" val="2486548306"/>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6A4F13-B3A5-48CC-8F0A-8D35EC3F58C4}" type="datetimeFigureOut">
              <a:rPr lang="ru-RU" smtClean="0"/>
              <a:t>06.04.2016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CACBF9-0CAD-4AED-A860-A16E265495A8}" type="slidenum">
              <a:rPr lang="ru-RU" smtClean="0"/>
              <a:t>‹#›</a:t>
            </a:fld>
            <a:endParaRPr lang="ru-RU"/>
          </a:p>
        </p:txBody>
      </p:sp>
    </p:spTree>
    <p:extLst>
      <p:ext uri="{BB962C8B-B14F-4D97-AF65-F5344CB8AC3E}">
        <p14:creationId xmlns:p14="http://schemas.microsoft.com/office/powerpoint/2010/main" val="4026064036"/>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6A4F13-B3A5-48CC-8F0A-8D35EC3F58C4}" type="datetimeFigureOut">
              <a:rPr lang="ru-RU" smtClean="0"/>
              <a:t>06.04.2016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CACBF9-0CAD-4AED-A860-A16E265495A8}" type="slidenum">
              <a:rPr lang="ru-RU" smtClean="0"/>
              <a:t>‹#›</a:t>
            </a:fld>
            <a:endParaRPr lang="ru-RU"/>
          </a:p>
        </p:txBody>
      </p:sp>
    </p:spTree>
    <p:extLst>
      <p:ext uri="{BB962C8B-B14F-4D97-AF65-F5344CB8AC3E}">
        <p14:creationId xmlns:p14="http://schemas.microsoft.com/office/powerpoint/2010/main" val="2315281661"/>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6A4F13-B3A5-48CC-8F0A-8D35EC3F58C4}" type="datetimeFigureOut">
              <a:rPr lang="ru-RU" smtClean="0"/>
              <a:t>06.04.2016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CACBF9-0CAD-4AED-A860-A16E265495A8}" type="slidenum">
              <a:rPr lang="ru-RU" smtClean="0"/>
              <a:t>‹#›</a:t>
            </a:fld>
            <a:endParaRPr lang="ru-RU"/>
          </a:p>
        </p:txBody>
      </p:sp>
    </p:spTree>
    <p:extLst>
      <p:ext uri="{BB962C8B-B14F-4D97-AF65-F5344CB8AC3E}">
        <p14:creationId xmlns:p14="http://schemas.microsoft.com/office/powerpoint/2010/main" val="3546129958"/>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56A4F13-B3A5-48CC-8F0A-8D35EC3F58C4}" type="datetimeFigureOut">
              <a:rPr lang="ru-RU" smtClean="0"/>
              <a:t>06.04.2016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0CACBF9-0CAD-4AED-A860-A16E265495A8}" type="slidenum">
              <a:rPr lang="ru-RU" smtClean="0"/>
              <a:t>‹#›</a:t>
            </a:fld>
            <a:endParaRPr lang="ru-RU"/>
          </a:p>
        </p:txBody>
      </p:sp>
    </p:spTree>
    <p:extLst>
      <p:ext uri="{BB962C8B-B14F-4D97-AF65-F5344CB8AC3E}">
        <p14:creationId xmlns:p14="http://schemas.microsoft.com/office/powerpoint/2010/main" val="506454093"/>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56A4F13-B3A5-48CC-8F0A-8D35EC3F58C4}" type="datetimeFigureOut">
              <a:rPr lang="ru-RU" smtClean="0"/>
              <a:t>06.04.2016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CACBF9-0CAD-4AED-A860-A16E265495A8}" type="slidenum">
              <a:rPr lang="ru-RU" smtClean="0"/>
              <a:t>‹#›</a:t>
            </a:fld>
            <a:endParaRPr lang="ru-RU"/>
          </a:p>
        </p:txBody>
      </p:sp>
    </p:spTree>
    <p:extLst>
      <p:ext uri="{BB962C8B-B14F-4D97-AF65-F5344CB8AC3E}">
        <p14:creationId xmlns:p14="http://schemas.microsoft.com/office/powerpoint/2010/main" val="2766449993"/>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56A4F13-B3A5-48CC-8F0A-8D35EC3F58C4}" type="datetimeFigureOut">
              <a:rPr lang="ru-RU" smtClean="0"/>
              <a:t>06.04.2016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0CACBF9-0CAD-4AED-A860-A16E265495A8}" type="slidenum">
              <a:rPr lang="ru-RU" smtClean="0"/>
              <a:t>‹#›</a:t>
            </a:fld>
            <a:endParaRPr lang="ru-RU"/>
          </a:p>
        </p:txBody>
      </p:sp>
    </p:spTree>
    <p:extLst>
      <p:ext uri="{BB962C8B-B14F-4D97-AF65-F5344CB8AC3E}">
        <p14:creationId xmlns:p14="http://schemas.microsoft.com/office/powerpoint/2010/main" val="3702210879"/>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56A4F13-B3A5-48CC-8F0A-8D35EC3F58C4}" type="datetimeFigureOut">
              <a:rPr lang="ru-RU" smtClean="0"/>
              <a:t>06.04.2016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0CACBF9-0CAD-4AED-A860-A16E265495A8}" type="slidenum">
              <a:rPr lang="ru-RU" smtClean="0"/>
              <a:t>‹#›</a:t>
            </a:fld>
            <a:endParaRPr lang="ru-RU"/>
          </a:p>
        </p:txBody>
      </p:sp>
    </p:spTree>
    <p:extLst>
      <p:ext uri="{BB962C8B-B14F-4D97-AF65-F5344CB8AC3E}">
        <p14:creationId xmlns:p14="http://schemas.microsoft.com/office/powerpoint/2010/main" val="3221931518"/>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56A4F13-B3A5-48CC-8F0A-8D35EC3F58C4}" type="datetimeFigureOut">
              <a:rPr lang="ru-RU" smtClean="0"/>
              <a:t>06.04.2016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0CACBF9-0CAD-4AED-A860-A16E265495A8}" type="slidenum">
              <a:rPr lang="ru-RU" smtClean="0"/>
              <a:t>‹#›</a:t>
            </a:fld>
            <a:endParaRPr lang="ru-RU"/>
          </a:p>
        </p:txBody>
      </p:sp>
    </p:spTree>
    <p:extLst>
      <p:ext uri="{BB962C8B-B14F-4D97-AF65-F5344CB8AC3E}">
        <p14:creationId xmlns:p14="http://schemas.microsoft.com/office/powerpoint/2010/main" val="2101737125"/>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56A4F13-B3A5-48CC-8F0A-8D35EC3F58C4}" type="datetimeFigureOut">
              <a:rPr lang="ru-RU" smtClean="0"/>
              <a:t>06.04.2016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CACBF9-0CAD-4AED-A860-A16E265495A8}" type="slidenum">
              <a:rPr lang="ru-RU" smtClean="0"/>
              <a:t>‹#›</a:t>
            </a:fld>
            <a:endParaRPr lang="ru-RU"/>
          </a:p>
        </p:txBody>
      </p:sp>
    </p:spTree>
    <p:extLst>
      <p:ext uri="{BB962C8B-B14F-4D97-AF65-F5344CB8AC3E}">
        <p14:creationId xmlns:p14="http://schemas.microsoft.com/office/powerpoint/2010/main" val="3738989470"/>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56A4F13-B3A5-48CC-8F0A-8D35EC3F58C4}" type="datetimeFigureOut">
              <a:rPr lang="ru-RU" smtClean="0"/>
              <a:t>06.04.2016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0CACBF9-0CAD-4AED-A860-A16E265495A8}" type="slidenum">
              <a:rPr lang="ru-RU" smtClean="0"/>
              <a:t>‹#›</a:t>
            </a:fld>
            <a:endParaRPr lang="ru-RU"/>
          </a:p>
        </p:txBody>
      </p:sp>
    </p:spTree>
    <p:extLst>
      <p:ext uri="{BB962C8B-B14F-4D97-AF65-F5344CB8AC3E}">
        <p14:creationId xmlns:p14="http://schemas.microsoft.com/office/powerpoint/2010/main" val="2936688997"/>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A4F13-B3A5-48CC-8F0A-8D35EC3F58C4}" type="datetimeFigureOut">
              <a:rPr lang="ru-RU" smtClean="0"/>
              <a:t>06.04.2016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ACBF9-0CAD-4AED-A860-A16E265495A8}" type="slidenum">
              <a:rPr lang="ru-RU" smtClean="0"/>
              <a:t>‹#›</a:t>
            </a:fld>
            <a:endParaRPr lang="ru-RU"/>
          </a:p>
        </p:txBody>
      </p:sp>
    </p:spTree>
    <p:extLst>
      <p:ext uri="{BB962C8B-B14F-4D97-AF65-F5344CB8AC3E}">
        <p14:creationId xmlns:p14="http://schemas.microsoft.com/office/powerpoint/2010/main" val="30014045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heel spokes="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Пользователь\Desktop\Шаблоны для презентаций\797169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5"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70064" y="836712"/>
            <a:ext cx="7772400" cy="4680520"/>
          </a:xfrm>
        </p:spPr>
        <p:txBody>
          <a:bodyPr/>
          <a:lstStyle/>
          <a:p>
            <a:r>
              <a:rPr lang="ru-RU" sz="4000" b="1" dirty="0" smtClean="0">
                <a:latin typeface="Times New Roman" panose="02020603050405020304" pitchFamily="18" charset="0"/>
                <a:cs typeface="Times New Roman" panose="02020603050405020304" pitchFamily="18" charset="0"/>
              </a:rPr>
              <a:t>Проектно-образовательная деятельность по нравственно-патриотическому воспитанию.</a:t>
            </a:r>
            <a:endParaRPr lang="ru-RU"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9531171"/>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 </a:t>
            </a:r>
            <a:endParaRPr lang="ru-RU" b="1" dirty="0">
              <a:latin typeface="Times New Roman" panose="02020603050405020304" pitchFamily="18" charset="0"/>
              <a:cs typeface="Times New Roman" panose="02020603050405020304" pitchFamily="18" charset="0"/>
            </a:endParaRPr>
          </a:p>
        </p:txBody>
      </p:sp>
      <p:pic>
        <p:nvPicPr>
          <p:cNvPr id="5122" name="Picture 2" descr="C:\Users\Пользователь\Desktop\Шаблоны для презентаций\84072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006"/>
            <a:ext cx="9036496" cy="6878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949597"/>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Пользователь\Desktop\Шаблоны для презентаций\im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ctrTitle"/>
          </p:nvPr>
        </p:nvSpPr>
        <p:spPr>
          <a:xfrm>
            <a:off x="685800" y="764704"/>
            <a:ext cx="7772400" cy="1470025"/>
          </a:xfrm>
        </p:spPr>
        <p:txBody>
          <a:bodyPr/>
          <a:lstStyle/>
          <a:p>
            <a:pPr algn="l"/>
            <a:r>
              <a:rPr lang="ru-RU"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Основная цель:</a:t>
            </a:r>
            <a:endParaRPr lang="ru-RU"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Подзаголовок 3"/>
          <p:cNvSpPr>
            <a:spLocks noGrp="1"/>
          </p:cNvSpPr>
          <p:nvPr>
            <p:ph type="subTitle" idx="1"/>
          </p:nvPr>
        </p:nvSpPr>
        <p:spPr>
          <a:xfrm>
            <a:off x="719572" y="2552700"/>
            <a:ext cx="7704856" cy="1752600"/>
          </a:xfrm>
        </p:spPr>
        <p:txBody>
          <a:bodyPr>
            <a:normAutofit lnSpcReduction="10000"/>
          </a:bodyPr>
          <a:lstStyle/>
          <a:p>
            <a:pPr algn="l"/>
            <a:r>
              <a:rPr lang="ru-RU" sz="2800" b="1" i="1" dirty="0" smtClean="0">
                <a:solidFill>
                  <a:schemeClr val="tx1"/>
                </a:solidFill>
                <a:latin typeface="Times New Roman" panose="02020603050405020304" pitchFamily="18" charset="0"/>
                <a:cs typeface="Times New Roman" panose="02020603050405020304" pitchFamily="18" charset="0"/>
              </a:rPr>
              <a:t>Создание системы нравственно-патриотического воспитания детей дошкольного возраста через организацию проектной деятельности.</a:t>
            </a:r>
            <a:endParaRPr lang="ru-RU" sz="28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0683644"/>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Пользователь\Desktop\Шаблоны для презентаций\im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ctrTitle"/>
          </p:nvPr>
        </p:nvSpPr>
        <p:spPr>
          <a:xfrm>
            <a:off x="685800" y="548680"/>
            <a:ext cx="7772400" cy="5832647"/>
          </a:xfrm>
        </p:spPr>
        <p:txBody>
          <a:bodyPr/>
          <a:lstStyle/>
          <a:p>
            <a:pPr algn="l"/>
            <a:r>
              <a:rPr lang="ru-RU"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Проектная </a:t>
            </a:r>
            <a:r>
              <a:rPr lang="ru-RU"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деятельность в детском </a:t>
            </a:r>
            <a:r>
              <a:rPr lang="ru-RU"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саду  делится </a:t>
            </a:r>
            <a:r>
              <a:rPr lang="ru-RU"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5 этапов</a:t>
            </a:r>
            <a:r>
              <a:rPr lang="ru-RU"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ru-RU"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a:t/>
            </a:r>
            <a:br>
              <a:rPr lang="ru-RU" dirty="0"/>
            </a:br>
            <a:r>
              <a:rPr lang="ru-RU" sz="1800" b="1" u="sng" dirty="0">
                <a:latin typeface="Times New Roman" panose="02020603050405020304" pitchFamily="18" charset="0"/>
                <a:cs typeface="Times New Roman" panose="02020603050405020304" pitchFamily="18" charset="0"/>
              </a:rPr>
              <a:t>1. Проектирование. </a:t>
            </a:r>
            <a:r>
              <a:rPr lang="ru-RU" sz="1800" dirty="0">
                <a:latin typeface="Times New Roman" panose="02020603050405020304" pitchFamily="18" charset="0"/>
                <a:cs typeface="Times New Roman" panose="02020603050405020304" pitchFamily="18" charset="0"/>
              </a:rPr>
              <a:t>Педагог занимается формулированием проблемы, указывает цель проекта. Вводит ребят в игровую ситуацию, затем формулирует задачи.</a:t>
            </a:r>
            <a:br>
              <a:rPr lang="ru-RU" sz="1800" dirty="0">
                <a:latin typeface="Times New Roman" panose="02020603050405020304" pitchFamily="18" charset="0"/>
                <a:cs typeface="Times New Roman" panose="02020603050405020304" pitchFamily="18" charset="0"/>
              </a:rPr>
            </a:br>
            <a:r>
              <a:rPr lang="ru-RU" sz="1800" b="1" u="sng" dirty="0">
                <a:latin typeface="Times New Roman" panose="02020603050405020304" pitchFamily="18" charset="0"/>
                <a:cs typeface="Times New Roman" panose="02020603050405020304" pitchFamily="18" charset="0"/>
              </a:rPr>
              <a:t>2. Планирование. </a:t>
            </a:r>
            <a:r>
              <a:rPr lang="ru-RU" sz="1800" dirty="0">
                <a:latin typeface="Times New Roman" panose="02020603050405020304" pitchFamily="18" charset="0"/>
                <a:cs typeface="Times New Roman" panose="02020603050405020304" pitchFamily="18" charset="0"/>
              </a:rPr>
              <a:t>На этом этапе педагог помогает детям спланировать свою деятельность для решения поставленной задачи.</a:t>
            </a:r>
            <a:br>
              <a:rPr lang="ru-RU" sz="1800" dirty="0">
                <a:latin typeface="Times New Roman" panose="02020603050405020304" pitchFamily="18" charset="0"/>
                <a:cs typeface="Times New Roman" panose="02020603050405020304" pitchFamily="18" charset="0"/>
              </a:rPr>
            </a:br>
            <a:r>
              <a:rPr lang="ru-RU" sz="1800" b="1" u="sng" dirty="0">
                <a:latin typeface="Times New Roman" panose="02020603050405020304" pitchFamily="18" charset="0"/>
                <a:cs typeface="Times New Roman" panose="02020603050405020304" pitchFamily="18" charset="0"/>
              </a:rPr>
              <a:t>3. Поиск информации. </a:t>
            </a:r>
            <a:r>
              <a:rPr lang="ru-RU" sz="1800" dirty="0">
                <a:latin typeface="Times New Roman" panose="02020603050405020304" pitchFamily="18" charset="0"/>
                <a:cs typeface="Times New Roman" panose="02020603050405020304" pitchFamily="18" charset="0"/>
              </a:rPr>
              <a:t>Педагог помогает детям найти необходимую информацию для решения задачи. Проводит занятия, наблюдения. Педагог может провести работу с родителями по вопросу поощрения самостоятельной творческой деятельности детей.</a:t>
            </a:r>
            <a:br>
              <a:rPr lang="ru-RU" sz="1800" dirty="0">
                <a:latin typeface="Times New Roman" panose="02020603050405020304" pitchFamily="18" charset="0"/>
                <a:cs typeface="Times New Roman" panose="02020603050405020304" pitchFamily="18" charset="0"/>
              </a:rPr>
            </a:br>
            <a:r>
              <a:rPr lang="ru-RU" sz="1800" b="1" u="sng" dirty="0">
                <a:latin typeface="Times New Roman" panose="02020603050405020304" pitchFamily="18" charset="0"/>
                <a:cs typeface="Times New Roman" panose="02020603050405020304" pitchFamily="18" charset="0"/>
              </a:rPr>
              <a:t>4. Презентация.</a:t>
            </a:r>
            <a:r>
              <a:rPr lang="ru-RU" sz="1800" dirty="0">
                <a:latin typeface="Times New Roman" panose="02020603050405020304" pitchFamily="18" charset="0"/>
                <a:cs typeface="Times New Roman" panose="02020603050405020304" pitchFamily="18" charset="0"/>
              </a:rPr>
              <a:t> Педагог вместе с детьми готовит презентацию по осуществлению проекта, после чего они представляют её другим педагогам и родителям.</a:t>
            </a:r>
            <a:br>
              <a:rPr lang="ru-RU" sz="1800" dirty="0">
                <a:latin typeface="Times New Roman" panose="02020603050405020304" pitchFamily="18" charset="0"/>
                <a:cs typeface="Times New Roman" panose="02020603050405020304" pitchFamily="18" charset="0"/>
              </a:rPr>
            </a:br>
            <a:r>
              <a:rPr lang="ru-RU" sz="1800" b="1" u="sng" dirty="0">
                <a:latin typeface="Times New Roman" panose="02020603050405020304" pitchFamily="18" charset="0"/>
                <a:cs typeface="Times New Roman" panose="02020603050405020304" pitchFamily="18" charset="0"/>
              </a:rPr>
              <a:t>5. Портфолио. </a:t>
            </a:r>
            <a:r>
              <a:rPr lang="ru-RU" sz="1800" dirty="0">
                <a:latin typeface="Times New Roman" panose="02020603050405020304" pitchFamily="18" charset="0"/>
                <a:cs typeface="Times New Roman" panose="02020603050405020304" pitchFamily="18" charset="0"/>
              </a:rPr>
              <a:t>Педагог может собрать в папку всё, что было необходимо для проекта: план, рисунки, схемы, фотографии, отчёты и результаты.</a:t>
            </a:r>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6204845"/>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Пользователь\Desktop\Шаблоны для презентаций\im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p:txBody>
          <a:bodyPr>
            <a:normAutofit fontScale="90000"/>
          </a:bodyPr>
          <a:lstStyle/>
          <a:p>
            <a:pPr algn="l"/>
            <a:r>
              <a:rPr lang="ru-RU"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Виды проектов:</a:t>
            </a:r>
            <a:br>
              <a:rPr lang="ru-RU"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smtClean="0"/>
              <a:t> </a:t>
            </a:r>
            <a:endParaRPr lang="ru-RU" dirty="0"/>
          </a:p>
        </p:txBody>
      </p:sp>
      <p:sp>
        <p:nvSpPr>
          <p:cNvPr id="4" name="Объект 3"/>
          <p:cNvSpPr>
            <a:spLocks noGrp="1"/>
          </p:cNvSpPr>
          <p:nvPr>
            <p:ph idx="1"/>
          </p:nvPr>
        </p:nvSpPr>
        <p:spPr>
          <a:xfrm>
            <a:off x="457200" y="1052736"/>
            <a:ext cx="8229600" cy="5073427"/>
          </a:xfrm>
        </p:spPr>
        <p:txBody>
          <a:bodyPr/>
          <a:lstStyle/>
          <a:p>
            <a:r>
              <a:rPr lang="ru-RU" sz="2400" b="1" u="sng" dirty="0" smtClean="0">
                <a:latin typeface="Times New Roman" panose="02020603050405020304" pitchFamily="18" charset="0"/>
                <a:cs typeface="Times New Roman" panose="02020603050405020304" pitchFamily="18" charset="0"/>
              </a:rPr>
              <a:t>Творческие </a:t>
            </a:r>
            <a:r>
              <a:rPr lang="ru-RU" sz="2400" b="1" u="sng" dirty="0">
                <a:latin typeface="Times New Roman" panose="02020603050405020304" pitchFamily="18" charset="0"/>
                <a:cs typeface="Times New Roman" panose="02020603050405020304" pitchFamily="18" charset="0"/>
              </a:rPr>
              <a:t>проекты. </a:t>
            </a:r>
            <a:r>
              <a:rPr lang="ru-RU" sz="2400" dirty="0">
                <a:latin typeface="Times New Roman" panose="02020603050405020304" pitchFamily="18" charset="0"/>
                <a:cs typeface="Times New Roman" panose="02020603050405020304" pitchFamily="18" charset="0"/>
              </a:rPr>
              <a:t>Дети исследуют задачу, а затем показывают результат своей работы в виде театральной сценки.</a:t>
            </a:r>
          </a:p>
          <a:p>
            <a:r>
              <a:rPr lang="ru-RU" sz="2400" b="1" u="sng" dirty="0" err="1" smtClean="0">
                <a:latin typeface="Times New Roman" panose="02020603050405020304" pitchFamily="18" charset="0"/>
                <a:cs typeface="Times New Roman" panose="02020603050405020304" pitchFamily="18" charset="0"/>
              </a:rPr>
              <a:t>Ролево</a:t>
            </a:r>
            <a:r>
              <a:rPr lang="ru-RU" sz="2400" b="1" u="sng" dirty="0" smtClean="0">
                <a:latin typeface="Times New Roman" panose="02020603050405020304" pitchFamily="18" charset="0"/>
                <a:cs typeface="Times New Roman" panose="02020603050405020304" pitchFamily="18" charset="0"/>
              </a:rPr>
              <a:t>-игровые </a:t>
            </a:r>
            <a:r>
              <a:rPr lang="ru-RU" sz="2400" b="1" u="sng" dirty="0">
                <a:latin typeface="Times New Roman" panose="02020603050405020304" pitchFamily="18" charset="0"/>
                <a:cs typeface="Times New Roman" panose="02020603050405020304" pitchFamily="18" charset="0"/>
              </a:rPr>
              <a:t>проекты. </a:t>
            </a:r>
            <a:r>
              <a:rPr lang="ru-RU" sz="2400" dirty="0">
                <a:latin typeface="Times New Roman" panose="02020603050405020304" pitchFamily="18" charset="0"/>
                <a:cs typeface="Times New Roman" panose="02020603050405020304" pitchFamily="18" charset="0"/>
              </a:rPr>
              <a:t>Дети решают поставленные задачи в образе персонажей сказки.</a:t>
            </a:r>
          </a:p>
          <a:p>
            <a:r>
              <a:rPr lang="ru-RU" sz="2400" dirty="0" smtClean="0">
                <a:latin typeface="Times New Roman" panose="02020603050405020304" pitchFamily="18" charset="0"/>
                <a:cs typeface="Times New Roman" panose="02020603050405020304" pitchFamily="18" charset="0"/>
              </a:rPr>
              <a:t> </a:t>
            </a:r>
            <a:r>
              <a:rPr lang="ru-RU" sz="2400" b="1" u="sng" dirty="0" err="1">
                <a:latin typeface="Times New Roman" panose="02020603050405020304" pitchFamily="18" charset="0"/>
                <a:cs typeface="Times New Roman" panose="02020603050405020304" pitchFamily="18" charset="0"/>
              </a:rPr>
              <a:t>Исследовательско</a:t>
            </a:r>
            <a:r>
              <a:rPr lang="ru-RU" sz="2400" b="1" u="sng" dirty="0">
                <a:latin typeface="Times New Roman" panose="02020603050405020304" pitchFamily="18" charset="0"/>
                <a:cs typeface="Times New Roman" panose="02020603050405020304" pitchFamily="18" charset="0"/>
              </a:rPr>
              <a:t>-творческие проекты.</a:t>
            </a:r>
            <a:r>
              <a:rPr lang="ru-RU" sz="2400" dirty="0">
                <a:latin typeface="Times New Roman" panose="02020603050405020304" pitchFamily="18" charset="0"/>
                <a:cs typeface="Times New Roman" panose="02020603050405020304" pitchFamily="18" charset="0"/>
              </a:rPr>
              <a:t> Дети решают поставленную задачу, представляя решение в виде детского дизайна, драматизации или газеты.</a:t>
            </a:r>
          </a:p>
          <a:p>
            <a:r>
              <a:rPr lang="ru-RU" sz="2400" dirty="0" smtClean="0">
                <a:latin typeface="Times New Roman" panose="02020603050405020304" pitchFamily="18" charset="0"/>
                <a:cs typeface="Times New Roman" panose="02020603050405020304" pitchFamily="18" charset="0"/>
              </a:rPr>
              <a:t> </a:t>
            </a:r>
            <a:r>
              <a:rPr lang="ru-RU" sz="2400" b="1" u="sng" dirty="0">
                <a:latin typeface="Times New Roman" panose="02020603050405020304" pitchFamily="18" charset="0"/>
                <a:cs typeface="Times New Roman" panose="02020603050405020304" pitchFamily="18" charset="0"/>
              </a:rPr>
              <a:t>Информационно-практико-ориентированные проекты. </a:t>
            </a:r>
            <a:r>
              <a:rPr lang="ru-RU" sz="2400" dirty="0">
                <a:latin typeface="Times New Roman" panose="02020603050405020304" pitchFamily="18" charset="0"/>
                <a:cs typeface="Times New Roman" panose="02020603050405020304" pitchFamily="18" charset="0"/>
              </a:rPr>
              <a:t>Дети собирают информацию, ориентируясь на оформление группы, её дизайн и т. д.</a:t>
            </a:r>
          </a:p>
          <a:p>
            <a:endParaRPr lang="ru-RU" dirty="0"/>
          </a:p>
        </p:txBody>
      </p:sp>
    </p:spTree>
    <p:extLst>
      <p:ext uri="{BB962C8B-B14F-4D97-AF65-F5344CB8AC3E}">
        <p14:creationId xmlns:p14="http://schemas.microsoft.com/office/powerpoint/2010/main" val="3527685535"/>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Пользователь\Desktop\Шаблоны для презентаций\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ctrTitle"/>
          </p:nvPr>
        </p:nvSpPr>
        <p:spPr>
          <a:xfrm>
            <a:off x="1403648" y="404664"/>
            <a:ext cx="7488832" cy="2088232"/>
          </a:xfrm>
        </p:spPr>
        <p:txBody>
          <a:bodyPr>
            <a:normAutofit fontScale="90000"/>
          </a:bodyPr>
          <a:lstStyle/>
          <a:p>
            <a:r>
              <a:rPr lang="ru-RU"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1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Краткий фрагмент </a:t>
            </a:r>
            <a:r>
              <a:rPr lang="ru-RU" sz="31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a:t>
            </a:r>
            <a:r>
              <a:rPr lang="ru-RU" sz="31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роекта</a:t>
            </a:r>
            <a:r>
              <a:rPr lang="ru-RU" sz="31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1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1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по нравственно-патриотическому воспитанию в </a:t>
            </a:r>
            <a:r>
              <a:rPr lang="ru-RU" sz="31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средней </a:t>
            </a:r>
            <a:r>
              <a:rPr lang="ru-RU" sz="31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группе:</a:t>
            </a:r>
            <a:br>
              <a:rPr lang="ru-RU" sz="31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1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1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31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Подзаголовок 3"/>
          <p:cNvSpPr>
            <a:spLocks noGrp="1"/>
          </p:cNvSpPr>
          <p:nvPr>
            <p:ph type="subTitle" idx="1"/>
          </p:nvPr>
        </p:nvSpPr>
        <p:spPr>
          <a:xfrm>
            <a:off x="2267744" y="2276872"/>
            <a:ext cx="6400800" cy="2592288"/>
          </a:xfrm>
        </p:spPr>
        <p:txBody>
          <a:bodyPr/>
          <a:lstStyle/>
          <a:p>
            <a:r>
              <a:rPr lang="ru-RU" sz="4400" b="1" i="1" dirty="0">
                <a:solidFill>
                  <a:srgbClr val="C0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Я помню! Я горжусь</a:t>
            </a:r>
            <a:r>
              <a:rPr lang="ru-RU" sz="4400" b="1" i="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a:t>
            </a:r>
          </a:p>
          <a:p>
            <a:pPr algn="r"/>
            <a:endParaRPr lang="ru-RU" sz="2400" b="1" i="1"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algn="r"/>
            <a:endParaRPr lang="ru-RU" sz="2400" b="1" i="1" dirty="0">
              <a:solidFill>
                <a:schemeClr val="tx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algn="r"/>
            <a:r>
              <a:rPr lang="ru-RU" sz="2400" b="1" i="1"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Воспитатель:</a:t>
            </a:r>
          </a:p>
          <a:p>
            <a:pPr algn="r"/>
            <a:r>
              <a:rPr lang="ru-RU" sz="2400" b="1" i="1"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a:t>
            </a:r>
            <a:r>
              <a:rPr lang="ru-RU" sz="2400" b="1" i="1" dirty="0" err="1" smtClean="0">
                <a:solidFill>
                  <a:schemeClr val="tx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Студеникина</a:t>
            </a:r>
            <a:r>
              <a:rPr lang="ru-RU" sz="2400" b="1" i="1"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Ю.П.</a:t>
            </a:r>
            <a:endParaRPr lang="ru-RU" sz="2400" b="1" i="1" dirty="0">
              <a:solidFill>
                <a:schemeClr val="tx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endParaRPr lang="ru-RU" dirty="0"/>
          </a:p>
        </p:txBody>
      </p:sp>
    </p:spTree>
    <p:extLst>
      <p:ext uri="{BB962C8B-B14F-4D97-AF65-F5344CB8AC3E}">
        <p14:creationId xmlns:p14="http://schemas.microsoft.com/office/powerpoint/2010/main" val="93021432"/>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Пользователь\Desktop\Шаблоны для презентаций\12951599-Vintage-background-with-old-paper-and-letters-Stock-Photo-let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02"/>
            <a:ext cx="9158080" cy="6852198"/>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683568" y="1556792"/>
            <a:ext cx="8064896" cy="4248472"/>
          </a:xfrm>
        </p:spPr>
        <p:txBody>
          <a:bodyPr>
            <a:normAutofit fontScale="92500" lnSpcReduction="10000"/>
          </a:bodyPr>
          <a:lstStyle/>
          <a:p>
            <a:pPr marL="457200" indent="-457200" algn="l">
              <a:buFont typeface="Arial" panose="020B0604020202020204" pitchFamily="34" charset="0"/>
              <a:buChar char="•"/>
            </a:pPr>
            <a:r>
              <a:rPr lang="ru-RU" b="1" dirty="0">
                <a:solidFill>
                  <a:schemeClr val="tx1"/>
                </a:solidFill>
                <a:latin typeface="Times New Roman" panose="02020603050405020304" pitchFamily="18" charset="0"/>
                <a:cs typeface="Times New Roman" panose="02020603050405020304" pitchFamily="18" charset="0"/>
              </a:rPr>
              <a:t>Вид проекта: </a:t>
            </a:r>
            <a:r>
              <a:rPr lang="ru-RU" dirty="0">
                <a:solidFill>
                  <a:schemeClr val="tx1"/>
                </a:solidFill>
                <a:latin typeface="Times New Roman" panose="02020603050405020304" pitchFamily="18" charset="0"/>
                <a:cs typeface="Times New Roman" panose="02020603050405020304" pitchFamily="18" charset="0"/>
              </a:rPr>
              <a:t>творческо-информационный.</a:t>
            </a:r>
          </a:p>
          <a:p>
            <a:pPr marL="457200" indent="-457200" algn="l">
              <a:buFont typeface="Arial" panose="020B0604020202020204" pitchFamily="34" charset="0"/>
              <a:buChar char="•"/>
            </a:pPr>
            <a:r>
              <a:rPr lang="ru-RU" b="1" dirty="0">
                <a:solidFill>
                  <a:schemeClr val="tx1"/>
                </a:solidFill>
                <a:latin typeface="Times New Roman" panose="02020603050405020304" pitchFamily="18" charset="0"/>
                <a:cs typeface="Times New Roman" panose="02020603050405020304" pitchFamily="18" charset="0"/>
              </a:rPr>
              <a:t>Продолжительность проекта: </a:t>
            </a:r>
            <a:r>
              <a:rPr lang="ru-RU" dirty="0">
                <a:solidFill>
                  <a:schemeClr val="tx1"/>
                </a:solidFill>
                <a:latin typeface="Times New Roman" panose="02020603050405020304" pitchFamily="18" charset="0"/>
                <a:cs typeface="Times New Roman" panose="02020603050405020304" pitchFamily="18" charset="0"/>
              </a:rPr>
              <a:t>краткосрочный.</a:t>
            </a:r>
          </a:p>
          <a:p>
            <a:pPr marL="457200" indent="-457200" algn="l">
              <a:buFont typeface="Arial" panose="020B0604020202020204" pitchFamily="34" charset="0"/>
              <a:buChar char="•"/>
            </a:pPr>
            <a:r>
              <a:rPr lang="ru-RU" b="1" dirty="0">
                <a:solidFill>
                  <a:schemeClr val="tx1"/>
                </a:solidFill>
                <a:latin typeface="Times New Roman" panose="02020603050405020304" pitchFamily="18" charset="0"/>
                <a:cs typeface="Times New Roman" panose="02020603050405020304" pitchFamily="18" charset="0"/>
              </a:rPr>
              <a:t>Срок реализации: </a:t>
            </a:r>
            <a:r>
              <a:rPr lang="ru-RU" dirty="0">
                <a:solidFill>
                  <a:schemeClr val="tx1"/>
                </a:solidFill>
                <a:latin typeface="Times New Roman" panose="02020603050405020304" pitchFamily="18" charset="0"/>
                <a:cs typeface="Times New Roman" panose="02020603050405020304" pitchFamily="18" charset="0"/>
              </a:rPr>
              <a:t>апрель-май 2015 года.</a:t>
            </a:r>
          </a:p>
          <a:p>
            <a:pPr marL="457200" indent="-457200" algn="l">
              <a:buFont typeface="Arial" panose="020B0604020202020204" pitchFamily="34" charset="0"/>
              <a:buChar char="•"/>
            </a:pPr>
            <a:r>
              <a:rPr lang="ru-RU" b="1" dirty="0">
                <a:solidFill>
                  <a:schemeClr val="tx1"/>
                </a:solidFill>
                <a:latin typeface="Times New Roman" panose="02020603050405020304" pitchFamily="18" charset="0"/>
                <a:cs typeface="Times New Roman" panose="02020603050405020304" pitchFamily="18" charset="0"/>
              </a:rPr>
              <a:t>Участники проекта:</a:t>
            </a:r>
            <a:r>
              <a:rPr lang="ru-RU" dirty="0">
                <a:solidFill>
                  <a:schemeClr val="tx1"/>
                </a:solidFill>
                <a:latin typeface="Times New Roman" panose="02020603050405020304" pitchFamily="18" charset="0"/>
                <a:cs typeface="Times New Roman" panose="02020603050405020304" pitchFamily="18" charset="0"/>
              </a:rPr>
              <a:t> дети, родители, воспитатель средней группы.</a:t>
            </a:r>
          </a:p>
          <a:p>
            <a:pPr marL="457200" indent="-457200" algn="l">
              <a:buFont typeface="Arial" panose="020B0604020202020204" pitchFamily="34" charset="0"/>
              <a:buChar char="•"/>
            </a:pPr>
            <a:r>
              <a:rPr lang="ru-RU" b="1" dirty="0">
                <a:solidFill>
                  <a:schemeClr val="tx1"/>
                </a:solidFill>
                <a:latin typeface="Times New Roman" panose="02020603050405020304" pitchFamily="18" charset="0"/>
                <a:cs typeface="Times New Roman" panose="02020603050405020304" pitchFamily="18" charset="0"/>
              </a:rPr>
              <a:t>Образовательная область: </a:t>
            </a:r>
            <a:r>
              <a:rPr lang="ru-RU" dirty="0">
                <a:solidFill>
                  <a:schemeClr val="tx1"/>
                </a:solidFill>
                <a:latin typeface="Times New Roman" panose="02020603050405020304" pitchFamily="18" charset="0"/>
                <a:cs typeface="Times New Roman" panose="02020603050405020304" pitchFamily="18" charset="0"/>
              </a:rPr>
              <a:t>патриотическое воспитание дошкольников, ознакомление с окружающей действительностью.</a:t>
            </a:r>
          </a:p>
          <a:p>
            <a:endParaRPr lang="ru-RU" dirty="0"/>
          </a:p>
        </p:txBody>
      </p:sp>
      <p:sp>
        <p:nvSpPr>
          <p:cNvPr id="2" name="Заголовок 1"/>
          <p:cNvSpPr>
            <a:spLocks noGrp="1"/>
          </p:cNvSpPr>
          <p:nvPr>
            <p:ph type="ctrTitle"/>
          </p:nvPr>
        </p:nvSpPr>
        <p:spPr>
          <a:xfrm>
            <a:off x="692840" y="692696"/>
            <a:ext cx="7772400" cy="792088"/>
          </a:xfrm>
        </p:spPr>
        <p:txBody>
          <a:bodyPr>
            <a:normAutofit/>
          </a:bodyPr>
          <a:lstStyle/>
          <a:p>
            <a:r>
              <a:rPr lang="ru-RU" sz="3600"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Паспорт проекта</a:t>
            </a:r>
            <a:endParaRPr lang="ru-RU" sz="3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202494"/>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Пользователь\Desktop\Шаблоны для презентаций\Textured-Brick-Wallpaper-2560x14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1828800" y="260648"/>
            <a:ext cx="5486400" cy="1224136"/>
          </a:xfrm>
        </p:spPr>
        <p:txBody>
          <a:bodyPr>
            <a:noAutofit/>
          </a:bodyPr>
          <a:lstStyle/>
          <a:p>
            <a:pPr algn="ctr"/>
            <a:r>
              <a:rPr lang="ru-RU" sz="3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Конкурс рисунков и медалей</a:t>
            </a:r>
            <a:endParaRPr lang="ru-RU" sz="32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051" name="Picture 3" descr="C:\Users\Пользователь\Desktop\Шаблоны для презентаций\news_2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23" y="3645024"/>
            <a:ext cx="3832820" cy="28746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Пользователь\Desktop\Шаблоны для презентаций\08bf493b137c4dbfa8af5e3e6b410924_b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1235041"/>
            <a:ext cx="2924794" cy="219247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Пользователь\Desktop\Шаблоны для презентаций\Подарок папе. Медаль.. 21.02.2013 0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1273180"/>
            <a:ext cx="2900032" cy="21543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Пользователь\Desktop\Шаблоны для презентаций\image_179026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5" y="3645024"/>
            <a:ext cx="3805498" cy="2946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96049"/>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Пользователь\Desktop\Шаблоны для презентаций\Textured-Brick-Wallpaper-2560x14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
            <a:ext cx="9144000" cy="6857891"/>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title"/>
          </p:nvPr>
        </p:nvSpPr>
        <p:spPr/>
        <p:txBody>
          <a:bodyPr/>
          <a:lstStyle/>
          <a:p>
            <a:r>
              <a:rPr lang="ru-RU" dirty="0" smtClean="0"/>
              <a:t> </a:t>
            </a:r>
            <a:r>
              <a:rPr lang="ru-RU"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Ветераны тыла</a:t>
            </a:r>
            <a:endParaRPr lang="ru-RU"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075" name="Picture 3" descr="C:\Users\Пользователь\Desktop\Шаблоны для презентаций\05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600199"/>
            <a:ext cx="3356118" cy="251708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Пользователь\Desktop\Шаблоны для презентаций\parad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780928"/>
            <a:ext cx="3781425"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275672"/>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Пользователь\Desktop\Шаблоны для презентаций\Textured-Brick-Wallpaper-2560x14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
            <a:ext cx="9144000" cy="6857891"/>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title"/>
          </p:nvPr>
        </p:nvSpPr>
        <p:spPr/>
        <p:txBody>
          <a:bodyPr/>
          <a:lstStyle/>
          <a:p>
            <a:r>
              <a:rPr lang="ru-RU" dirty="0" smtClean="0"/>
              <a:t> </a:t>
            </a:r>
            <a:r>
              <a:rPr lang="ru-RU"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Поможем нашим солдатам</a:t>
            </a:r>
            <a:endParaRPr lang="ru-RU"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098" name="Picture 2" descr="C:\Users\Пользователь\Desktop\Шаблоны для презентаций\i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628800"/>
            <a:ext cx="3171825" cy="20478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Пользователь\Desktop\Шаблоны для презентаций\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628800"/>
            <a:ext cx="300990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Пользователь\Desktop\Шаблоны для презентаций\Ty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005064"/>
            <a:ext cx="2743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541204"/>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135</TotalTime>
  <Words>171</Words>
  <Application>Microsoft Office PowerPoint</Application>
  <PresentationFormat>Экран (4:3)</PresentationFormat>
  <Paragraphs>25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Проектно-образовательная деятельность по нравственно-патриотическому воспитанию.</vt:lpstr>
      <vt:lpstr>Основная цель:</vt:lpstr>
      <vt:lpstr>Проектная деятельность в детском саду  делится на 5 этапов:  1. Проектирование. Педагог занимается формулированием проблемы, указывает цель проекта. Вводит ребят в игровую ситуацию, затем формулирует задачи. 2. Планирование. На этом этапе педагог помогает детям спланировать свою деятельность для решения поставленной задачи. 3. Поиск информации. Педагог помогает детям найти необходимую информацию для решения задачи. Проводит занятия, наблюдения. Педагог может провести работу с родителями по вопросу поощрения самостоятельной творческой деятельности детей. 4. Презентация. Педагог вместе с детьми готовит презентацию по осуществлению проекта, после чего они представляют её другим педагогам и родителям. 5. Портфолио. Педагог может собрать в папку всё, что было необходимо для проекта: план, рисунки, схемы, фотографии, отчёты и результаты. </vt:lpstr>
      <vt:lpstr>Виды проектов:  </vt:lpstr>
      <vt:lpstr>  Краткий фрагмент проекта  по нравственно-патриотическому воспитанию в средней группе:  </vt:lpstr>
      <vt:lpstr>Паспорт проекта</vt:lpstr>
      <vt:lpstr>Конкурс рисунков и медалей</vt:lpstr>
      <vt:lpstr> Ветераны тыла</vt:lpstr>
      <vt:lpstr> Поможем нашим солдатам</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Проектно-образовательная деятельность по нравственно-патриотическому воспитанию</dc:title>
  <dc:creator>Пользователь</dc:creator>
  <cp:lastModifiedBy>Пользователь</cp:lastModifiedBy>
  <cp:revision>12</cp:revision>
  <dcterms:created xsi:type="dcterms:W3CDTF">2016-02-22T19:52:42Z</dcterms:created>
  <dcterms:modified xsi:type="dcterms:W3CDTF">2016-04-06T19:26:05Z</dcterms:modified>
</cp:coreProperties>
</file>