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5" r:id="rId4"/>
    <p:sldId id="264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7F1"/>
    <a:srgbClr val="8BFDA6"/>
    <a:srgbClr val="3333CC"/>
    <a:srgbClr val="26269A"/>
    <a:srgbClr val="0000FF"/>
    <a:srgbClr val="E5E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489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0090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971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379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99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088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195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54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182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813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7F1"/>
            </a:gs>
            <a:gs pos="50000">
              <a:srgbClr val="B5E7F1"/>
            </a:gs>
            <a:gs pos="100000">
              <a:srgbClr val="8BFDA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83DF-2A88-49FB-AD6F-3DB3DE89BC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9C16-8A7C-4DBC-A836-65ADEE30553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5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vrenselfilm.com/images/569afc90df358.jpg" TargetMode="External"/><Relationship Id="rId2" Type="http://schemas.openxmlformats.org/officeDocument/2006/relationships/hyperlink" Target="http://www.reproductionsart.com/img/Isaac_Ilyich_Levitan_LEI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terfax.by/files/2014-03/20140303-174944-403.jpg" TargetMode="External"/><Relationship Id="rId4" Type="http://schemas.openxmlformats.org/officeDocument/2006/relationships/hyperlink" Target="http://900igr.net/datas/ekologija/Ekologija-dlja-doshkolnikov/0029-029-Ekologija-dlja-doshkolnikov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257" y="1886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CC"/>
                </a:solidFill>
              </a:rPr>
              <a:t>Государственное бюджетное общеобразовательное   учреждение Самарской области </a:t>
            </a:r>
            <a:br>
              <a:rPr lang="ru-RU" sz="1600" dirty="0">
                <a:solidFill>
                  <a:srgbClr val="3333CC"/>
                </a:solidFill>
              </a:rPr>
            </a:br>
            <a:r>
              <a:rPr lang="ru-RU" sz="1600" dirty="0">
                <a:solidFill>
                  <a:srgbClr val="3333CC"/>
                </a:solidFill>
              </a:rPr>
              <a:t> средняя общеобразовательная школа №1 «Образовательный центр» п.г.т. Стройкерамика   муниципального района Волжский Самарской области</a:t>
            </a:r>
            <a:br>
              <a:rPr lang="ru-RU" sz="1600" dirty="0">
                <a:solidFill>
                  <a:srgbClr val="3333CC"/>
                </a:solidFill>
              </a:rPr>
            </a:br>
            <a:r>
              <a:rPr lang="ru-RU" sz="1600" dirty="0">
                <a:solidFill>
                  <a:srgbClr val="3333CC"/>
                </a:solidFill>
              </a:rPr>
              <a:t>структурное подразделение «Детский сад «Солнышко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65" y="2492896"/>
            <a:ext cx="9036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ВЕСНА  ГЛАЗАМИ  ХУДОЖНИКОВ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73325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CC"/>
                </a:solidFill>
              </a:rPr>
              <a:t>Лапина Наталья Владимировна</a:t>
            </a:r>
          </a:p>
          <a:p>
            <a:pPr algn="ctr"/>
            <a:r>
              <a:rPr lang="ru-RU" sz="2400" dirty="0">
                <a:solidFill>
                  <a:srgbClr val="3333CC"/>
                </a:solidFill>
              </a:rPr>
              <a:t>воспитатель  первой  квалификационной  категории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18003"/>
            <a:ext cx="7818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333CC"/>
                </a:solidFill>
              </a:rPr>
              <a:t>(дидактическое пособие для детей старшего дошкольного возраста)</a:t>
            </a:r>
            <a:endParaRPr lang="ru-RU" sz="2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54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132440" cy="72007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3333CC"/>
                </a:solidFill>
              </a:rPr>
              <a:t>ЦЕЛЬ. </a:t>
            </a:r>
            <a:r>
              <a:rPr lang="ru-RU" sz="2400" dirty="0" smtClean="0">
                <a:solidFill>
                  <a:srgbClr val="3333CC"/>
                </a:solidFill>
              </a:rPr>
              <a:t>Формировать представления о пейзажной живописи.</a:t>
            </a:r>
            <a:br>
              <a:rPr lang="ru-RU" sz="2400" dirty="0" smtClean="0">
                <a:solidFill>
                  <a:srgbClr val="3333CC"/>
                </a:solidFill>
              </a:rPr>
            </a:br>
            <a:endParaRPr lang="ru-RU" sz="2400" b="1" dirty="0">
              <a:solidFill>
                <a:srgbClr val="33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</a:rPr>
              <a:t>ЗАДАЧИ:</a:t>
            </a:r>
          </a:p>
          <a:p>
            <a:r>
              <a:rPr lang="ru-RU" sz="2000" dirty="0" smtClean="0">
                <a:solidFill>
                  <a:srgbClr val="3333CC"/>
                </a:solidFill>
              </a:rPr>
              <a:t>- формировать умение у детей понимать основную мысль произведения;</a:t>
            </a:r>
          </a:p>
          <a:p>
            <a:r>
              <a:rPr lang="ru-RU" sz="2000" dirty="0" smtClean="0">
                <a:solidFill>
                  <a:srgbClr val="3333CC"/>
                </a:solidFill>
              </a:rPr>
              <a:t>- показать детям пробуждение природы весной, своеобразную ее красоту, выраженную в живописи;</a:t>
            </a:r>
          </a:p>
          <a:p>
            <a:r>
              <a:rPr lang="ru-RU" sz="2000" dirty="0" smtClean="0">
                <a:solidFill>
                  <a:srgbClr val="3333CC"/>
                </a:solidFill>
              </a:rPr>
              <a:t>- развивать умение видеть изобразительные средства, которыми пользуется художник для передачи своих впечатлений и чувств (композиция, перспектива, сочетание красок, колорит);</a:t>
            </a:r>
          </a:p>
          <a:p>
            <a:r>
              <a:rPr lang="ru-RU" sz="2000" dirty="0" smtClean="0">
                <a:solidFill>
                  <a:srgbClr val="3333CC"/>
                </a:solidFill>
              </a:rPr>
              <a:t>- воспитывать эстетический вкус, любовь к природе.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9383" y="5805264"/>
            <a:ext cx="7772400" cy="5760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6269A"/>
                </a:solidFill>
              </a:rPr>
              <a:t>К.Ф. </a:t>
            </a:r>
            <a:r>
              <a:rPr lang="ru-RU" sz="2400" dirty="0" err="1" smtClean="0">
                <a:solidFill>
                  <a:srgbClr val="26269A"/>
                </a:solidFill>
              </a:rPr>
              <a:t>Юон</a:t>
            </a:r>
            <a:r>
              <a:rPr lang="ru-RU" sz="2400" dirty="0" smtClean="0">
                <a:solidFill>
                  <a:srgbClr val="26269A"/>
                </a:solidFill>
              </a:rPr>
              <a:t> «Мартовское солнце»</a:t>
            </a:r>
            <a:endParaRPr lang="ru-RU" sz="2400" dirty="0">
              <a:solidFill>
                <a:srgbClr val="26269A"/>
              </a:solidFill>
            </a:endParaRPr>
          </a:p>
        </p:txBody>
      </p:sp>
      <p:pic>
        <p:nvPicPr>
          <p:cNvPr id="5122" name="Picture 2" descr="C:\Users\Лапина Наталья\Pictures\ВЕСНА\Юон Мартовское солнц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851054" cy="5115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006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581" y="5704810"/>
            <a:ext cx="7772400" cy="5760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6269A"/>
                </a:solidFill>
              </a:rPr>
              <a:t>И.И. Левитан «Март»</a:t>
            </a:r>
            <a:endParaRPr lang="ru-RU" sz="2400" dirty="0">
              <a:solidFill>
                <a:srgbClr val="26269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548680"/>
            <a:ext cx="6920779" cy="51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37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9" y="228600"/>
            <a:ext cx="4614863" cy="574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1102" y="5972175"/>
            <a:ext cx="590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6269A"/>
                </a:solidFill>
              </a:rPr>
              <a:t>А.К. Саврасов  «Грачи прилетели»</a:t>
            </a:r>
            <a:endParaRPr lang="ru-RU" sz="2400" dirty="0">
              <a:solidFill>
                <a:srgbClr val="262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43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691039" cy="501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619672" y="5877272"/>
            <a:ext cx="5688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6269A"/>
                </a:solidFill>
              </a:rPr>
              <a:t>И.И. Левитан  «Весна – большая вода»</a:t>
            </a:r>
            <a:endParaRPr lang="ru-RU" sz="2400" dirty="0">
              <a:solidFill>
                <a:srgbClr val="262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36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апина Наталья\Pictures\ВЕСНА\Голубая вес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764162" cy="508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553865" y="5949280"/>
            <a:ext cx="4175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26269A"/>
                </a:solidFill>
              </a:rPr>
              <a:t>В.Н. Бакшеев  «Голубая весна»</a:t>
            </a:r>
            <a:endParaRPr lang="ru-RU" sz="2400" dirty="0">
              <a:solidFill>
                <a:srgbClr val="262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12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4244" y="437852"/>
            <a:ext cx="2959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</a:rPr>
              <a:t>ИНТЕРНЕТ   РЕСУРСЫ</a:t>
            </a:r>
            <a:endParaRPr lang="ru-RU" sz="2400" b="1" dirty="0">
              <a:solidFill>
                <a:srgbClr val="33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9208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://senideco-ural.ru/uploadedFiles/photoalbums/images/big/c_20_54.jpg </a:t>
            </a:r>
            <a:endParaRPr lang="ru-RU" sz="2000" dirty="0" smtClean="0">
              <a:hlinkClick r:id="rId2"/>
            </a:endParaRPr>
          </a:p>
          <a:p>
            <a:endParaRPr lang="ru-RU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www.reproductionsart.com/img/Isaac_Ilyich_Levitan_LEI001.jpg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evrenselfilm.com/images/569afc90df358.jpg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900igr.net/datas/ekologija/Ekologija-dlja-doshkolnikov/0029-029-Ekologija-dlja-doshkolnikov.jpg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www.interfax.by/files/2014-03/20140303-174944-403.jpg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196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149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ЦЕЛЬ. Формировать представления о пейзажной живописи. </vt:lpstr>
      <vt:lpstr>К.Ф. Юон «Мартовское солнце»</vt:lpstr>
      <vt:lpstr>И.И. Левитан «Март»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Лапина Наталья</dc:creator>
  <cp:lastModifiedBy>Лапина Наталья</cp:lastModifiedBy>
  <cp:revision>32</cp:revision>
  <dcterms:created xsi:type="dcterms:W3CDTF">2016-03-27T16:26:47Z</dcterms:created>
  <dcterms:modified xsi:type="dcterms:W3CDTF">2016-04-03T09:52:14Z</dcterms:modified>
</cp:coreProperties>
</file>