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2.jpeg"/><Relationship Id="rId21" Type="http://schemas.openxmlformats.org/officeDocument/2006/relationships/image" Target="../media/image30.jpe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image" Target="../media/image11.jpeg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/>
              </a:rPr>
              <a:t>Автоматизация звука </a:t>
            </a:r>
            <a:r>
              <a:rPr lang="en-US" sz="4000" dirty="0" smtClean="0">
                <a:solidFill>
                  <a:srgbClr val="FF0000"/>
                </a:solidFill>
                <a:effectLst/>
              </a:rPr>
              <a:t>[</a:t>
            </a:r>
            <a:r>
              <a:rPr lang="ru-RU" sz="4000" dirty="0" smtClean="0">
                <a:solidFill>
                  <a:srgbClr val="FF0000"/>
                </a:solidFill>
                <a:effectLst/>
              </a:rPr>
              <a:t>р</a:t>
            </a:r>
            <a:r>
              <a:rPr lang="en-US" sz="4000" dirty="0" smtClean="0">
                <a:solidFill>
                  <a:srgbClr val="FF0000"/>
                </a:solidFill>
                <a:effectLst/>
              </a:rPr>
              <a:t>] </a:t>
            </a:r>
            <a:r>
              <a:rPr lang="ru-RU" sz="4000" dirty="0" smtClean="0">
                <a:solidFill>
                  <a:srgbClr val="FF0000"/>
                </a:solidFill>
                <a:effectLst/>
              </a:rPr>
              <a:t>в слогах, словах и фразах (по мотивам сказки С. Михалкова «Три поросенка</a:t>
            </a:r>
            <a:r>
              <a:rPr lang="ru-RU" sz="4000" dirty="0" smtClean="0">
                <a:solidFill>
                  <a:srgbClr val="FF0000"/>
                </a:solidFill>
                <a:effectLst/>
              </a:rPr>
              <a:t>»)</a:t>
            </a:r>
            <a:endParaRPr lang="ru-RU" sz="40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7854696" cy="1752600"/>
          </a:xfrm>
        </p:spPr>
        <p:txBody>
          <a:bodyPr/>
          <a:lstStyle/>
          <a:p>
            <a:pPr algn="ctr"/>
            <a:r>
              <a:rPr lang="ru-RU" dirty="0"/>
              <a:t>Цель</a:t>
            </a:r>
            <a:r>
              <a:rPr lang="ru-RU" dirty="0" smtClean="0"/>
              <a:t>: Автоматизировать  звук </a:t>
            </a:r>
            <a:r>
              <a:rPr lang="ru-RU" dirty="0"/>
              <a:t>[</a:t>
            </a:r>
            <a:r>
              <a:rPr lang="ru-RU" dirty="0" smtClean="0"/>
              <a:t>р].   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Воспитатель: Шлемова А.В.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8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69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Массаж рук «Строим дом»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/>
              <a:t>Целый день тук да тук, </a:t>
            </a:r>
          </a:p>
          <a:p>
            <a:pPr marL="0" indent="0" algn="ctr">
              <a:buNone/>
            </a:pPr>
            <a:r>
              <a:rPr lang="ru-RU" sz="2000" dirty="0" smtClean="0"/>
              <a:t>Раздается звонкий стук. </a:t>
            </a:r>
          </a:p>
          <a:p>
            <a:pPr marL="0" indent="0" algn="ctr">
              <a:buNone/>
            </a:pPr>
            <a:r>
              <a:rPr lang="ru-RU" sz="2000" dirty="0" smtClean="0"/>
              <a:t>Молоточки стучат, </a:t>
            </a:r>
          </a:p>
          <a:p>
            <a:pPr marL="0" indent="0" algn="ctr">
              <a:buNone/>
            </a:pPr>
            <a:r>
              <a:rPr lang="ru-RU" sz="2000" dirty="0" smtClean="0"/>
              <a:t>Строим домик для зайчат.</a:t>
            </a:r>
          </a:p>
          <a:p>
            <a:pPr marL="0" indent="0" algn="ctr">
              <a:buNone/>
            </a:pPr>
            <a:r>
              <a:rPr lang="ru-RU" sz="2000" dirty="0" smtClean="0"/>
              <a:t>Молоточки стучат, </a:t>
            </a:r>
          </a:p>
          <a:p>
            <a:pPr marL="0" indent="0" algn="ctr">
              <a:buNone/>
            </a:pPr>
            <a:r>
              <a:rPr lang="ru-RU" sz="2000" dirty="0" smtClean="0"/>
              <a:t>Строим домик для бельчат.</a:t>
            </a:r>
          </a:p>
          <a:p>
            <a:pPr marL="0" indent="0" algn="ctr">
              <a:buNone/>
            </a:pPr>
            <a:r>
              <a:rPr lang="ru-RU" sz="2000" dirty="0" smtClean="0"/>
              <a:t>Этот дом для белочек,</a:t>
            </a:r>
          </a:p>
          <a:p>
            <a:pPr marL="0" indent="0" algn="ctr">
              <a:buNone/>
            </a:pPr>
            <a:r>
              <a:rPr lang="ru-RU" sz="2000" dirty="0" smtClean="0"/>
              <a:t>Этот дом для зайчиков, </a:t>
            </a:r>
          </a:p>
          <a:p>
            <a:pPr marL="0" indent="0" algn="ctr">
              <a:buNone/>
            </a:pPr>
            <a:r>
              <a:rPr lang="ru-RU" sz="2000" dirty="0" smtClean="0"/>
              <a:t>Этот дом для девочек,</a:t>
            </a:r>
          </a:p>
          <a:p>
            <a:pPr marL="0" indent="0" algn="ctr">
              <a:buNone/>
            </a:pPr>
            <a:r>
              <a:rPr lang="ru-RU" sz="2000" dirty="0" smtClean="0"/>
              <a:t>Этот дом для мальчиков.</a:t>
            </a:r>
          </a:p>
          <a:p>
            <a:pPr marL="0" indent="0" algn="ctr">
              <a:buNone/>
            </a:pPr>
            <a:r>
              <a:rPr lang="ru-RU" sz="2000" dirty="0" smtClean="0"/>
              <a:t>Вот какой хороший дом,</a:t>
            </a:r>
          </a:p>
          <a:p>
            <a:pPr marL="0" indent="0" algn="ctr">
              <a:buNone/>
            </a:pPr>
            <a:r>
              <a:rPr lang="ru-RU" sz="2000" dirty="0" smtClean="0"/>
              <a:t>Как мы славно заживем,</a:t>
            </a:r>
          </a:p>
          <a:p>
            <a:pPr marL="0" indent="0" algn="ctr">
              <a:buNone/>
            </a:pPr>
            <a:r>
              <a:rPr lang="ru-RU" sz="2000" dirty="0" smtClean="0"/>
              <a:t>Будем песни распевать,</a:t>
            </a:r>
          </a:p>
          <a:p>
            <a:pPr marL="0" indent="0" algn="ctr">
              <a:buNone/>
            </a:pPr>
            <a:r>
              <a:rPr lang="ru-RU" sz="2000" dirty="0" smtClean="0"/>
              <a:t>Веселиться и плясать.</a:t>
            </a:r>
          </a:p>
          <a:p>
            <a:pPr marL="0" indent="0" algn="ctr">
              <a:buNone/>
            </a:pPr>
            <a:endParaRPr lang="ru-RU" sz="1800" dirty="0"/>
          </a:p>
        </p:txBody>
      </p:sp>
      <p:pic>
        <p:nvPicPr>
          <p:cNvPr id="5122" name="Picture 2" descr="C:\Users\Toshiba\Desktop\Massazh-i-razminka-dlya-r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46" y="90872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oshiba\Desktop\s73258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2667868" cy="201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1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Автоматизация звука </a:t>
            </a:r>
            <a:r>
              <a:rPr lang="en-US" sz="3600" dirty="0" smtClean="0"/>
              <a:t>[</a:t>
            </a:r>
            <a:r>
              <a:rPr lang="ru-RU" sz="3600" dirty="0" smtClean="0"/>
              <a:t>р</a:t>
            </a:r>
            <a:r>
              <a:rPr lang="en-US" sz="3600" dirty="0" smtClean="0"/>
              <a:t>]</a:t>
            </a:r>
            <a:r>
              <a:rPr lang="ru-RU" sz="3600" dirty="0" smtClean="0"/>
              <a:t> в словах. </a:t>
            </a:r>
            <a:br>
              <a:rPr lang="ru-RU" sz="3600" dirty="0" smtClean="0"/>
            </a:br>
            <a:r>
              <a:rPr lang="ru-RU" sz="3600" dirty="0" smtClean="0"/>
              <a:t>Дидактическая игра «Найди что лишнее»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420888"/>
            <a:ext cx="1728192" cy="2130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323528" y="1874346"/>
            <a:ext cx="864096" cy="546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187624" y="1874346"/>
            <a:ext cx="864096" cy="546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066287" y="4551606"/>
            <a:ext cx="1728192" cy="2130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2066287" y="4005064"/>
            <a:ext cx="864096" cy="546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930383" y="4005064"/>
            <a:ext cx="864096" cy="546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3794479" y="2420888"/>
            <a:ext cx="1728192" cy="2130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3794479" y="1874346"/>
            <a:ext cx="864096" cy="546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58575" y="1874346"/>
            <a:ext cx="864096" cy="546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522671" y="4574945"/>
            <a:ext cx="1728192" cy="2130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5522671" y="4028403"/>
            <a:ext cx="864096" cy="546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386767" y="4028403"/>
            <a:ext cx="864096" cy="546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7250863" y="2444227"/>
            <a:ext cx="1728192" cy="21307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7250863" y="1897685"/>
            <a:ext cx="864096" cy="546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114959" y="1897685"/>
            <a:ext cx="864096" cy="546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Toshiba\Desktop\14376488001379405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94" y="2463038"/>
            <a:ext cx="598563" cy="79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Toshiba\Desktop\рубано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755" y="2689169"/>
            <a:ext cx="632582" cy="57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Toshiba\Desktop\5457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56" y="3514019"/>
            <a:ext cx="722090" cy="54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Toshiba\Desktop\430d0423b8c9113ead4c50ff2ba4b65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8" y="3728909"/>
            <a:ext cx="912501" cy="65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Toshiba\Desktop\roll-if-carpet-standing-verticall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67" y="4615919"/>
            <a:ext cx="630043" cy="79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Toshiba\Desktop\kompliekt-odnomiestnyi-pierspiektiva-800x8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658" y="5651455"/>
            <a:ext cx="827354" cy="82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Toshiba\Desktop\100508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448" y="4669817"/>
            <a:ext cx="841180" cy="84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Toshiba\Desktop\i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23" y="5665498"/>
            <a:ext cx="839888" cy="8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Toshiba\Desktop\912-aksessuary-iz-garoprochnogo-stekla-simax-5052-saharnitsa-0-5l-simax-800x8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96" y="2559703"/>
            <a:ext cx="822855" cy="82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Toshiba\Desktop\samovar-yagoda-bvb_en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489" y="2551394"/>
            <a:ext cx="958192" cy="95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C:\Users\Toshiba\Desktop\mjasorubka-moulinex-zabivaetsja-terka_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457" y="3509586"/>
            <a:ext cx="730118" cy="73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C:\Users\Toshiba\Desktop\MLA_00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111" y="3681817"/>
            <a:ext cx="861557" cy="7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C:\Users\Toshiba\Desktop\i (1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522" y="4757681"/>
            <a:ext cx="523076" cy="66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C:\Users\Toshiba\Desktop\es2019833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10" y="4800055"/>
            <a:ext cx="550410" cy="79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C:\Users\Toshiba\Desktop\i (2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296" y="5812272"/>
            <a:ext cx="945755" cy="70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C:\Users\Toshiba\Desktop\i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481" y="5915726"/>
            <a:ext cx="731539" cy="6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C:\Users\Toshiba\Desktop\12020-V-Krasnodare-fura-kompanii-Magnit-vrezalas-v-tramvay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718" y="2559703"/>
            <a:ext cx="760241" cy="56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C:\Users\Toshiba\Desktop\i (3)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746" y="2760334"/>
            <a:ext cx="550521" cy="75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C:\Users\Toshiba\Desktop\i (4)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124" y="3378915"/>
            <a:ext cx="835836" cy="62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C:\Users\Toshiba\Desktop\0001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599" y="3873424"/>
            <a:ext cx="741541" cy="55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3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Динь-дон, динь-дон-</a:t>
            </a:r>
          </a:p>
          <a:p>
            <a:pPr marL="0" indent="0">
              <a:buNone/>
            </a:pPr>
            <a:r>
              <a:rPr lang="ru-RU" dirty="0" smtClean="0"/>
              <a:t>Братцы строят новый дом.</a:t>
            </a:r>
          </a:p>
          <a:p>
            <a:pPr marL="0" indent="0">
              <a:buNone/>
            </a:pPr>
            <a:r>
              <a:rPr lang="ru-RU" dirty="0" smtClean="0"/>
              <a:t>Красят стены, крышу, пол,</a:t>
            </a:r>
          </a:p>
          <a:p>
            <a:pPr marL="0" indent="0">
              <a:buNone/>
            </a:pPr>
            <a:r>
              <a:rPr lang="ru-RU" dirty="0" smtClean="0"/>
              <a:t>Прибирают все кругом.</a:t>
            </a:r>
          </a:p>
          <a:p>
            <a:pPr marL="0" indent="0">
              <a:buNone/>
            </a:pPr>
            <a:r>
              <a:rPr lang="ru-RU" dirty="0" smtClean="0"/>
              <a:t>Мы к ним в гости придем</a:t>
            </a:r>
          </a:p>
          <a:p>
            <a:pPr marL="0" indent="0">
              <a:buNone/>
            </a:pPr>
            <a:r>
              <a:rPr lang="ru-RU" dirty="0" smtClean="0"/>
              <a:t>И подарки принесем.</a:t>
            </a:r>
          </a:p>
          <a:p>
            <a:pPr marL="0" indent="0">
              <a:buNone/>
            </a:pPr>
            <a:r>
              <a:rPr lang="ru-RU" dirty="0" smtClean="0"/>
              <a:t>На пол- мягкую дорожку,</a:t>
            </a:r>
          </a:p>
          <a:p>
            <a:pPr marL="0" indent="0">
              <a:buNone/>
            </a:pPr>
            <a:r>
              <a:rPr lang="ru-RU" dirty="0" smtClean="0"/>
              <a:t>Расстелив ее к порожку,</a:t>
            </a:r>
          </a:p>
          <a:p>
            <a:pPr marL="0" indent="0">
              <a:buNone/>
            </a:pPr>
            <a:r>
              <a:rPr lang="ru-RU" dirty="0" smtClean="0"/>
              <a:t>Две подушки на диван,</a:t>
            </a:r>
          </a:p>
          <a:p>
            <a:pPr marL="0" indent="0">
              <a:buNone/>
            </a:pPr>
            <a:r>
              <a:rPr lang="ru-RU" dirty="0" smtClean="0"/>
              <a:t>Меду липового жбан.</a:t>
            </a:r>
            <a:endParaRPr lang="ru-RU" dirty="0"/>
          </a:p>
        </p:txBody>
      </p:sp>
      <p:pic>
        <p:nvPicPr>
          <p:cNvPr id="7170" name="Picture 2" descr="C:\Users\Toshiba\Desktop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4294494" cy="322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3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2234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Автоматизация звука </a:t>
            </a:r>
            <a:r>
              <a:rPr lang="en-US" sz="3200" dirty="0" smtClean="0"/>
              <a:t>[</a:t>
            </a:r>
            <a:r>
              <a:rPr lang="ru-RU" sz="3200" dirty="0" smtClean="0"/>
              <a:t>р</a:t>
            </a:r>
            <a:r>
              <a:rPr lang="en-US" sz="3200" dirty="0" smtClean="0"/>
              <a:t>]</a:t>
            </a:r>
            <a:r>
              <a:rPr lang="ru-RU" sz="3200" dirty="0" smtClean="0"/>
              <a:t> во фразах.</a:t>
            </a:r>
            <a:br>
              <a:rPr lang="ru-RU" sz="3200" dirty="0" smtClean="0"/>
            </a:br>
            <a:r>
              <a:rPr lang="ru-RU" sz="2800" dirty="0" smtClean="0"/>
              <a:t>Составление предложений с заданными словами.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8291264" cy="4839816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000" dirty="0" smtClean="0"/>
              <a:t>Во время переезда из старого в новый большой дом все перепуталось, и слова в предложениях тоже. Помогите составить предложения правильно, чтобы было понятно.</a:t>
            </a:r>
          </a:p>
          <a:p>
            <a:pPr>
              <a:buFontTx/>
              <a:buChar char="-"/>
            </a:pPr>
            <a:r>
              <a:rPr lang="ru-RU" sz="2000" dirty="0" smtClean="0"/>
              <a:t>Три, жили-были, братца- поросенка.</a:t>
            </a:r>
          </a:p>
          <a:p>
            <a:pPr>
              <a:buFontTx/>
              <a:buChar char="-"/>
            </a:pPr>
            <a:r>
              <a:rPr lang="ru-RU" sz="2000" dirty="0" smtClean="0"/>
              <a:t>Строить, настоящий, начали, дом, они.</a:t>
            </a:r>
          </a:p>
          <a:p>
            <a:pPr>
              <a:buFontTx/>
              <a:buChar char="-"/>
            </a:pPr>
            <a:r>
              <a:rPr lang="ru-RU" sz="2000" dirty="0" smtClean="0"/>
              <a:t>Дом, очень, получиться, крепкий, </a:t>
            </a:r>
          </a:p>
          <a:p>
            <a:pPr>
              <a:buFontTx/>
              <a:buChar char="-"/>
            </a:pPr>
            <a:r>
              <a:rPr lang="ru-RU" sz="2000" dirty="0" smtClean="0"/>
              <a:t>красивый, и.</a:t>
            </a:r>
          </a:p>
          <a:p>
            <a:pPr>
              <a:buFontTx/>
              <a:buChar char="-"/>
            </a:pPr>
            <a:r>
              <a:rPr lang="ru-RU" sz="2000" dirty="0" smtClean="0"/>
              <a:t>Поросята, три, дом, в, жить.</a:t>
            </a:r>
          </a:p>
          <a:p>
            <a:pPr>
              <a:buFontTx/>
              <a:buChar char="-"/>
            </a:pPr>
            <a:r>
              <a:rPr lang="ru-RU" sz="2000" dirty="0" smtClean="0"/>
              <a:t>Счастливые, стали, поросята, петь, </a:t>
            </a:r>
          </a:p>
          <a:p>
            <a:pPr>
              <a:buFontTx/>
              <a:buChar char="-"/>
            </a:pPr>
            <a:r>
              <a:rPr lang="ru-RU" sz="2000" dirty="0" smtClean="0"/>
              <a:t>плясать, и.</a:t>
            </a:r>
          </a:p>
          <a:p>
            <a:pPr>
              <a:buFontTx/>
              <a:buChar char="-"/>
            </a:pPr>
            <a:r>
              <a:rPr lang="ru-RU" sz="2000" dirty="0" smtClean="0"/>
              <a:t>- Молодец! Хорошие предложения </a:t>
            </a:r>
          </a:p>
          <a:p>
            <a:pPr>
              <a:buFontTx/>
              <a:buChar char="-"/>
            </a:pPr>
            <a:r>
              <a:rPr lang="ru-RU" sz="2000" dirty="0" smtClean="0"/>
              <a:t>получились! Надо раскрасить дом.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8195" name="Picture 3" descr="C:\Users\Toshiba\Desktop\Les_trois_petits_cochons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3058765" cy="42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48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Дидактическая игра «Укрась домик».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8912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/>
              <a:t>Раскрашивать можно только те части дома и двора, в названии которых есть звук </a:t>
            </a:r>
            <a:r>
              <a:rPr lang="en-US" sz="2000" dirty="0" smtClean="0"/>
              <a:t>[</a:t>
            </a:r>
            <a:r>
              <a:rPr lang="ru-RU" sz="2000" dirty="0" smtClean="0"/>
              <a:t>р</a:t>
            </a:r>
            <a:r>
              <a:rPr lang="en-US" sz="2000" dirty="0" smtClean="0"/>
              <a:t>]</a:t>
            </a:r>
            <a:r>
              <a:rPr lang="ru-RU" sz="2000" dirty="0" smtClean="0"/>
              <a:t>. Найди эти части дома и двора и назови их. Давай, придумаем, какими красками можно раскрасить дом. Расскажи, что и какой краской ты раскрасишь. </a:t>
            </a:r>
          </a:p>
          <a:p>
            <a:pPr marL="0" indent="0">
              <a:buNone/>
            </a:pPr>
            <a:r>
              <a:rPr lang="ru-RU" sz="2000" dirty="0" smtClean="0"/>
              <a:t>Например: я раскрашу трубу красной краской и т.д.</a:t>
            </a:r>
          </a:p>
          <a:p>
            <a:pPr marL="0" indent="0">
              <a:buNone/>
            </a:pPr>
            <a:r>
              <a:rPr lang="ru-RU" sz="2000" dirty="0" smtClean="0"/>
              <a:t>Словарь: труба, рама, крыша, ворота, забор, ручка на </a:t>
            </a:r>
          </a:p>
          <a:p>
            <a:pPr marL="0" indent="0">
              <a:buNone/>
            </a:pPr>
            <a:r>
              <a:rPr lang="ru-RU" sz="2000" dirty="0" smtClean="0"/>
              <a:t>двери, порог, веранда, окно на чердак, дорожка к дому,</a:t>
            </a:r>
          </a:p>
          <a:p>
            <a:pPr marL="0" indent="0">
              <a:buNone/>
            </a:pPr>
            <a:r>
              <a:rPr lang="ru-RU" sz="2000" dirty="0" smtClean="0"/>
              <a:t> форточка.</a:t>
            </a:r>
            <a:endParaRPr lang="ru-RU" sz="2000" dirty="0"/>
          </a:p>
        </p:txBody>
      </p:sp>
      <p:pic>
        <p:nvPicPr>
          <p:cNvPr id="9218" name="Picture 2" descr="C:\Users\Toshiba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97587"/>
            <a:ext cx="3508623" cy="233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Toshiba\Desktop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24489"/>
            <a:ext cx="30861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6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III</a:t>
            </a:r>
            <a:r>
              <a:rPr lang="ru-RU" dirty="0" smtClean="0"/>
              <a:t>. Заключительная часть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Поросенку пора спешить </a:t>
            </a:r>
          </a:p>
          <a:p>
            <a:pPr marL="0" indent="0">
              <a:buNone/>
            </a:pPr>
            <a:r>
              <a:rPr lang="ru-RU" dirty="0" smtClean="0"/>
              <a:t>к своим братьям. </a:t>
            </a:r>
          </a:p>
          <a:p>
            <a:pPr marL="0" indent="0">
              <a:buNone/>
            </a:pPr>
            <a:r>
              <a:rPr lang="ru-RU" dirty="0" smtClean="0"/>
              <a:t>Помогая сегодня ему, какой звук</a:t>
            </a:r>
          </a:p>
          <a:p>
            <a:pPr marL="0" indent="0">
              <a:buNone/>
            </a:pPr>
            <a:r>
              <a:rPr lang="ru-RU" dirty="0" smtClean="0"/>
              <a:t> мы старались правильно </a:t>
            </a:r>
          </a:p>
          <a:p>
            <a:pPr marL="0" indent="0">
              <a:buNone/>
            </a:pPr>
            <a:r>
              <a:rPr lang="ru-RU" dirty="0" smtClean="0"/>
              <a:t>произносить в словах и </a:t>
            </a:r>
          </a:p>
          <a:p>
            <a:pPr marL="0" indent="0">
              <a:buNone/>
            </a:pPr>
            <a:r>
              <a:rPr lang="ru-RU" dirty="0" smtClean="0"/>
              <a:t>предложениях?</a:t>
            </a:r>
            <a:endParaRPr lang="ru-RU" dirty="0"/>
          </a:p>
        </p:txBody>
      </p:sp>
      <p:pic>
        <p:nvPicPr>
          <p:cNvPr id="10242" name="Picture 2" descr="C:\Users\Toshiba\Desktop\6711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66" y="1916832"/>
            <a:ext cx="3360940" cy="431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4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Picture 2" descr="C:\Users\Toshiba\Desktop\31516_html_m5b3db08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93137"/>
            <a:ext cx="7735317" cy="439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5109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Коррекционно-обучающие:</a:t>
            </a:r>
            <a:r>
              <a:rPr lang="ru-RU" dirty="0" smtClean="0"/>
              <a:t> автоматизировать звук </a:t>
            </a:r>
            <a:r>
              <a:rPr lang="en-US" dirty="0" smtClean="0"/>
              <a:t>[</a:t>
            </a:r>
            <a:r>
              <a:rPr lang="ru-RU" dirty="0" smtClean="0"/>
              <a:t>р</a:t>
            </a:r>
            <a:r>
              <a:rPr lang="en-US" dirty="0" smtClean="0"/>
              <a:t>]</a:t>
            </a:r>
            <a:r>
              <a:rPr lang="ru-RU" dirty="0" smtClean="0"/>
              <a:t> в слогах, словах, фразах; закреплять навыки чтения слогов; упражнять в составлении предложений  с заданными словами;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Коррекционно-развивающие</a:t>
            </a:r>
            <a:r>
              <a:rPr lang="ru-RU" dirty="0" smtClean="0"/>
              <a:t>: развивать артикуляционную, общую и мелкую моторику, мышление, умение выделять обобщающие признаки предметов, способность выражать эмоциональное состояние с помощью мимики.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Коррекционно-воспитательные:</a:t>
            </a:r>
            <a:r>
              <a:rPr lang="ru-RU" dirty="0" smtClean="0"/>
              <a:t> воспитывать </a:t>
            </a:r>
            <a:r>
              <a:rPr lang="ru-RU" dirty="0"/>
              <a:t>любовь и бережное отношение к </a:t>
            </a:r>
            <a:r>
              <a:rPr lang="ru-RU" dirty="0" smtClean="0"/>
              <a:t>животным; воспитывать </a:t>
            </a:r>
            <a:r>
              <a:rPr lang="ru-RU" dirty="0"/>
              <a:t>у детей сопереживание, доброжелательное </a:t>
            </a:r>
            <a:r>
              <a:rPr lang="ru-RU" dirty="0" smtClean="0"/>
              <a:t>отношение;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воспитывать </a:t>
            </a:r>
            <a:r>
              <a:rPr lang="ru-RU" dirty="0"/>
              <a:t>любознательность, познавательный интерес.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40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Оборудование.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7896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Магнитофон, аудиозапись песни из мультфильма  «Три поросенка», дидактические игры  «Ведерки», «Найди, что лишнее», «Укрась домик»; игрушка «Поросенок»; цветные карандаши: красный, оранжевый, розовый, серый, черный, изумрудный, желтый, голубой.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3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Ход занятия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389120"/>
          </a:xfrm>
        </p:spPr>
        <p:txBody>
          <a:bodyPr/>
          <a:lstStyle/>
          <a:p>
            <a:pPr marL="571500" indent="-571500">
              <a:buAutoNum type="romanUcPeriod"/>
            </a:pPr>
            <a:r>
              <a:rPr lang="ru-RU" dirty="0" smtClean="0"/>
              <a:t>Организационный момент.</a:t>
            </a:r>
          </a:p>
          <a:p>
            <a:pPr marL="0" indent="0">
              <a:buNone/>
            </a:pPr>
            <a:r>
              <a:rPr lang="ru-RU" dirty="0" smtClean="0"/>
              <a:t>Звучит аудиозапись песенки из мультфильма «Три поросенка».</a:t>
            </a:r>
          </a:p>
          <a:p>
            <a:pPr marL="0" indent="0">
              <a:buNone/>
            </a:pPr>
            <a:r>
              <a:rPr lang="ru-RU" i="1" dirty="0" smtClean="0"/>
              <a:t>Нам не страшен серый волк,</a:t>
            </a:r>
          </a:p>
          <a:p>
            <a:pPr marL="0" indent="0">
              <a:buNone/>
            </a:pPr>
            <a:r>
              <a:rPr lang="ru-RU" i="1" dirty="0" smtClean="0"/>
              <a:t>Серый волк, серый волк.</a:t>
            </a:r>
          </a:p>
          <a:p>
            <a:pPr marL="0" indent="0">
              <a:buNone/>
            </a:pPr>
            <a:r>
              <a:rPr lang="ru-RU" i="1" dirty="0" smtClean="0"/>
              <a:t>Где ты бродишь серый волк,</a:t>
            </a:r>
          </a:p>
          <a:p>
            <a:pPr marL="0" indent="0">
              <a:buNone/>
            </a:pPr>
            <a:r>
              <a:rPr lang="ru-RU" i="1" dirty="0" smtClean="0"/>
              <a:t>Злой и страшный волк?</a:t>
            </a:r>
          </a:p>
          <a:p>
            <a:pPr marL="0" indent="0">
              <a:buNone/>
            </a:pPr>
            <a:r>
              <a:rPr lang="ru-RU" dirty="0" smtClean="0"/>
              <a:t>Ты помнишь, из какой сказки </a:t>
            </a:r>
          </a:p>
          <a:p>
            <a:pPr marL="0" indent="0">
              <a:buNone/>
            </a:pPr>
            <a:r>
              <a:rPr lang="ru-RU" dirty="0" smtClean="0"/>
              <a:t>эта песня? Кого боялись поросята?</a:t>
            </a:r>
          </a:p>
        </p:txBody>
      </p:sp>
      <p:pic>
        <p:nvPicPr>
          <p:cNvPr id="1027" name="Picture 3" descr="C:\Users\Toshiba\Desktop\B-26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3596779" cy="24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93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II</a:t>
            </a:r>
            <a:r>
              <a:rPr lang="ru-RU" dirty="0" smtClean="0"/>
              <a:t>. Основная часть.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3888432"/>
          </a:xfrm>
        </p:spPr>
        <p:txBody>
          <a:bodyPr/>
          <a:lstStyle/>
          <a:p>
            <a:pPr algn="ctr"/>
            <a:r>
              <a:rPr lang="ru-RU" dirty="0" err="1" smtClean="0"/>
              <a:t>Психогимнастика</a:t>
            </a:r>
            <a:endParaRPr lang="ru-RU" dirty="0" smtClean="0"/>
          </a:p>
          <a:p>
            <a:pPr>
              <a:buFontTx/>
              <a:buChar char="-"/>
            </a:pPr>
            <a:r>
              <a:rPr lang="ru-RU" sz="2400" dirty="0" smtClean="0"/>
              <a:t>Изобрази сердитого волка. А сейчас покажи, как страшно было поросятам. Покажи, как они прятались? А теперь изобрази смелых поросят, радостных поросят. А как рычал волк?(Р-р-р). Какой звук будем стараться правильно произносить в слогах, в словах? Какой это звук? Будем стараться произносить этот звук и помнить, что выдыхаемая воздушная струя- сильная, кончик языка- дрожит. А ты помнишь, чем закончилась эта история про трех поросят?</a:t>
            </a:r>
          </a:p>
        </p:txBody>
      </p:sp>
    </p:spTree>
    <p:extLst>
      <p:ext uri="{BB962C8B-B14F-4D97-AF65-F5344CB8AC3E}">
        <p14:creationId xmlns:p14="http://schemas.microsoft.com/office/powerpoint/2010/main" val="326193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3672408"/>
          </a:xfrm>
        </p:spPr>
        <p:txBody>
          <a:bodyPr vert="horz">
            <a:normAutofit/>
          </a:bodyPr>
          <a:lstStyle/>
          <a:p>
            <a:pPr>
              <a:buFontTx/>
              <a:buChar char="-"/>
            </a:pPr>
            <a:r>
              <a:rPr lang="ru-RU" sz="2800" dirty="0"/>
              <a:t>Появляется поросенок, грустно здоровается с ребятами и рассказывает: «Когда-то мы построили новый крепкий дом, а сейчас он стал старый, ветхий, ненадежный. А вдруг опять придет волк, нам очень страшно!»</a:t>
            </a:r>
          </a:p>
          <a:p>
            <a:pPr>
              <a:buFontTx/>
              <a:buChar char="-"/>
            </a:pPr>
            <a:r>
              <a:rPr lang="ru-RU" sz="2800" dirty="0"/>
              <a:t>Что же делать? Мы поможем тебе. Но сначала разомнемся, сделаем специальную зарядку. </a:t>
            </a:r>
          </a:p>
          <a:p>
            <a:endParaRPr lang="ru-RU" dirty="0"/>
          </a:p>
        </p:txBody>
      </p:sp>
      <p:pic>
        <p:nvPicPr>
          <p:cNvPr id="2050" name="Picture 2" descr="C:\Users\Toshiba\Desktop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45024"/>
            <a:ext cx="4308772" cy="30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7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663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Артикуляционная гимнастика.</a:t>
            </a:r>
            <a:br>
              <a:rPr lang="ru-RU" dirty="0" smtClean="0"/>
            </a:br>
            <a:r>
              <a:rPr lang="ru-RU" dirty="0" smtClean="0"/>
              <a:t>Упражнения</a:t>
            </a:r>
            <a:endParaRPr lang="ru-RU" dirty="0"/>
          </a:p>
        </p:txBody>
      </p:sp>
      <p:pic>
        <p:nvPicPr>
          <p:cNvPr id="3074" name="Picture 2" descr="C:\Users\Toshiba\Desktop\23_dya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3" y="1489059"/>
            <a:ext cx="2233995" cy="200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2016" y="3496071"/>
            <a:ext cx="1584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«Молоточек»</a:t>
            </a:r>
            <a:endParaRPr lang="ru-RU" dirty="0"/>
          </a:p>
        </p:txBody>
      </p:sp>
      <p:pic>
        <p:nvPicPr>
          <p:cNvPr id="3075" name="Picture 3" descr="C:\Users\Toshiba\Desktop\htmlconvd-Zz1TdN_html_m1c7df8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080" y="1556792"/>
            <a:ext cx="2448545" cy="18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96031" y="3374947"/>
            <a:ext cx="127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«Окошко»</a:t>
            </a:r>
            <a:endParaRPr lang="ru-RU" dirty="0"/>
          </a:p>
        </p:txBody>
      </p:sp>
      <p:pic>
        <p:nvPicPr>
          <p:cNvPr id="3076" name="Picture 4" descr="C:\Users\Toshiba\Desktop\8940_html_m77a034f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18" y="3958801"/>
            <a:ext cx="1931794" cy="18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61070" y="5958172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«Маляр»</a:t>
            </a:r>
            <a:endParaRPr lang="ru-RU" dirty="0"/>
          </a:p>
        </p:txBody>
      </p:sp>
      <p:pic>
        <p:nvPicPr>
          <p:cNvPr id="3077" name="Picture 5" descr="C:\Users\Toshiba\Desktop\Bez-imeni-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91" y="4031084"/>
            <a:ext cx="1834282" cy="192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704" y="6035499"/>
            <a:ext cx="1760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«Красим окна»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10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8448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Автоматизация звука </a:t>
            </a:r>
            <a:r>
              <a:rPr lang="en-US" sz="3600" dirty="0"/>
              <a:t>[</a:t>
            </a:r>
            <a:r>
              <a:rPr lang="ru-RU" sz="3600" dirty="0"/>
              <a:t>р</a:t>
            </a:r>
            <a:r>
              <a:rPr lang="en-US" sz="3600" dirty="0"/>
              <a:t>] </a:t>
            </a:r>
            <a:r>
              <a:rPr lang="ru-RU" sz="3600" dirty="0"/>
              <a:t>в </a:t>
            </a:r>
            <a:r>
              <a:rPr lang="ru-RU" sz="3600" dirty="0" smtClean="0"/>
              <a:t>слогах. Развитие мелкой моторики рук. Чтение слогов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Дидактическая игра «Ведерки»</a:t>
            </a:r>
          </a:p>
          <a:p>
            <a:pPr marL="0" indent="0">
              <a:buNone/>
            </a:pPr>
            <a:r>
              <a:rPr lang="ru-RU" dirty="0" smtClean="0"/>
              <a:t>- Чтобы дом был крепким, нужно завести раствор. Поможем поросятам. Принесем в ведерках воду и песок. Внимательно прочитай слоги. В ведра, на которых написаны остальные слоги,- налить воды( голубым карандашом нарисовать спираль).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9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oshiba\Desktop\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5" y="908720"/>
            <a:ext cx="1944216" cy="291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oshiba\Desktop\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78933"/>
            <a:ext cx="1944216" cy="291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oshiba\Desktop\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865258"/>
            <a:ext cx="1944216" cy="291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oshiba\Desktop\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5" y="3466828"/>
            <a:ext cx="1944216" cy="291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oshiba\Desktop\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66828"/>
            <a:ext cx="1944216" cy="291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oshiba\Desktop\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66828"/>
            <a:ext cx="1944216" cy="291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0630" y="235260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30729" y="2352606"/>
            <a:ext cx="45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752559" y="2352606"/>
            <a:ext cx="461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05180" y="236779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481967" y="2317868"/>
            <a:ext cx="45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385783" y="2301745"/>
            <a:ext cx="471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РЭ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00630" y="4891877"/>
            <a:ext cx="45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065180" y="4891877"/>
            <a:ext cx="515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РЫ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685174" y="4885561"/>
            <a:ext cx="45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648654" y="4891877"/>
            <a:ext cx="461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434582" y="48918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385783" y="4891877"/>
            <a:ext cx="45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90500" y="6021287"/>
            <a:ext cx="8002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 таким хорошим раствором домики получились прочными. Устали наши </a:t>
            </a:r>
          </a:p>
          <a:p>
            <a:r>
              <a:rPr lang="ru-RU" dirty="0" smtClean="0"/>
              <a:t>Руки делать раствор, нужен массаж.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3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422</TotalTime>
  <Words>809</Words>
  <Application>Microsoft Office PowerPoint</Application>
  <PresentationFormat>Экран (4:3)</PresentationFormat>
  <Paragraphs>99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Автоматизация звука [р] в слогах, словах и фразах (по мотивам сказки С. Михалкова «Три поросенка»)</vt:lpstr>
      <vt:lpstr>Задачи:</vt:lpstr>
      <vt:lpstr>Оборудование.</vt:lpstr>
      <vt:lpstr>Ход занятия</vt:lpstr>
      <vt:lpstr>II. Основная часть.</vt:lpstr>
      <vt:lpstr>Презентация PowerPoint</vt:lpstr>
      <vt:lpstr>Артикуляционная гимнастика. Упражнения</vt:lpstr>
      <vt:lpstr>Автоматизация звука [р] в слогах. Развитие мелкой моторики рук. Чтение слогов</vt:lpstr>
      <vt:lpstr>Презентация PowerPoint</vt:lpstr>
      <vt:lpstr>Массаж рук «Строим дом»</vt:lpstr>
      <vt:lpstr>Автоматизация звука [р] в словах.  Дидактическая игра «Найди что лишнее»</vt:lpstr>
      <vt:lpstr>Физкультминутка</vt:lpstr>
      <vt:lpstr>Автоматизация звука [р] во фразах. Составление предложений с заданными словами.</vt:lpstr>
      <vt:lpstr>Дидактическая игра «Укрась домик».</vt:lpstr>
      <vt:lpstr>III. Заключительная часть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[р] в слогах, словах и фразах (по мотивам сказки С.Михалкова «Три поросенка»</dc:title>
  <dc:creator>Toshiba</dc:creator>
  <cp:lastModifiedBy>Windows User</cp:lastModifiedBy>
  <cp:revision>30</cp:revision>
  <dcterms:created xsi:type="dcterms:W3CDTF">2016-02-09T14:10:37Z</dcterms:created>
  <dcterms:modified xsi:type="dcterms:W3CDTF">2016-02-10T10:01:29Z</dcterms:modified>
</cp:coreProperties>
</file>