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30"/>
  </p:notesMasterIdLst>
  <p:sldIdLst>
    <p:sldId id="256" r:id="rId2"/>
    <p:sldId id="257" r:id="rId3"/>
    <p:sldId id="258" r:id="rId4"/>
    <p:sldId id="290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9" r:id="rId13"/>
    <p:sldId id="267" r:id="rId14"/>
    <p:sldId id="270" r:id="rId15"/>
    <p:sldId id="268" r:id="rId16"/>
    <p:sldId id="288" r:id="rId17"/>
    <p:sldId id="281" r:id="rId18"/>
    <p:sldId id="282" r:id="rId19"/>
    <p:sldId id="283" r:id="rId20"/>
    <p:sldId id="277" r:id="rId21"/>
    <p:sldId id="278" r:id="rId22"/>
    <p:sldId id="279" r:id="rId23"/>
    <p:sldId id="280" r:id="rId24"/>
    <p:sldId id="273" r:id="rId25"/>
    <p:sldId id="274" r:id="rId26"/>
    <p:sldId id="291" r:id="rId27"/>
    <p:sldId id="292" r:id="rId28"/>
    <p:sldId id="289" r:id="rId2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1D6544D8-8E25-4D6F-B7E7-C9B994ED0B86}">
          <p14:sldIdLst>
            <p14:sldId id="256"/>
            <p14:sldId id="257"/>
          </p14:sldIdLst>
        </p14:section>
        <p14:section name="Раздел без заголовка" id="{7FD2C1CB-5525-4083-B1F0-383DBD2B4AF8}">
          <p14:sldIdLst>
            <p14:sldId id="258"/>
            <p14:sldId id="290"/>
            <p14:sldId id="259"/>
            <p14:sldId id="260"/>
            <p14:sldId id="262"/>
            <p14:sldId id="263"/>
            <p14:sldId id="264"/>
            <p14:sldId id="265"/>
            <p14:sldId id="266"/>
            <p14:sldId id="269"/>
            <p14:sldId id="267"/>
            <p14:sldId id="270"/>
            <p14:sldId id="268"/>
            <p14:sldId id="288"/>
            <p14:sldId id="281"/>
            <p14:sldId id="282"/>
            <p14:sldId id="283"/>
          </p14:sldIdLst>
        </p14:section>
        <p14:section name="Раздел без заголовка" id="{CD62D7E6-6944-4A96-8A5A-D8CBF261A2F0}">
          <p14:sldIdLst>
            <p14:sldId id="277"/>
            <p14:sldId id="278"/>
            <p14:sldId id="279"/>
            <p14:sldId id="280"/>
          </p14:sldIdLst>
        </p14:section>
        <p14:section name="Раздел без заголовка" id="{336F80DC-889C-4D2F-881B-F5FAEC8B94EA}">
          <p14:sldIdLst>
            <p14:sldId id="273"/>
          </p14:sldIdLst>
        </p14:section>
        <p14:section name="Раздел без заголовка" id="{42B04870-1F44-4DAE-A03A-CBDDF8CC15F3}">
          <p14:sldIdLst>
            <p14:sldId id="274"/>
            <p14:sldId id="291"/>
            <p14:sldId id="292"/>
            <p14:sldId id="289"/>
          </p14:sldIdLst>
        </p14:section>
        <p14:section name="Раздел без заголовка" id="{596E0AE6-E5F9-4CD4-871B-05B91E561B7E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44" autoAdjust="0"/>
    <p:restoredTop sz="86357" autoAdjust="0"/>
  </p:normalViewPr>
  <p:slideViewPr>
    <p:cSldViewPr snapToGrid="0">
      <p:cViewPr varScale="1">
        <p:scale>
          <a:sx n="79" d="100"/>
          <a:sy n="79" d="100"/>
        </p:scale>
        <p:origin x="96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781445-FFB9-4B23-A0AB-B97D90990299}" type="datetimeFigureOut">
              <a:rPr lang="ru-RU" smtClean="0"/>
              <a:t>27.03.2016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284532-989C-49D8-A47E-3CE14C50A2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06272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284532-989C-49D8-A47E-3CE14C50A2D4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69342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6D091-DE93-412F-85E5-48872BDB3AF2}" type="datetimeFigureOut">
              <a:rPr lang="ru-RU" smtClean="0"/>
              <a:t>27.03.2016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B70D0415-A4BE-4ED1-9287-92B43D92FB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9632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6D091-DE93-412F-85E5-48872BDB3AF2}" type="datetimeFigureOut">
              <a:rPr lang="ru-RU" smtClean="0"/>
              <a:t>27.03.2016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70D0415-A4BE-4ED1-9287-92B43D92FB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0314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6D091-DE93-412F-85E5-48872BDB3AF2}" type="datetimeFigureOut">
              <a:rPr lang="ru-RU" smtClean="0"/>
              <a:t>27.03.2016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70D0415-A4BE-4ED1-9287-92B43D92FB2F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20671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6D091-DE93-412F-85E5-48872BDB3AF2}" type="datetimeFigureOut">
              <a:rPr lang="ru-RU" smtClean="0"/>
              <a:t>27.03.2016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70D0415-A4BE-4ED1-9287-92B43D92FB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7725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6D091-DE93-412F-85E5-48872BDB3AF2}" type="datetimeFigureOut">
              <a:rPr lang="ru-RU" smtClean="0"/>
              <a:t>27.03.2016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70D0415-A4BE-4ED1-9287-92B43D92FB2F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53589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6D091-DE93-412F-85E5-48872BDB3AF2}" type="datetimeFigureOut">
              <a:rPr lang="ru-RU" smtClean="0"/>
              <a:t>27.03.2016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70D0415-A4BE-4ED1-9287-92B43D92FB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8557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6D091-DE93-412F-85E5-48872BDB3AF2}" type="datetimeFigureOut">
              <a:rPr lang="ru-RU" smtClean="0"/>
              <a:t>27.03.2016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D0415-A4BE-4ED1-9287-92B43D92FB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5797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6D091-DE93-412F-85E5-48872BDB3AF2}" type="datetimeFigureOut">
              <a:rPr lang="ru-RU" smtClean="0"/>
              <a:t>27.03.2016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D0415-A4BE-4ED1-9287-92B43D92FB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4024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6D091-DE93-412F-85E5-48872BDB3AF2}" type="datetimeFigureOut">
              <a:rPr lang="ru-RU" smtClean="0"/>
              <a:t>27.03.2016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D0415-A4BE-4ED1-9287-92B43D92FB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919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6D091-DE93-412F-85E5-48872BDB3AF2}" type="datetimeFigureOut">
              <a:rPr lang="ru-RU" smtClean="0"/>
              <a:t>27.03.2016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70D0415-A4BE-4ED1-9287-92B43D92FB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7900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6D091-DE93-412F-85E5-48872BDB3AF2}" type="datetimeFigureOut">
              <a:rPr lang="ru-RU" smtClean="0"/>
              <a:t>27.03.2016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70D0415-A4BE-4ED1-9287-92B43D92FB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3489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6D091-DE93-412F-85E5-48872BDB3AF2}" type="datetimeFigureOut">
              <a:rPr lang="ru-RU" smtClean="0"/>
              <a:t>27.03.2016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70D0415-A4BE-4ED1-9287-92B43D92FB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9113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6D091-DE93-412F-85E5-48872BDB3AF2}" type="datetimeFigureOut">
              <a:rPr lang="ru-RU" smtClean="0"/>
              <a:t>27.03.2016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D0415-A4BE-4ED1-9287-92B43D92FB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1268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6D091-DE93-412F-85E5-48872BDB3AF2}" type="datetimeFigureOut">
              <a:rPr lang="ru-RU" smtClean="0"/>
              <a:t>27.03.2016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D0415-A4BE-4ED1-9287-92B43D92FB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2615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6D091-DE93-412F-85E5-48872BDB3AF2}" type="datetimeFigureOut">
              <a:rPr lang="ru-RU" smtClean="0"/>
              <a:t>27.03.2016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D0415-A4BE-4ED1-9287-92B43D92FB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3302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6D091-DE93-412F-85E5-48872BDB3AF2}" type="datetimeFigureOut">
              <a:rPr lang="ru-RU" smtClean="0"/>
              <a:t>27.03.2016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70D0415-A4BE-4ED1-9287-92B43D92FB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5161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56D091-DE93-412F-85E5-48872BDB3AF2}" type="datetimeFigureOut">
              <a:rPr lang="ru-RU" smtClean="0"/>
              <a:t>27.03.2016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B70D0415-A4BE-4ED1-9287-92B43D92FB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3935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</p:sldLayoutIdLst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5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3552" y="1674941"/>
            <a:ext cx="10515600" cy="4361111"/>
          </a:xfrm>
        </p:spPr>
        <p:txBody>
          <a:bodyPr/>
          <a:lstStyle/>
          <a:p>
            <a:pPr algn="ctr"/>
            <a:r>
              <a:rPr lang="ru-RU" smtClean="0"/>
              <a:t>Портфолио воспитателя МДОУ Детский сад №6 с. Аргаяш</a:t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z="4000" smtClean="0">
                <a:solidFill>
                  <a:srgbClr val="002060"/>
                </a:solidFill>
              </a:rPr>
              <a:t>Байгильдиной Альбины Уеловны</a:t>
            </a:r>
            <a:endParaRPr lang="ru-RU" sz="4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5797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659258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Участие в </a:t>
            </a:r>
            <a:r>
              <a:rPr lang="ru-RU" sz="2400" dirty="0" err="1" smtClean="0"/>
              <a:t>вебинарах</a:t>
            </a:r>
            <a:endParaRPr lang="ru-RU" sz="2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36582" y="5684475"/>
            <a:ext cx="4886409" cy="576262"/>
          </a:xfrm>
        </p:spPr>
        <p:txBody>
          <a:bodyPr/>
          <a:lstStyle/>
          <a:p>
            <a:pPr algn="ctr"/>
            <a:r>
              <a:rPr lang="ru-RU" sz="2000" dirty="0" smtClean="0"/>
              <a:t>Реализация индивидуального подхода в системе дошкольного образования</a:t>
            </a:r>
            <a:endParaRPr lang="ru-RU" sz="20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1808" y="1863265"/>
            <a:ext cx="3543486" cy="2494336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528659" y="1863265"/>
            <a:ext cx="4807135" cy="576262"/>
          </a:xfrm>
        </p:spPr>
        <p:txBody>
          <a:bodyPr/>
          <a:lstStyle/>
          <a:p>
            <a:pPr algn="ctr"/>
            <a:r>
              <a:rPr lang="ru-RU" sz="2000" dirty="0" smtClean="0"/>
              <a:t>Дошкольник: образование и развитие, особенности общения. Ранний возраст: 2- 3 года</a:t>
            </a:r>
            <a:endParaRPr lang="ru-RU" sz="2000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0399" y="3019424"/>
            <a:ext cx="4055331" cy="2852579"/>
          </a:xfrm>
        </p:spPr>
      </p:pic>
    </p:spTree>
    <p:extLst>
      <p:ext uri="{BB962C8B-B14F-4D97-AF65-F5344CB8AC3E}">
        <p14:creationId xmlns:p14="http://schemas.microsoft.com/office/powerpoint/2010/main" val="2595338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546964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Участие в </a:t>
            </a:r>
            <a:r>
              <a:rPr lang="ru-RU" sz="2400" dirty="0" err="1" smtClean="0"/>
              <a:t>вебинарах</a:t>
            </a:r>
            <a:endParaRPr lang="ru-RU" sz="2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7742" y="2230479"/>
            <a:ext cx="5103485" cy="576262"/>
          </a:xfrm>
        </p:spPr>
        <p:txBody>
          <a:bodyPr/>
          <a:lstStyle/>
          <a:p>
            <a:pPr algn="ctr"/>
            <a:r>
              <a:rPr lang="ru-RU" sz="2000" dirty="0" smtClean="0"/>
              <a:t>Дошкольник: образование и развитие, особенности общения. Младший дошкольный возраст: 3- 4 года</a:t>
            </a:r>
            <a:endParaRPr lang="ru-RU" sz="20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0160" y="3118599"/>
            <a:ext cx="4049558" cy="2843390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304547" y="5500562"/>
            <a:ext cx="5200064" cy="576262"/>
          </a:xfrm>
        </p:spPr>
        <p:txBody>
          <a:bodyPr/>
          <a:lstStyle/>
          <a:p>
            <a:pPr algn="ctr"/>
            <a:r>
              <a:rPr lang="ru-RU" sz="2000" dirty="0" smtClean="0"/>
              <a:t>Дошкольник: образование и развитие, особенности общения. Средний дошкольный возраст: 4- 5 лет</a:t>
            </a:r>
            <a:endParaRPr lang="ru-RU" sz="2000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37248" y="1765193"/>
            <a:ext cx="4132897" cy="2905503"/>
          </a:xfrm>
        </p:spPr>
      </p:pic>
    </p:spTree>
    <p:extLst>
      <p:ext uri="{BB962C8B-B14F-4D97-AF65-F5344CB8AC3E}">
        <p14:creationId xmlns:p14="http://schemas.microsoft.com/office/powerpoint/2010/main" val="3439961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659258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Участие в </a:t>
            </a:r>
            <a:r>
              <a:rPr lang="ru-RU" sz="2800" dirty="0" err="1" smtClean="0"/>
              <a:t>вебинарах</a:t>
            </a: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15802" y="6040659"/>
            <a:ext cx="4487639" cy="504240"/>
          </a:xfrm>
        </p:spPr>
        <p:txBody>
          <a:bodyPr/>
          <a:lstStyle/>
          <a:p>
            <a:r>
              <a:rPr lang="ru-RU" sz="2000" dirty="0" smtClean="0"/>
              <a:t>Дошкольник: образование и развитие, особенности общения. Старший дошкольный возраст: 5 – 6 лет</a:t>
            </a:r>
            <a:endParaRPr lang="ru-RU" sz="20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8791" y="2805868"/>
            <a:ext cx="4215820" cy="2952714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937248" y="2022785"/>
            <a:ext cx="4567363" cy="576262"/>
          </a:xfrm>
        </p:spPr>
        <p:txBody>
          <a:bodyPr/>
          <a:lstStyle/>
          <a:p>
            <a:r>
              <a:rPr lang="ru-RU" sz="2000" dirty="0" smtClean="0"/>
              <a:t>Дошкольник: образование и развитие, особенности общения. На пороге школы: 6 – 7 лет</a:t>
            </a:r>
            <a:endParaRPr lang="ru-RU" sz="2000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1664" y="1812925"/>
            <a:ext cx="4113553" cy="2881493"/>
          </a:xfrm>
        </p:spPr>
      </p:pic>
    </p:spTree>
    <p:extLst>
      <p:ext uri="{BB962C8B-B14F-4D97-AF65-F5344CB8AC3E}">
        <p14:creationId xmlns:p14="http://schemas.microsoft.com/office/powerpoint/2010/main" val="4189667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659258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Участие в </a:t>
            </a:r>
            <a:r>
              <a:rPr lang="ru-RU" sz="2400" dirty="0" err="1" smtClean="0"/>
              <a:t>вебинарах</a:t>
            </a:r>
            <a:endParaRPr lang="ru-RU" sz="2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19486" y="1740234"/>
            <a:ext cx="4950577" cy="576262"/>
          </a:xfrm>
        </p:spPr>
        <p:txBody>
          <a:bodyPr/>
          <a:lstStyle/>
          <a:p>
            <a:pPr algn="ctr"/>
            <a:r>
              <a:rPr lang="ru-RU" sz="2000" dirty="0" smtClean="0"/>
              <a:t>Развитие словесного творчества на групповых занятиях со старшими дошкольниками</a:t>
            </a:r>
            <a:endParaRPr lang="ru-RU" sz="20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710475" y="5839619"/>
            <a:ext cx="4794136" cy="576262"/>
          </a:xfrm>
        </p:spPr>
        <p:txBody>
          <a:bodyPr/>
          <a:lstStyle/>
          <a:p>
            <a:pPr algn="ctr"/>
            <a:r>
              <a:rPr lang="ru-RU" sz="2000" dirty="0" smtClean="0"/>
              <a:t>Активизация внимания и памяти у детей с ОВЗ как базовая предпосылка при формировании навыков чтения и письма</a:t>
            </a:r>
            <a:endParaRPr lang="ru-RU" sz="2000" dirty="0"/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quarter" idx="4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07936" y="1444626"/>
            <a:ext cx="4254494" cy="3007738"/>
          </a:xfrm>
        </p:spPr>
      </p:pic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5504" y="2614867"/>
            <a:ext cx="4190930" cy="2962801"/>
          </a:xfrm>
        </p:spPr>
      </p:pic>
    </p:spTree>
    <p:extLst>
      <p:ext uri="{BB962C8B-B14F-4D97-AF65-F5344CB8AC3E}">
        <p14:creationId xmlns:p14="http://schemas.microsoft.com/office/powerpoint/2010/main" val="2651632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595090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Участие в </a:t>
            </a:r>
            <a:r>
              <a:rPr lang="ru-RU" sz="2800" dirty="0" err="1" smtClean="0"/>
              <a:t>вебинарах</a:t>
            </a: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99762" y="5183434"/>
            <a:ext cx="5097083" cy="1101955"/>
          </a:xfrm>
        </p:spPr>
        <p:txBody>
          <a:bodyPr/>
          <a:lstStyle/>
          <a:p>
            <a:pPr algn="ctr"/>
            <a:r>
              <a:rPr lang="ru-RU" sz="2000" dirty="0" smtClean="0"/>
              <a:t>Традиционные и инновационные приёмы активизации фонематического восприятия у детей с особенностями развития</a:t>
            </a:r>
            <a:endParaRPr lang="ru-RU" sz="20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4272" y="1478687"/>
            <a:ext cx="4011087" cy="2835660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620256" y="2286917"/>
            <a:ext cx="4970282" cy="609600"/>
          </a:xfrm>
        </p:spPr>
        <p:txBody>
          <a:bodyPr/>
          <a:lstStyle/>
          <a:p>
            <a:pPr algn="ctr"/>
            <a:r>
              <a:rPr lang="ru-RU" sz="2000" dirty="0" smtClean="0"/>
              <a:t>Профилактическая работа по нарушению письменной речи у детей с речевыми расстройствами</a:t>
            </a:r>
            <a:endParaRPr lang="ru-RU" sz="2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7392" y="3296012"/>
            <a:ext cx="4348054" cy="3073881"/>
          </a:xfrm>
        </p:spPr>
      </p:pic>
    </p:spTree>
    <p:extLst>
      <p:ext uri="{BB962C8B-B14F-4D97-AF65-F5344CB8AC3E}">
        <p14:creationId xmlns:p14="http://schemas.microsoft.com/office/powerpoint/2010/main" val="3676284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00419" y="0"/>
            <a:ext cx="8911687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8147" y="1969475"/>
            <a:ext cx="5197642" cy="576262"/>
          </a:xfrm>
        </p:spPr>
        <p:txBody>
          <a:bodyPr/>
          <a:lstStyle/>
          <a:p>
            <a:r>
              <a:rPr lang="ru-RU" sz="2000" dirty="0" smtClean="0"/>
              <a:t>Участник круглого стола «Обмен методическими разработками как трансляция педагогического опыта на Всероссийском уровне»</a:t>
            </a:r>
            <a:endParaRPr lang="ru-RU" sz="20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3919" y="2717187"/>
            <a:ext cx="2477665" cy="3504612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015789" y="6056251"/>
            <a:ext cx="6059423" cy="576262"/>
          </a:xfrm>
        </p:spPr>
        <p:txBody>
          <a:bodyPr/>
          <a:lstStyle/>
          <a:p>
            <a:r>
              <a:rPr lang="ru-RU" sz="2000" dirty="0" smtClean="0"/>
              <a:t>Участник Всероссийской конференции работников дошкольной сферы образования «Методические разработки работников образовательной сферы. Проблемы доступности и сопровождения»</a:t>
            </a:r>
            <a:endParaRPr lang="ru-RU" sz="2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8368" y="1282700"/>
            <a:ext cx="2374433" cy="3358592"/>
          </a:xfrm>
        </p:spPr>
      </p:pic>
    </p:spTree>
    <p:extLst>
      <p:ext uri="{BB962C8B-B14F-4D97-AF65-F5344CB8AC3E}">
        <p14:creationId xmlns:p14="http://schemas.microsoft.com/office/powerpoint/2010/main" val="3517113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73596" y="2440718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ru-RU" sz="4800" b="1" i="1" dirty="0" smtClean="0">
                <a:latin typeface="Monotype Corsiva" panose="03010101010201010101" pitchFamily="66" charset="0"/>
              </a:rPr>
              <a:t>МОИ ДОСТИЖЕНИЯ</a:t>
            </a:r>
            <a:endParaRPr lang="ru-RU" sz="4800" b="1" i="1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7324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4547" y="1872789"/>
            <a:ext cx="5235622" cy="2843589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Благодарственное письмо за добросовестный труд, ответственность, участие в общественной жизни ДОУ и любовь к детям</a:t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>Заведующий МДОУ Детский сад №6 с. Аргаяш</a:t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>2013 г</a:t>
            </a:r>
            <a:endParaRPr lang="ru-RU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9312" y="787239"/>
            <a:ext cx="3729616" cy="5424895"/>
          </a:xfrm>
          <a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100000" sy="100000" flip="none" algn="tl"/>
          </a:blipFill>
        </p:spPr>
      </p:pic>
    </p:spTree>
    <p:extLst>
      <p:ext uri="{BB962C8B-B14F-4D97-AF65-F5344CB8AC3E}">
        <p14:creationId xmlns:p14="http://schemas.microsoft.com/office/powerpoint/2010/main" val="710991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4611" y="1779141"/>
            <a:ext cx="4989093" cy="1280890"/>
          </a:xfrm>
        </p:spPr>
        <p:txBody>
          <a:bodyPr>
            <a:noAutofit/>
          </a:bodyPr>
          <a:lstStyle/>
          <a:p>
            <a:r>
              <a:rPr lang="ru-RU" sz="2800" dirty="0" smtClean="0"/>
              <a:t>Благодарность за вклад в развитие образовательного учреждения</a:t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>Депутат Государственной Думы РФ</a:t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>2015 г</a:t>
            </a:r>
            <a:endParaRPr lang="ru-RU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5615" y="792481"/>
            <a:ext cx="3664657" cy="5379774"/>
          </a:xfrm>
        </p:spPr>
      </p:pic>
    </p:spTree>
    <p:extLst>
      <p:ext uri="{BB962C8B-B14F-4D97-AF65-F5344CB8AC3E}">
        <p14:creationId xmlns:p14="http://schemas.microsoft.com/office/powerpoint/2010/main" val="2846095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6441" y="1474342"/>
            <a:ext cx="3775791" cy="1280890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Грамота за добросовестный труд и успехи в профессиональной деятельности</a:t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>Управление образования Аргаяшского района</a:t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>2015 г</a:t>
            </a:r>
            <a:endParaRPr lang="ru-RU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9122" y="761038"/>
            <a:ext cx="3571173" cy="5200850"/>
          </a:xfrm>
        </p:spPr>
      </p:pic>
    </p:spTree>
    <p:extLst>
      <p:ext uri="{BB962C8B-B14F-4D97-AF65-F5344CB8AC3E}">
        <p14:creationId xmlns:p14="http://schemas.microsoft.com/office/powerpoint/2010/main" val="2596714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64632" y="446088"/>
            <a:ext cx="4329779" cy="590232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Сведения о педагоге</a:t>
            </a:r>
            <a:endParaRPr lang="ru-RU" sz="24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987552" y="1598613"/>
            <a:ext cx="5644896" cy="4262436"/>
          </a:xfrm>
        </p:spPr>
        <p:txBody>
          <a:bodyPr>
            <a:normAutofit/>
          </a:bodyPr>
          <a:lstStyle/>
          <a:p>
            <a:r>
              <a:rPr lang="ru-RU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Ф.И.О. </a:t>
            </a:r>
            <a:r>
              <a:rPr lang="ru-RU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Байгильдина Альбина Уеловна</a:t>
            </a:r>
          </a:p>
          <a:p>
            <a:r>
              <a:rPr lang="ru-RU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Место работы </a:t>
            </a:r>
            <a:r>
              <a:rPr lang="ru-RU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Муниципальное дошкольное образовательное учреждение Детский сад №6 с. Аргаяш</a:t>
            </a:r>
          </a:p>
          <a:p>
            <a:r>
              <a:rPr lang="ru-RU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Должность </a:t>
            </a:r>
            <a:r>
              <a:rPr lang="ru-RU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Воспитатель</a:t>
            </a:r>
          </a:p>
          <a:p>
            <a:r>
              <a:rPr lang="ru-RU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Общий стаж работы </a:t>
            </a:r>
            <a:r>
              <a:rPr lang="ru-RU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 лет</a:t>
            </a:r>
          </a:p>
          <a:p>
            <a:r>
              <a:rPr lang="ru-RU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Стаж работы в данной должности </a:t>
            </a:r>
            <a:r>
              <a:rPr lang="ru-RU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 года</a:t>
            </a:r>
          </a:p>
          <a:p>
            <a:r>
              <a:rPr lang="ru-RU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данном учреждении </a:t>
            </a:r>
            <a:r>
              <a:rPr lang="ru-RU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 года</a:t>
            </a:r>
            <a:endParaRPr lang="ru-RU" sz="16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4732" y="1241883"/>
            <a:ext cx="2823973" cy="3854374"/>
          </a:xfrm>
        </p:spPr>
      </p:pic>
    </p:spTree>
    <p:extLst>
      <p:ext uri="{BB962C8B-B14F-4D97-AF65-F5344CB8AC3E}">
        <p14:creationId xmlns:p14="http://schemas.microsoft.com/office/powerpoint/2010/main" val="2371635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93152" y="246690"/>
            <a:ext cx="2700543" cy="97631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3152" y="880674"/>
            <a:ext cx="3496188" cy="5129982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63570" y="1582573"/>
            <a:ext cx="3843672" cy="4262436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Благодарственное письмо за участие в благотворительном проекте</a:t>
            </a:r>
          </a:p>
          <a:p>
            <a:pPr algn="ctr"/>
            <a:r>
              <a:rPr lang="ru-RU" sz="2800" dirty="0" smtClean="0"/>
              <a:t> «Тепло в дар»</a:t>
            </a:r>
          </a:p>
          <a:p>
            <a:pPr algn="ctr"/>
            <a:endParaRPr lang="ru-RU" sz="2800" dirty="0" smtClean="0"/>
          </a:p>
          <a:p>
            <a:pPr algn="ctr"/>
            <a:r>
              <a:rPr lang="ru-RU" sz="2800" dirty="0" smtClean="0"/>
              <a:t>2015 г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057625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8915400" cy="580607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/>
              <a:t>Участие в профессиональных конкурсах</a:t>
            </a:r>
            <a:endParaRPr lang="ru-RU" sz="32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5344" y="1295989"/>
            <a:ext cx="3414817" cy="4825774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80674" y="1598613"/>
            <a:ext cx="4892842" cy="4262436"/>
          </a:xfrm>
        </p:spPr>
        <p:txBody>
          <a:bodyPr>
            <a:noAutofit/>
          </a:bodyPr>
          <a:lstStyle/>
          <a:p>
            <a:r>
              <a:rPr lang="ru-RU" sz="2000" dirty="0" smtClean="0"/>
              <a:t>Диплом победителя </a:t>
            </a:r>
            <a:r>
              <a:rPr lang="en-US" sz="2000" dirty="0" smtClean="0"/>
              <a:t>II</a:t>
            </a:r>
            <a:r>
              <a:rPr lang="ru-RU" sz="2000" dirty="0" smtClean="0"/>
              <a:t> степени Всероссийского педагогического марафона «Моя профессия – Воспитатель»</a:t>
            </a:r>
          </a:p>
          <a:p>
            <a:r>
              <a:rPr lang="ru-RU" sz="2000" dirty="0" smtClean="0"/>
              <a:t>Номинация: методическая разработка занятия</a:t>
            </a:r>
          </a:p>
          <a:p>
            <a:r>
              <a:rPr lang="ru-RU" sz="2000" dirty="0" smtClean="0"/>
              <a:t>Конспект занятия в старшей группе «К нам летит метеорит»</a:t>
            </a:r>
          </a:p>
          <a:p>
            <a:r>
              <a:rPr lang="ru-RU" sz="2000" dirty="0" smtClean="0"/>
              <a:t>2014 г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674355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63549" y="824040"/>
            <a:ext cx="2970340" cy="97631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4895" y="1088961"/>
            <a:ext cx="3488935" cy="4772088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00464" y="1598613"/>
            <a:ext cx="4393948" cy="4262436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Диплом победителя </a:t>
            </a:r>
            <a:r>
              <a:rPr lang="en-US" sz="2000" dirty="0" smtClean="0"/>
              <a:t>I</a:t>
            </a:r>
            <a:r>
              <a:rPr lang="ru-RU" sz="2000" dirty="0" smtClean="0"/>
              <a:t> место</a:t>
            </a:r>
          </a:p>
          <a:p>
            <a:r>
              <a:rPr lang="ru-RU" sz="2000" dirty="0" smtClean="0"/>
              <a:t>Всероссийское тестирование «ФГОС ДО: требования, структура, реализация»</a:t>
            </a:r>
          </a:p>
          <a:p>
            <a:r>
              <a:rPr lang="ru-RU" sz="2000" dirty="0" smtClean="0"/>
              <a:t>2015 г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839147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02589" y="885000"/>
            <a:ext cx="3019108" cy="976312"/>
          </a:xfrm>
        </p:spPr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24127" y="592392"/>
            <a:ext cx="3828138" cy="5414962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80674" y="1598614"/>
            <a:ext cx="4313737" cy="4262436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Диплом победителя </a:t>
            </a:r>
            <a:r>
              <a:rPr lang="en-US" sz="2000" dirty="0" smtClean="0"/>
              <a:t>II</a:t>
            </a:r>
            <a:r>
              <a:rPr lang="ru-RU" sz="2000" dirty="0" smtClean="0"/>
              <a:t> место</a:t>
            </a:r>
          </a:p>
          <a:p>
            <a:r>
              <a:rPr lang="ru-RU" sz="2000" dirty="0" smtClean="0"/>
              <a:t>Международная олимпиада для педагогов</a:t>
            </a:r>
          </a:p>
          <a:p>
            <a:r>
              <a:rPr lang="ru-RU" sz="2000" dirty="0" smtClean="0"/>
              <a:t>«Профессиональная компетентность педагога ДОУ»</a:t>
            </a:r>
          </a:p>
          <a:p>
            <a:r>
              <a:rPr lang="ru-RU" sz="2000" dirty="0" smtClean="0"/>
              <a:t>2015 г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568405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771553"/>
          </a:xfrm>
        </p:spPr>
        <p:txBody>
          <a:bodyPr/>
          <a:lstStyle/>
          <a:p>
            <a:pPr algn="ctr"/>
            <a:r>
              <a:rPr lang="ru-RU" dirty="0" smtClean="0"/>
              <a:t>Достижения воспитанников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74821" y="6047398"/>
            <a:ext cx="5101389" cy="576262"/>
          </a:xfrm>
        </p:spPr>
        <p:txBody>
          <a:bodyPr/>
          <a:lstStyle/>
          <a:p>
            <a:pPr algn="ctr"/>
            <a:r>
              <a:rPr lang="ru-RU" sz="2000" dirty="0" smtClean="0"/>
              <a:t>Диплом победителя всероссийской викторины для дошкольников «В мире сказок»</a:t>
            </a:r>
            <a:endParaRPr lang="ru-RU" sz="20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0670" y="1924050"/>
            <a:ext cx="2356410" cy="3352799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7505610" y="5759267"/>
            <a:ext cx="3999001" cy="576262"/>
          </a:xfrm>
        </p:spPr>
        <p:txBody>
          <a:bodyPr/>
          <a:lstStyle/>
          <a:p>
            <a:pPr algn="ctr"/>
            <a:r>
              <a:rPr lang="ru-RU" sz="2000" dirty="0" smtClean="0"/>
              <a:t>Благодарственное письмо за подготовку победителя</a:t>
            </a:r>
            <a:endParaRPr lang="ru-RU" sz="2000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55518" y="1924050"/>
            <a:ext cx="2365308" cy="3413124"/>
          </a:xfrm>
        </p:spPr>
      </p:pic>
    </p:spTree>
    <p:extLst>
      <p:ext uri="{BB962C8B-B14F-4D97-AF65-F5344CB8AC3E}">
        <p14:creationId xmlns:p14="http://schemas.microsoft.com/office/powerpoint/2010/main" val="1163215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57904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Достижения воспитанников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71074" y="5611019"/>
            <a:ext cx="4876800" cy="576262"/>
          </a:xfrm>
        </p:spPr>
        <p:txBody>
          <a:bodyPr/>
          <a:lstStyle/>
          <a:p>
            <a:pPr algn="ctr"/>
            <a:r>
              <a:rPr lang="ru-RU" sz="2000" dirty="0" smtClean="0"/>
              <a:t>Диплом победителя всероссийской занимательной викторины «Времена года - Ноябрь»</a:t>
            </a:r>
            <a:endParaRPr lang="ru-RU" sz="20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3617" y="1522831"/>
            <a:ext cx="2368371" cy="3352798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7505610" y="5322888"/>
            <a:ext cx="3999001" cy="576262"/>
          </a:xfrm>
        </p:spPr>
        <p:txBody>
          <a:bodyPr/>
          <a:lstStyle/>
          <a:p>
            <a:pPr algn="ctr"/>
            <a:r>
              <a:rPr lang="ru-RU" sz="2000" dirty="0" smtClean="0"/>
              <a:t>Диплом педагога, подготовившего победителя</a:t>
            </a:r>
            <a:endParaRPr lang="ru-RU" sz="2000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85547" y="1522830"/>
            <a:ext cx="2366836" cy="3352799"/>
          </a:xfrm>
        </p:spPr>
      </p:pic>
    </p:spTree>
    <p:extLst>
      <p:ext uri="{BB962C8B-B14F-4D97-AF65-F5344CB8AC3E}">
        <p14:creationId xmlns:p14="http://schemas.microsoft.com/office/powerpoint/2010/main" val="1896694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89760" y="624110"/>
            <a:ext cx="9614851" cy="1241266"/>
          </a:xfrm>
        </p:spPr>
        <p:txBody>
          <a:bodyPr/>
          <a:lstStyle/>
          <a:p>
            <a:pPr algn="ctr"/>
            <a:r>
              <a:rPr lang="ru-RU" dirty="0" smtClean="0"/>
              <a:t>Да, я актриса многих ролей…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2431" y="1244743"/>
            <a:ext cx="1541264" cy="2740026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12265" y="1244743"/>
            <a:ext cx="1516990" cy="2696872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265" y="4201102"/>
            <a:ext cx="3422861" cy="256714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59361" y="3844079"/>
            <a:ext cx="3673856" cy="275539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1087" y="1658692"/>
            <a:ext cx="3675888" cy="245059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2518" y="4109284"/>
            <a:ext cx="1797914" cy="269687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126945" y="4473034"/>
            <a:ext cx="2430214" cy="1822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6884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Но главная роль – заменять матерей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0144" y="1429902"/>
            <a:ext cx="3615686" cy="2711764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02193" y="1429902"/>
            <a:ext cx="3855987" cy="2812914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6875" y="3720944"/>
            <a:ext cx="4454273" cy="3137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0888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23955" y="2372699"/>
            <a:ext cx="8911687" cy="1280890"/>
          </a:xfrm>
        </p:spPr>
        <p:txBody>
          <a:bodyPr/>
          <a:lstStyle/>
          <a:p>
            <a:pPr algn="ctr"/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8599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Сведения об образовании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9472" y="2126222"/>
            <a:ext cx="5378449" cy="3707114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sz="2000" smtClean="0"/>
              <a:t>Диплом с отличием ОК №04014 от 20 июня 2013 г.   об окончании ФГБОУ ВПО «Башкирский государственный университет» по специальности «Педагогика и психология»</a:t>
            </a:r>
          </a:p>
          <a:p>
            <a:r>
              <a:rPr lang="ru-RU" sz="2000" smtClean="0"/>
              <a:t>Присвоена квалификация «Педагог-психолог»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153599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624110"/>
            <a:ext cx="10285411" cy="1280890"/>
          </a:xfrm>
        </p:spPr>
        <p:txBody>
          <a:bodyPr/>
          <a:lstStyle/>
          <a:p>
            <a:pPr algn="ctr"/>
            <a:r>
              <a:rPr lang="ru-RU" dirty="0" smtClean="0"/>
              <a:t>Курсы профессиональной подготовки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7882" y="2013487"/>
            <a:ext cx="6424569" cy="4439246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190746" y="2126222"/>
            <a:ext cx="4648327" cy="3777622"/>
          </a:xfrm>
        </p:spPr>
        <p:txBody>
          <a:bodyPr>
            <a:normAutofit/>
          </a:bodyPr>
          <a:lstStyle/>
          <a:p>
            <a:r>
              <a:rPr lang="ru-RU" sz="2000" dirty="0" smtClean="0"/>
              <a:t>Свидетельство №858 от 07 июля 2013 г.</a:t>
            </a:r>
          </a:p>
          <a:p>
            <a:r>
              <a:rPr lang="ru-RU" sz="2000" dirty="0" smtClean="0"/>
              <a:t> </a:t>
            </a:r>
            <a:r>
              <a:rPr lang="ru-RU" sz="2000" dirty="0" err="1" smtClean="0"/>
              <a:t>Сибайский</a:t>
            </a:r>
            <a:r>
              <a:rPr lang="ru-RU" sz="2000" dirty="0" smtClean="0"/>
              <a:t> институт (филиал) ФГБОУ ВПО «Башкирский государственный университет» по программе «Психологическое консультирование» </a:t>
            </a:r>
          </a:p>
          <a:p>
            <a:r>
              <a:rPr lang="ru-RU" sz="2000" dirty="0" smtClean="0"/>
              <a:t>Присвоена квалификация «психолог-консультант»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1068694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Сведения о повышении квалификации</a:t>
            </a:r>
            <a:endParaRPr lang="ru-RU" sz="32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7726" y="1905000"/>
            <a:ext cx="6164512" cy="4312764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190746" y="1905000"/>
            <a:ext cx="4744579" cy="3998844"/>
          </a:xfrm>
          <a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100000" sy="100000" flip="none" algn="tl"/>
          </a:blipFill>
        </p:spPr>
        <p:txBody>
          <a:bodyPr>
            <a:noAutofit/>
          </a:bodyPr>
          <a:lstStyle/>
          <a:p>
            <a:r>
              <a:rPr lang="ru-RU" dirty="0" smtClean="0"/>
              <a:t>Удостоверение о повышении квалификации № 10007 от 17 ноября 2014 г.</a:t>
            </a:r>
          </a:p>
          <a:p>
            <a:r>
              <a:rPr lang="ru-RU" dirty="0" smtClean="0"/>
              <a:t>Институт дополнительного образования и профессионального обучения ФГБОУ ВПО «Челябинский государственный педагогический университет»</a:t>
            </a:r>
          </a:p>
          <a:p>
            <a:r>
              <a:rPr lang="ru-RU" dirty="0" smtClean="0"/>
              <a:t>Программа «Организация образовательного процесса в дошкольных образовательных организациях в условиях введения федеральных государственных образовательных стандартов»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248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611132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Сведения о повышении квалификации</a:t>
            </a:r>
            <a:endParaRPr lang="ru-RU" sz="28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3980" y="1779881"/>
            <a:ext cx="5923882" cy="4123962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Удостоверение о повышении квалификации №007801 от 19 мая 2015 г.</a:t>
            </a:r>
          </a:p>
          <a:p>
            <a:r>
              <a:rPr lang="ru-RU" dirty="0" smtClean="0"/>
              <a:t>ГБОУ ДПО «Челябинский институт переподготовки и повышения квалификации работников образования» </a:t>
            </a:r>
          </a:p>
          <a:p>
            <a:r>
              <a:rPr lang="ru-RU" dirty="0" smtClean="0"/>
              <a:t>Программа «Русский язык как государственный»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0197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100000" sy="100000" flip="none" algn="tl"/>
          </a:blipFill>
        </p:spPr>
        <p:txBody>
          <a:bodyPr/>
          <a:lstStyle/>
          <a:p>
            <a:pPr algn="ctr"/>
            <a:r>
              <a:rPr lang="ru-RU" dirty="0" smtClean="0"/>
              <a:t>Участие в </a:t>
            </a:r>
            <a:r>
              <a:rPr lang="ru-RU" dirty="0" err="1" smtClean="0"/>
              <a:t>вебинарах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03310" y="1972703"/>
            <a:ext cx="5230945" cy="576262"/>
          </a:xfrm>
        </p:spPr>
        <p:txBody>
          <a:bodyPr/>
          <a:lstStyle/>
          <a:p>
            <a:pPr algn="ctr"/>
            <a:r>
              <a:rPr lang="ru-RU" sz="2000" dirty="0" smtClean="0"/>
              <a:t>Новые пособия издательства Просвещение для реализации ФГОС ДО (на примере программы «Радуга»)</a:t>
            </a:r>
            <a:endParaRPr lang="ru-RU" sz="20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5804" y="3077352"/>
            <a:ext cx="4041730" cy="2835126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726648" y="5534526"/>
            <a:ext cx="5096384" cy="962525"/>
          </a:xfrm>
        </p:spPr>
        <p:txBody>
          <a:bodyPr/>
          <a:lstStyle/>
          <a:p>
            <a:pPr algn="ctr"/>
            <a:r>
              <a:rPr lang="ru-RU" sz="2000" dirty="0" smtClean="0"/>
              <a:t>Реализация ФГОС ДО средствами примерной основной образовательной программы «Радуга»</a:t>
            </a:r>
            <a:endParaRPr lang="ru-RU" sz="2000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3695" y="1733785"/>
            <a:ext cx="4030915" cy="2842312"/>
          </a:xfrm>
        </p:spPr>
      </p:pic>
    </p:spTree>
    <p:extLst>
      <p:ext uri="{BB962C8B-B14F-4D97-AF65-F5344CB8AC3E}">
        <p14:creationId xmlns:p14="http://schemas.microsoft.com/office/powerpoint/2010/main" val="3600769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691343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Участие в </a:t>
            </a:r>
            <a:r>
              <a:rPr lang="ru-RU" sz="2800" dirty="0" err="1" smtClean="0"/>
              <a:t>вебинарах</a:t>
            </a: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91916" y="5899798"/>
            <a:ext cx="4398677" cy="576262"/>
          </a:xfrm>
        </p:spPr>
        <p:txBody>
          <a:bodyPr/>
          <a:lstStyle/>
          <a:p>
            <a:pPr algn="ctr"/>
            <a:r>
              <a:rPr lang="ru-RU" sz="2000" dirty="0" smtClean="0"/>
              <a:t>Особенности взаимодействия педагогического коллектива с семьями воспитанников в контексте ФГОС ДО</a:t>
            </a:r>
            <a:endParaRPr lang="ru-RU" sz="2000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7840" y="1619250"/>
            <a:ext cx="4122754" cy="2917765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803751" y="1618523"/>
            <a:ext cx="4532043" cy="1044465"/>
          </a:xfrm>
        </p:spPr>
        <p:txBody>
          <a:bodyPr/>
          <a:lstStyle/>
          <a:p>
            <a:pPr algn="ctr"/>
            <a:r>
              <a:rPr lang="ru-RU" sz="2000" dirty="0" smtClean="0"/>
              <a:t>Организация методической работы по программе «Радуга» в соответствии с ФГОС ДО</a:t>
            </a:r>
            <a:endParaRPr lang="ru-RU" sz="2000" dirty="0"/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00543" y="3200370"/>
            <a:ext cx="3816433" cy="2699428"/>
          </a:xfrm>
        </p:spPr>
      </p:pic>
    </p:spTree>
    <p:extLst>
      <p:ext uri="{BB962C8B-B14F-4D97-AF65-F5344CB8AC3E}">
        <p14:creationId xmlns:p14="http://schemas.microsoft.com/office/powerpoint/2010/main" val="3852877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675301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Участие в </a:t>
            </a:r>
            <a:r>
              <a:rPr lang="ru-RU" sz="2800" dirty="0" err="1" smtClean="0"/>
              <a:t>вебинарах</a:t>
            </a: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08207" y="1393212"/>
            <a:ext cx="4679245" cy="1077271"/>
          </a:xfrm>
        </p:spPr>
        <p:txBody>
          <a:bodyPr/>
          <a:lstStyle/>
          <a:p>
            <a:pPr algn="ctr"/>
            <a:r>
              <a:rPr lang="ru-RU" sz="2000" dirty="0" smtClean="0"/>
              <a:t>Начинаем учебный год с «Радугой»: практические советы для педагогов ДОО</a:t>
            </a:r>
            <a:endParaRPr lang="ru-RU" sz="20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7152" y="2817142"/>
            <a:ext cx="4132389" cy="2898356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753727" y="5495675"/>
            <a:ext cx="4864200" cy="576262"/>
          </a:xfrm>
        </p:spPr>
        <p:txBody>
          <a:bodyPr/>
          <a:lstStyle/>
          <a:p>
            <a:pPr algn="ctr"/>
            <a:r>
              <a:rPr lang="ru-RU" sz="2000" dirty="0" smtClean="0"/>
              <a:t>Метод проектов в образовательной деятельности ДОО</a:t>
            </a:r>
            <a:endParaRPr lang="ru-RU" sz="2000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4512" y="1703769"/>
            <a:ext cx="4159698" cy="2907710"/>
          </a:xfrm>
        </p:spPr>
      </p:pic>
    </p:spTree>
    <p:extLst>
      <p:ext uri="{BB962C8B-B14F-4D97-AF65-F5344CB8AC3E}">
        <p14:creationId xmlns:p14="http://schemas.microsoft.com/office/powerpoint/2010/main" val="284900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343</TotalTime>
  <Words>640</Words>
  <Application>Microsoft Office PowerPoint</Application>
  <PresentationFormat>Широкоэкранный</PresentationFormat>
  <Paragraphs>79</Paragraphs>
  <Slides>28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5" baseType="lpstr">
      <vt:lpstr>Arial</vt:lpstr>
      <vt:lpstr>Calibri</vt:lpstr>
      <vt:lpstr>Century Gothic</vt:lpstr>
      <vt:lpstr>Monotype Corsiva</vt:lpstr>
      <vt:lpstr>Verdana</vt:lpstr>
      <vt:lpstr>Wingdings 3</vt:lpstr>
      <vt:lpstr>Легкий дым</vt:lpstr>
      <vt:lpstr>Портфолио воспитателя МДОУ Детский сад №6 с. Аргаяш  Байгильдиной Альбины Уеловны</vt:lpstr>
      <vt:lpstr>Сведения о педагоге</vt:lpstr>
      <vt:lpstr>Сведения об образовании</vt:lpstr>
      <vt:lpstr>Курсы профессиональной подготовки</vt:lpstr>
      <vt:lpstr>Сведения о повышении квалификации</vt:lpstr>
      <vt:lpstr>Сведения о повышении квалификации</vt:lpstr>
      <vt:lpstr>Участие в вебинарах</vt:lpstr>
      <vt:lpstr>Участие в вебинарах</vt:lpstr>
      <vt:lpstr>Участие в вебинарах</vt:lpstr>
      <vt:lpstr>Участие в вебинарах</vt:lpstr>
      <vt:lpstr>Участие в вебинарах</vt:lpstr>
      <vt:lpstr>Участие в вебинарах</vt:lpstr>
      <vt:lpstr>Участие в вебинарах</vt:lpstr>
      <vt:lpstr>Участие в вебинарах</vt:lpstr>
      <vt:lpstr>Презентация PowerPoint</vt:lpstr>
      <vt:lpstr>МОИ ДОСТИЖЕНИЯ</vt:lpstr>
      <vt:lpstr>Благодарственное письмо за добросовестный труд, ответственность, участие в общественной жизни ДОУ и любовь к детям  Заведующий МДОУ Детский сад №6 с. Аргаяш  2013 г</vt:lpstr>
      <vt:lpstr>Благодарность за вклад в развитие образовательного учреждения  Депутат Государственной Думы РФ  2015 г</vt:lpstr>
      <vt:lpstr>Грамота за добросовестный труд и успехи в профессиональной деятельности  Управление образования Аргаяшского района  2015 г</vt:lpstr>
      <vt:lpstr>Презентация PowerPoint</vt:lpstr>
      <vt:lpstr>Участие в профессиональных конкурсах</vt:lpstr>
      <vt:lpstr>Презентация PowerPoint</vt:lpstr>
      <vt:lpstr>Презентация PowerPoint</vt:lpstr>
      <vt:lpstr>Достижения воспитанников</vt:lpstr>
      <vt:lpstr>Достижения воспитанников</vt:lpstr>
      <vt:lpstr>Да, я актриса многих ролей…</vt:lpstr>
      <vt:lpstr>Но главная роль – заменять матерей</vt:lpstr>
      <vt:lpstr>Спасибо за внимание!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Портфолио воспитателя МДОУ Детский сад №6 с. Аргаяш  Байгильдиной Альбины Уеловны</dc:title>
  <dc:creator>RuleZZZ Brard</dc:creator>
  <cp:lastModifiedBy>RuleZZZ Brard</cp:lastModifiedBy>
  <cp:revision>36</cp:revision>
  <dcterms:created xsi:type="dcterms:W3CDTF">2016-01-17T06:41:22Z</dcterms:created>
  <dcterms:modified xsi:type="dcterms:W3CDTF">2016-03-27T16:57:39Z</dcterms:modified>
</cp:coreProperties>
</file>