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2" r:id="rId30"/>
    <p:sldId id="286" r:id="rId31"/>
    <p:sldId id="288" r:id="rId32"/>
    <p:sldId id="289" r:id="rId33"/>
    <p:sldId id="287" r:id="rId34"/>
    <p:sldId id="290" r:id="rId35"/>
    <p:sldId id="291" r:id="rId36"/>
    <p:sldId id="295" r:id="rId37"/>
    <p:sldId id="296" r:id="rId38"/>
    <p:sldId id="297" r:id="rId39"/>
    <p:sldId id="298" r:id="rId40"/>
    <p:sldId id="25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8000"/>
    <a:srgbClr val="CCFF66"/>
    <a:srgbClr val="FFFFCC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A3A85-EA6F-47E8-B631-25E7F8FD0D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7A1334-6657-4493-BFD1-EB168968026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Видовое разнообразие</a:t>
          </a:r>
          <a:endParaRPr lang="ru-RU" b="1" dirty="0">
            <a:solidFill>
              <a:schemeClr val="tx1"/>
            </a:solidFill>
          </a:endParaRPr>
        </a:p>
      </dgm:t>
    </dgm:pt>
    <dgm:pt modelId="{6ED26BE6-F150-424F-944D-A7B040DCC819}" type="parTrans" cxnId="{B243AB41-E90A-46F5-9347-C896408E6B70}">
      <dgm:prSet/>
      <dgm:spPr/>
      <dgm:t>
        <a:bodyPr/>
        <a:lstStyle/>
        <a:p>
          <a:endParaRPr lang="ru-RU"/>
        </a:p>
      </dgm:t>
    </dgm:pt>
    <dgm:pt modelId="{3E723167-B932-4F8A-B2FC-9C19B5E2BC91}" type="sibTrans" cxnId="{B243AB41-E90A-46F5-9347-C896408E6B70}">
      <dgm:prSet/>
      <dgm:spPr/>
      <dgm:t>
        <a:bodyPr/>
        <a:lstStyle/>
        <a:p>
          <a:endParaRPr lang="ru-RU"/>
        </a:p>
      </dgm:t>
    </dgm:pt>
    <dgm:pt modelId="{ACA6101E-9CAA-4563-8807-D5D5A8FCD30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Плотность популяций конкретных видов</a:t>
          </a:r>
          <a:endParaRPr lang="ru-RU" b="1" dirty="0">
            <a:solidFill>
              <a:schemeClr val="tx1"/>
            </a:solidFill>
          </a:endParaRPr>
        </a:p>
      </dgm:t>
    </dgm:pt>
    <dgm:pt modelId="{A9E5BA78-166B-40DA-B47E-5B3704F7F678}" type="parTrans" cxnId="{733C4523-233D-426A-9B46-486A9D16B145}">
      <dgm:prSet/>
      <dgm:spPr/>
      <dgm:t>
        <a:bodyPr/>
        <a:lstStyle/>
        <a:p>
          <a:endParaRPr lang="ru-RU"/>
        </a:p>
      </dgm:t>
    </dgm:pt>
    <dgm:pt modelId="{716B5CC3-1079-4FB7-95B5-90A281096907}" type="sibTrans" cxnId="{733C4523-233D-426A-9B46-486A9D16B145}">
      <dgm:prSet/>
      <dgm:spPr/>
      <dgm:t>
        <a:bodyPr/>
        <a:lstStyle/>
        <a:p>
          <a:endParaRPr lang="ru-RU"/>
        </a:p>
      </dgm:t>
    </dgm:pt>
    <dgm:pt modelId="{91208D3E-0EAE-4213-815B-52B7FD2CB14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Устойчивость</a:t>
          </a:r>
          <a:endParaRPr lang="ru-RU" b="1" dirty="0">
            <a:solidFill>
              <a:schemeClr val="tx1"/>
            </a:solidFill>
          </a:endParaRPr>
        </a:p>
      </dgm:t>
    </dgm:pt>
    <dgm:pt modelId="{6C46859A-BAC1-466D-BEDD-211E93ADA574}" type="parTrans" cxnId="{886C8FB7-6F1E-49C4-B601-64AF81578B0F}">
      <dgm:prSet/>
      <dgm:spPr/>
      <dgm:t>
        <a:bodyPr/>
        <a:lstStyle/>
        <a:p>
          <a:endParaRPr lang="ru-RU"/>
        </a:p>
      </dgm:t>
    </dgm:pt>
    <dgm:pt modelId="{8C664E6B-E21F-4005-8110-87083197CBE1}" type="sibTrans" cxnId="{886C8FB7-6F1E-49C4-B601-64AF81578B0F}">
      <dgm:prSet/>
      <dgm:spPr/>
      <dgm:t>
        <a:bodyPr/>
        <a:lstStyle/>
        <a:p>
          <a:endParaRPr lang="ru-RU"/>
        </a:p>
      </dgm:t>
    </dgm:pt>
    <dgm:pt modelId="{FFB0CF15-4DC4-4687-BFD8-1E713508E32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Биомасса</a:t>
          </a:r>
          <a:endParaRPr lang="ru-RU" b="1" dirty="0">
            <a:solidFill>
              <a:schemeClr val="tx1"/>
            </a:solidFill>
          </a:endParaRPr>
        </a:p>
      </dgm:t>
    </dgm:pt>
    <dgm:pt modelId="{C60602DD-442C-4D0F-A450-BFAB75BB0219}" type="parTrans" cxnId="{4C9FCC05-7BE9-483D-A9A1-E45DDEC4C11F}">
      <dgm:prSet/>
      <dgm:spPr/>
      <dgm:t>
        <a:bodyPr/>
        <a:lstStyle/>
        <a:p>
          <a:endParaRPr lang="ru-RU"/>
        </a:p>
      </dgm:t>
    </dgm:pt>
    <dgm:pt modelId="{9387543C-C83B-4FC9-A2E5-4398A7A40751}" type="sibTrans" cxnId="{4C9FCC05-7BE9-483D-A9A1-E45DDEC4C11F}">
      <dgm:prSet/>
      <dgm:spPr/>
      <dgm:t>
        <a:bodyPr/>
        <a:lstStyle/>
        <a:p>
          <a:endParaRPr lang="ru-RU"/>
        </a:p>
      </dgm:t>
    </dgm:pt>
    <dgm:pt modelId="{207C4FC1-7380-496E-AD02-37DE5E61C24F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Способность к </a:t>
          </a:r>
          <a:r>
            <a:rPr lang="ru-RU" b="1" dirty="0" err="1" smtClean="0">
              <a:solidFill>
                <a:schemeClr val="tx1"/>
              </a:solidFill>
            </a:rPr>
            <a:t>саморегуляции</a:t>
          </a:r>
          <a:endParaRPr lang="ru-RU" b="1" dirty="0">
            <a:solidFill>
              <a:schemeClr val="tx1"/>
            </a:solidFill>
          </a:endParaRPr>
        </a:p>
      </dgm:t>
    </dgm:pt>
    <dgm:pt modelId="{CB5C3921-B4BF-4A29-8A9C-66BDC7920641}" type="parTrans" cxnId="{D9734975-F148-41B0-8D8E-1444EE6306DA}">
      <dgm:prSet/>
      <dgm:spPr/>
      <dgm:t>
        <a:bodyPr/>
        <a:lstStyle/>
        <a:p>
          <a:endParaRPr lang="ru-RU"/>
        </a:p>
      </dgm:t>
    </dgm:pt>
    <dgm:pt modelId="{20967F82-B02A-43E5-A2BA-F98E25D8322E}" type="sibTrans" cxnId="{D9734975-F148-41B0-8D8E-1444EE6306DA}">
      <dgm:prSet/>
      <dgm:spPr/>
      <dgm:t>
        <a:bodyPr/>
        <a:lstStyle/>
        <a:p>
          <a:endParaRPr lang="ru-RU"/>
        </a:p>
      </dgm:t>
    </dgm:pt>
    <dgm:pt modelId="{E6FA8207-80E1-4D26-A399-0C5CECD24FCF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Продуктивность</a:t>
          </a:r>
          <a:endParaRPr lang="ru-RU" b="1" dirty="0">
            <a:solidFill>
              <a:schemeClr val="tx1"/>
            </a:solidFill>
          </a:endParaRPr>
        </a:p>
      </dgm:t>
    </dgm:pt>
    <dgm:pt modelId="{97B16F56-1E5E-4EB5-B1CB-64BD97936DB2}" type="parTrans" cxnId="{0432A2C9-3CD3-4EF8-8690-0576DC85A564}">
      <dgm:prSet/>
      <dgm:spPr/>
      <dgm:t>
        <a:bodyPr/>
        <a:lstStyle/>
        <a:p>
          <a:endParaRPr lang="ru-RU"/>
        </a:p>
      </dgm:t>
    </dgm:pt>
    <dgm:pt modelId="{4E15C474-1F16-4EB0-8CB3-5ACAA7908C93}" type="sibTrans" cxnId="{0432A2C9-3CD3-4EF8-8690-0576DC85A564}">
      <dgm:prSet/>
      <dgm:spPr/>
      <dgm:t>
        <a:bodyPr/>
        <a:lstStyle/>
        <a:p>
          <a:endParaRPr lang="ru-RU"/>
        </a:p>
      </dgm:t>
    </dgm:pt>
    <dgm:pt modelId="{F53AA2F7-D836-4C6E-AAF5-01CB5F2911A4}" type="pres">
      <dgm:prSet presAssocID="{A8FA3A85-EA6F-47E8-B631-25E7F8FD0D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DB3ACE-18D6-494C-8BCB-E80F2F2C8BCE}" type="pres">
      <dgm:prSet presAssocID="{A8FA3A85-EA6F-47E8-B631-25E7F8FD0D58}" presName="Name1" presStyleCnt="0"/>
      <dgm:spPr/>
    </dgm:pt>
    <dgm:pt modelId="{50605EC9-8514-4363-B9F8-3519CB9B1EC5}" type="pres">
      <dgm:prSet presAssocID="{A8FA3A85-EA6F-47E8-B631-25E7F8FD0D58}" presName="cycle" presStyleCnt="0"/>
      <dgm:spPr/>
    </dgm:pt>
    <dgm:pt modelId="{E0DD03EB-EA52-4757-8D25-BC89791316E7}" type="pres">
      <dgm:prSet presAssocID="{A8FA3A85-EA6F-47E8-B631-25E7F8FD0D58}" presName="srcNode" presStyleLbl="node1" presStyleIdx="0" presStyleCnt="6"/>
      <dgm:spPr/>
    </dgm:pt>
    <dgm:pt modelId="{9879A79F-2F09-472E-86BC-1B208A4FD042}" type="pres">
      <dgm:prSet presAssocID="{A8FA3A85-EA6F-47E8-B631-25E7F8FD0D58}" presName="conn" presStyleLbl="parChTrans1D2" presStyleIdx="0" presStyleCnt="1"/>
      <dgm:spPr/>
      <dgm:t>
        <a:bodyPr/>
        <a:lstStyle/>
        <a:p>
          <a:endParaRPr lang="ru-RU"/>
        </a:p>
      </dgm:t>
    </dgm:pt>
    <dgm:pt modelId="{DE5AC973-52E8-4693-85DB-D2BB7EAC12B1}" type="pres">
      <dgm:prSet presAssocID="{A8FA3A85-EA6F-47E8-B631-25E7F8FD0D58}" presName="extraNode" presStyleLbl="node1" presStyleIdx="0" presStyleCnt="6"/>
      <dgm:spPr/>
    </dgm:pt>
    <dgm:pt modelId="{0BC9F104-1327-47B2-9DDF-037D3966644C}" type="pres">
      <dgm:prSet presAssocID="{A8FA3A85-EA6F-47E8-B631-25E7F8FD0D58}" presName="dstNode" presStyleLbl="node1" presStyleIdx="0" presStyleCnt="6"/>
      <dgm:spPr/>
    </dgm:pt>
    <dgm:pt modelId="{7D66ECAC-C3E1-47A7-AE31-F25862191960}" type="pres">
      <dgm:prSet presAssocID="{587A1334-6657-4493-BFD1-EB168968026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EAF85-0E0E-4C02-A357-445A8A62D756}" type="pres">
      <dgm:prSet presAssocID="{587A1334-6657-4493-BFD1-EB168968026C}" presName="accent_1" presStyleCnt="0"/>
      <dgm:spPr/>
    </dgm:pt>
    <dgm:pt modelId="{55285245-8BD6-49C2-BAE1-F9085E38A368}" type="pres">
      <dgm:prSet presAssocID="{587A1334-6657-4493-BFD1-EB168968026C}" presName="accentRepeatNode" presStyleLbl="solidFgAcc1" presStyleIdx="0" presStyleCnt="6"/>
      <dgm:spPr/>
    </dgm:pt>
    <dgm:pt modelId="{4B63A5DB-9931-4DDF-8318-5A67CBC49879}" type="pres">
      <dgm:prSet presAssocID="{ACA6101E-9CAA-4563-8807-D5D5A8FCD30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B6AC2-A7D4-4B6C-8BE1-D2C35507CCCB}" type="pres">
      <dgm:prSet presAssocID="{ACA6101E-9CAA-4563-8807-D5D5A8FCD304}" presName="accent_2" presStyleCnt="0"/>
      <dgm:spPr/>
    </dgm:pt>
    <dgm:pt modelId="{CD4E31B1-6EF3-4C8C-8524-A43A2DB0A19D}" type="pres">
      <dgm:prSet presAssocID="{ACA6101E-9CAA-4563-8807-D5D5A8FCD304}" presName="accentRepeatNode" presStyleLbl="solidFgAcc1" presStyleIdx="1" presStyleCnt="6"/>
      <dgm:spPr/>
    </dgm:pt>
    <dgm:pt modelId="{1071B6B3-3AA8-47E3-B909-958AFA8002D3}" type="pres">
      <dgm:prSet presAssocID="{91208D3E-0EAE-4213-815B-52B7FD2CB14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86AC3-D2C2-4A51-B423-71DBC7A5D088}" type="pres">
      <dgm:prSet presAssocID="{91208D3E-0EAE-4213-815B-52B7FD2CB14B}" presName="accent_3" presStyleCnt="0"/>
      <dgm:spPr/>
    </dgm:pt>
    <dgm:pt modelId="{78DF516B-6E42-42DD-B257-24D16D653312}" type="pres">
      <dgm:prSet presAssocID="{91208D3E-0EAE-4213-815B-52B7FD2CB14B}" presName="accentRepeatNode" presStyleLbl="solidFgAcc1" presStyleIdx="2" presStyleCnt="6"/>
      <dgm:spPr/>
    </dgm:pt>
    <dgm:pt modelId="{4EE57021-56D3-4C2C-B6F1-17804406460A}" type="pres">
      <dgm:prSet presAssocID="{FFB0CF15-4DC4-4687-BFD8-1E713508E32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EC346-2DB1-426E-A96E-40DF4F54AB84}" type="pres">
      <dgm:prSet presAssocID="{FFB0CF15-4DC4-4687-BFD8-1E713508E321}" presName="accent_4" presStyleCnt="0"/>
      <dgm:spPr/>
    </dgm:pt>
    <dgm:pt modelId="{03DEB952-C65E-4E64-A4B9-1E12A30320C6}" type="pres">
      <dgm:prSet presAssocID="{FFB0CF15-4DC4-4687-BFD8-1E713508E321}" presName="accentRepeatNode" presStyleLbl="solidFgAcc1" presStyleIdx="3" presStyleCnt="6"/>
      <dgm:spPr/>
    </dgm:pt>
    <dgm:pt modelId="{11EC924D-E323-42E8-AA60-B9AA20354AAF}" type="pres">
      <dgm:prSet presAssocID="{207C4FC1-7380-496E-AD02-37DE5E61C24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1EE30-04F2-46D0-A89A-41AC78614C7A}" type="pres">
      <dgm:prSet presAssocID="{207C4FC1-7380-496E-AD02-37DE5E61C24F}" presName="accent_5" presStyleCnt="0"/>
      <dgm:spPr/>
    </dgm:pt>
    <dgm:pt modelId="{F92BD3ED-A1B4-4DF2-8606-2B633BE53520}" type="pres">
      <dgm:prSet presAssocID="{207C4FC1-7380-496E-AD02-37DE5E61C24F}" presName="accentRepeatNode" presStyleLbl="solidFgAcc1" presStyleIdx="4" presStyleCnt="6"/>
      <dgm:spPr/>
    </dgm:pt>
    <dgm:pt modelId="{32544C1E-5BA7-417A-AC93-B1199A7716CB}" type="pres">
      <dgm:prSet presAssocID="{E6FA8207-80E1-4D26-A399-0C5CECD24FC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255C1-34AB-46CA-8428-6B4385383931}" type="pres">
      <dgm:prSet presAssocID="{E6FA8207-80E1-4D26-A399-0C5CECD24FCF}" presName="accent_6" presStyleCnt="0"/>
      <dgm:spPr/>
    </dgm:pt>
    <dgm:pt modelId="{80838D0D-3850-4686-AB4A-8087FD9AA693}" type="pres">
      <dgm:prSet presAssocID="{E6FA8207-80E1-4D26-A399-0C5CECD24FCF}" presName="accentRepeatNode" presStyleLbl="solidFgAcc1" presStyleIdx="5" presStyleCnt="6"/>
      <dgm:spPr/>
    </dgm:pt>
  </dgm:ptLst>
  <dgm:cxnLst>
    <dgm:cxn modelId="{EFE7C5B2-30D9-4F72-ACBD-C54746A356A3}" type="presOf" srcId="{207C4FC1-7380-496E-AD02-37DE5E61C24F}" destId="{11EC924D-E323-42E8-AA60-B9AA20354AAF}" srcOrd="0" destOrd="0" presId="urn:microsoft.com/office/officeart/2008/layout/VerticalCurvedList"/>
    <dgm:cxn modelId="{0432A2C9-3CD3-4EF8-8690-0576DC85A564}" srcId="{A8FA3A85-EA6F-47E8-B631-25E7F8FD0D58}" destId="{E6FA8207-80E1-4D26-A399-0C5CECD24FCF}" srcOrd="5" destOrd="0" parTransId="{97B16F56-1E5E-4EB5-B1CB-64BD97936DB2}" sibTransId="{4E15C474-1F16-4EB0-8CB3-5ACAA7908C93}"/>
    <dgm:cxn modelId="{22B1AEB2-CD4C-41BC-8DD6-C08CD4D69E29}" type="presOf" srcId="{A8FA3A85-EA6F-47E8-B631-25E7F8FD0D58}" destId="{F53AA2F7-D836-4C6E-AAF5-01CB5F2911A4}" srcOrd="0" destOrd="0" presId="urn:microsoft.com/office/officeart/2008/layout/VerticalCurvedList"/>
    <dgm:cxn modelId="{4C9FCC05-7BE9-483D-A9A1-E45DDEC4C11F}" srcId="{A8FA3A85-EA6F-47E8-B631-25E7F8FD0D58}" destId="{FFB0CF15-4DC4-4687-BFD8-1E713508E321}" srcOrd="3" destOrd="0" parTransId="{C60602DD-442C-4D0F-A450-BFAB75BB0219}" sibTransId="{9387543C-C83B-4FC9-A2E5-4398A7A40751}"/>
    <dgm:cxn modelId="{9CF718C0-2500-4ADA-8C4C-AF8B0289D326}" type="presOf" srcId="{FFB0CF15-4DC4-4687-BFD8-1E713508E321}" destId="{4EE57021-56D3-4C2C-B6F1-17804406460A}" srcOrd="0" destOrd="0" presId="urn:microsoft.com/office/officeart/2008/layout/VerticalCurvedList"/>
    <dgm:cxn modelId="{886C8FB7-6F1E-49C4-B601-64AF81578B0F}" srcId="{A8FA3A85-EA6F-47E8-B631-25E7F8FD0D58}" destId="{91208D3E-0EAE-4213-815B-52B7FD2CB14B}" srcOrd="2" destOrd="0" parTransId="{6C46859A-BAC1-466D-BEDD-211E93ADA574}" sibTransId="{8C664E6B-E21F-4005-8110-87083197CBE1}"/>
    <dgm:cxn modelId="{4DA7466B-177E-47BD-BF54-E2B8CC94CFF9}" type="presOf" srcId="{3E723167-B932-4F8A-B2FC-9C19B5E2BC91}" destId="{9879A79F-2F09-472E-86BC-1B208A4FD042}" srcOrd="0" destOrd="0" presId="urn:microsoft.com/office/officeart/2008/layout/VerticalCurvedList"/>
    <dgm:cxn modelId="{E470E90D-7666-47D6-BF2D-989B2D91689D}" type="presOf" srcId="{ACA6101E-9CAA-4563-8807-D5D5A8FCD304}" destId="{4B63A5DB-9931-4DDF-8318-5A67CBC49879}" srcOrd="0" destOrd="0" presId="urn:microsoft.com/office/officeart/2008/layout/VerticalCurvedList"/>
    <dgm:cxn modelId="{80629F9C-B0B2-443F-9719-A414A1AD2B0E}" type="presOf" srcId="{587A1334-6657-4493-BFD1-EB168968026C}" destId="{7D66ECAC-C3E1-47A7-AE31-F25862191960}" srcOrd="0" destOrd="0" presId="urn:microsoft.com/office/officeart/2008/layout/VerticalCurvedList"/>
    <dgm:cxn modelId="{45091DAB-7185-4F9E-9525-6312197F4AEA}" type="presOf" srcId="{91208D3E-0EAE-4213-815B-52B7FD2CB14B}" destId="{1071B6B3-3AA8-47E3-B909-958AFA8002D3}" srcOrd="0" destOrd="0" presId="urn:microsoft.com/office/officeart/2008/layout/VerticalCurvedList"/>
    <dgm:cxn modelId="{E84FB628-AD15-4E17-A8DC-FB33D58AA38F}" type="presOf" srcId="{E6FA8207-80E1-4D26-A399-0C5CECD24FCF}" destId="{32544C1E-5BA7-417A-AC93-B1199A7716CB}" srcOrd="0" destOrd="0" presId="urn:microsoft.com/office/officeart/2008/layout/VerticalCurvedList"/>
    <dgm:cxn modelId="{D9734975-F148-41B0-8D8E-1444EE6306DA}" srcId="{A8FA3A85-EA6F-47E8-B631-25E7F8FD0D58}" destId="{207C4FC1-7380-496E-AD02-37DE5E61C24F}" srcOrd="4" destOrd="0" parTransId="{CB5C3921-B4BF-4A29-8A9C-66BDC7920641}" sibTransId="{20967F82-B02A-43E5-A2BA-F98E25D8322E}"/>
    <dgm:cxn modelId="{B243AB41-E90A-46F5-9347-C896408E6B70}" srcId="{A8FA3A85-EA6F-47E8-B631-25E7F8FD0D58}" destId="{587A1334-6657-4493-BFD1-EB168968026C}" srcOrd="0" destOrd="0" parTransId="{6ED26BE6-F150-424F-944D-A7B040DCC819}" sibTransId="{3E723167-B932-4F8A-B2FC-9C19B5E2BC91}"/>
    <dgm:cxn modelId="{733C4523-233D-426A-9B46-486A9D16B145}" srcId="{A8FA3A85-EA6F-47E8-B631-25E7F8FD0D58}" destId="{ACA6101E-9CAA-4563-8807-D5D5A8FCD304}" srcOrd="1" destOrd="0" parTransId="{A9E5BA78-166B-40DA-B47E-5B3704F7F678}" sibTransId="{716B5CC3-1079-4FB7-95B5-90A281096907}"/>
    <dgm:cxn modelId="{54CE3A31-9EE6-4C36-9445-FF28B3EAB655}" type="presParOf" srcId="{F53AA2F7-D836-4C6E-AAF5-01CB5F2911A4}" destId="{96DB3ACE-18D6-494C-8BCB-E80F2F2C8BCE}" srcOrd="0" destOrd="0" presId="urn:microsoft.com/office/officeart/2008/layout/VerticalCurvedList"/>
    <dgm:cxn modelId="{3984E4B4-BBB4-4772-AD10-FC5D86994CE5}" type="presParOf" srcId="{96DB3ACE-18D6-494C-8BCB-E80F2F2C8BCE}" destId="{50605EC9-8514-4363-B9F8-3519CB9B1EC5}" srcOrd="0" destOrd="0" presId="urn:microsoft.com/office/officeart/2008/layout/VerticalCurvedList"/>
    <dgm:cxn modelId="{FC3F222B-5436-4832-AE76-C45DC56053CC}" type="presParOf" srcId="{50605EC9-8514-4363-B9F8-3519CB9B1EC5}" destId="{E0DD03EB-EA52-4757-8D25-BC89791316E7}" srcOrd="0" destOrd="0" presId="urn:microsoft.com/office/officeart/2008/layout/VerticalCurvedList"/>
    <dgm:cxn modelId="{7BD532ED-FF22-4A14-9C7B-1244F18CE152}" type="presParOf" srcId="{50605EC9-8514-4363-B9F8-3519CB9B1EC5}" destId="{9879A79F-2F09-472E-86BC-1B208A4FD042}" srcOrd="1" destOrd="0" presId="urn:microsoft.com/office/officeart/2008/layout/VerticalCurvedList"/>
    <dgm:cxn modelId="{6097A608-BE4E-4A01-9B43-59ED32D9BC38}" type="presParOf" srcId="{50605EC9-8514-4363-B9F8-3519CB9B1EC5}" destId="{DE5AC973-52E8-4693-85DB-D2BB7EAC12B1}" srcOrd="2" destOrd="0" presId="urn:microsoft.com/office/officeart/2008/layout/VerticalCurvedList"/>
    <dgm:cxn modelId="{6290C741-8804-4112-9DF3-1207235176F4}" type="presParOf" srcId="{50605EC9-8514-4363-B9F8-3519CB9B1EC5}" destId="{0BC9F104-1327-47B2-9DDF-037D3966644C}" srcOrd="3" destOrd="0" presId="urn:microsoft.com/office/officeart/2008/layout/VerticalCurvedList"/>
    <dgm:cxn modelId="{64CE62E9-7704-4B26-88A9-2EA8AC8978E2}" type="presParOf" srcId="{96DB3ACE-18D6-494C-8BCB-E80F2F2C8BCE}" destId="{7D66ECAC-C3E1-47A7-AE31-F25862191960}" srcOrd="1" destOrd="0" presId="urn:microsoft.com/office/officeart/2008/layout/VerticalCurvedList"/>
    <dgm:cxn modelId="{9B5785D4-3A98-48E8-99D8-397B9A29CAEC}" type="presParOf" srcId="{96DB3ACE-18D6-494C-8BCB-E80F2F2C8BCE}" destId="{440EAF85-0E0E-4C02-A357-445A8A62D756}" srcOrd="2" destOrd="0" presId="urn:microsoft.com/office/officeart/2008/layout/VerticalCurvedList"/>
    <dgm:cxn modelId="{17409AC2-FB86-4B15-B701-F6EF77D54885}" type="presParOf" srcId="{440EAF85-0E0E-4C02-A357-445A8A62D756}" destId="{55285245-8BD6-49C2-BAE1-F9085E38A368}" srcOrd="0" destOrd="0" presId="urn:microsoft.com/office/officeart/2008/layout/VerticalCurvedList"/>
    <dgm:cxn modelId="{5C7F73CB-2E68-43F1-A091-F2ECD9081FC2}" type="presParOf" srcId="{96DB3ACE-18D6-494C-8BCB-E80F2F2C8BCE}" destId="{4B63A5DB-9931-4DDF-8318-5A67CBC49879}" srcOrd="3" destOrd="0" presId="urn:microsoft.com/office/officeart/2008/layout/VerticalCurvedList"/>
    <dgm:cxn modelId="{31B9EC70-EA58-46E2-9DBD-9FD68330C00D}" type="presParOf" srcId="{96DB3ACE-18D6-494C-8BCB-E80F2F2C8BCE}" destId="{AE2B6AC2-A7D4-4B6C-8BE1-D2C35507CCCB}" srcOrd="4" destOrd="0" presId="urn:microsoft.com/office/officeart/2008/layout/VerticalCurvedList"/>
    <dgm:cxn modelId="{B1BDE9F4-4404-4D16-A39D-88F55FCE9807}" type="presParOf" srcId="{AE2B6AC2-A7D4-4B6C-8BE1-D2C35507CCCB}" destId="{CD4E31B1-6EF3-4C8C-8524-A43A2DB0A19D}" srcOrd="0" destOrd="0" presId="urn:microsoft.com/office/officeart/2008/layout/VerticalCurvedList"/>
    <dgm:cxn modelId="{1F2634FC-3911-4981-A398-200294DF5C96}" type="presParOf" srcId="{96DB3ACE-18D6-494C-8BCB-E80F2F2C8BCE}" destId="{1071B6B3-3AA8-47E3-B909-958AFA8002D3}" srcOrd="5" destOrd="0" presId="urn:microsoft.com/office/officeart/2008/layout/VerticalCurvedList"/>
    <dgm:cxn modelId="{2DC80AFA-F970-4DD5-A434-1C26E491E20E}" type="presParOf" srcId="{96DB3ACE-18D6-494C-8BCB-E80F2F2C8BCE}" destId="{8F386AC3-D2C2-4A51-B423-71DBC7A5D088}" srcOrd="6" destOrd="0" presId="urn:microsoft.com/office/officeart/2008/layout/VerticalCurvedList"/>
    <dgm:cxn modelId="{3C59F3BD-B39D-4C79-9AE2-DD0A579545E4}" type="presParOf" srcId="{8F386AC3-D2C2-4A51-B423-71DBC7A5D088}" destId="{78DF516B-6E42-42DD-B257-24D16D653312}" srcOrd="0" destOrd="0" presId="urn:microsoft.com/office/officeart/2008/layout/VerticalCurvedList"/>
    <dgm:cxn modelId="{348C7FBC-CFB5-4AD7-BD31-A42048E14549}" type="presParOf" srcId="{96DB3ACE-18D6-494C-8BCB-E80F2F2C8BCE}" destId="{4EE57021-56D3-4C2C-B6F1-17804406460A}" srcOrd="7" destOrd="0" presId="urn:microsoft.com/office/officeart/2008/layout/VerticalCurvedList"/>
    <dgm:cxn modelId="{49119493-1BEC-40CE-9FD2-1960F9C43BC4}" type="presParOf" srcId="{96DB3ACE-18D6-494C-8BCB-E80F2F2C8BCE}" destId="{D49EC346-2DB1-426E-A96E-40DF4F54AB84}" srcOrd="8" destOrd="0" presId="urn:microsoft.com/office/officeart/2008/layout/VerticalCurvedList"/>
    <dgm:cxn modelId="{57485421-5399-4EB4-BF51-5A67DEAFD56A}" type="presParOf" srcId="{D49EC346-2DB1-426E-A96E-40DF4F54AB84}" destId="{03DEB952-C65E-4E64-A4B9-1E12A30320C6}" srcOrd="0" destOrd="0" presId="urn:microsoft.com/office/officeart/2008/layout/VerticalCurvedList"/>
    <dgm:cxn modelId="{EC3F05E7-B4DF-490E-871B-ECE13C7FA70D}" type="presParOf" srcId="{96DB3ACE-18D6-494C-8BCB-E80F2F2C8BCE}" destId="{11EC924D-E323-42E8-AA60-B9AA20354AAF}" srcOrd="9" destOrd="0" presId="urn:microsoft.com/office/officeart/2008/layout/VerticalCurvedList"/>
    <dgm:cxn modelId="{FFC14C3E-7BB8-4786-A55A-C48C87EFEDC4}" type="presParOf" srcId="{96DB3ACE-18D6-494C-8BCB-E80F2F2C8BCE}" destId="{8171EE30-04F2-46D0-A89A-41AC78614C7A}" srcOrd="10" destOrd="0" presId="urn:microsoft.com/office/officeart/2008/layout/VerticalCurvedList"/>
    <dgm:cxn modelId="{802423CC-57D1-46FE-800F-9B5067C1B7AB}" type="presParOf" srcId="{8171EE30-04F2-46D0-A89A-41AC78614C7A}" destId="{F92BD3ED-A1B4-4DF2-8606-2B633BE53520}" srcOrd="0" destOrd="0" presId="urn:microsoft.com/office/officeart/2008/layout/VerticalCurvedList"/>
    <dgm:cxn modelId="{17371586-308A-4365-8C9B-5211EC3A300E}" type="presParOf" srcId="{96DB3ACE-18D6-494C-8BCB-E80F2F2C8BCE}" destId="{32544C1E-5BA7-417A-AC93-B1199A7716CB}" srcOrd="11" destOrd="0" presId="urn:microsoft.com/office/officeart/2008/layout/VerticalCurvedList"/>
    <dgm:cxn modelId="{6C1976D0-7242-4DFB-B873-3617663EA5FD}" type="presParOf" srcId="{96DB3ACE-18D6-494C-8BCB-E80F2F2C8BCE}" destId="{79C255C1-34AB-46CA-8428-6B4385383931}" srcOrd="12" destOrd="0" presId="urn:microsoft.com/office/officeart/2008/layout/VerticalCurvedList"/>
    <dgm:cxn modelId="{94E8DA54-BCCA-4734-879A-CA5C899CC210}" type="presParOf" srcId="{79C255C1-34AB-46CA-8428-6B4385383931}" destId="{80838D0D-3850-4686-AB4A-8087FD9AA6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2116E-4B5E-44BF-A0EA-9D2316DE3D1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797201-AB03-44C8-8716-86FC69677950}">
      <dgm:prSet phldrT="[Текст]"/>
      <dgm:spPr/>
      <dgm:t>
        <a:bodyPr/>
        <a:lstStyle/>
        <a:p>
          <a:r>
            <a:rPr lang="ru-RU" dirty="0" smtClean="0"/>
            <a:t>Микрофауна почвенных животных</a:t>
          </a:r>
          <a:endParaRPr lang="ru-RU" dirty="0"/>
        </a:p>
      </dgm:t>
    </dgm:pt>
    <dgm:pt modelId="{936DCBF7-FAF9-438E-ABB4-043ACC217B4C}" type="parTrans" cxnId="{EBFF5188-336F-4C29-B4E0-8D3116AC23FE}">
      <dgm:prSet/>
      <dgm:spPr/>
      <dgm:t>
        <a:bodyPr/>
        <a:lstStyle/>
        <a:p>
          <a:endParaRPr lang="ru-RU"/>
        </a:p>
      </dgm:t>
    </dgm:pt>
    <dgm:pt modelId="{9D4B3AD4-85F6-4046-AC7F-25713E472725}" type="sibTrans" cxnId="{EBFF5188-336F-4C29-B4E0-8D3116AC23FE}">
      <dgm:prSet/>
      <dgm:spPr/>
      <dgm:t>
        <a:bodyPr/>
        <a:lstStyle/>
        <a:p>
          <a:endParaRPr lang="ru-RU"/>
        </a:p>
      </dgm:t>
    </dgm:pt>
    <dgm:pt modelId="{8CB917FC-7592-4BD6-9CED-A6E9FE8C1492}">
      <dgm:prSet phldrT="[Текст]"/>
      <dgm:spPr/>
      <dgm:t>
        <a:bodyPr/>
        <a:lstStyle/>
        <a:p>
          <a:r>
            <a:rPr lang="ru-RU" dirty="0" smtClean="0"/>
            <a:t>Фазан, тетерев</a:t>
          </a:r>
          <a:endParaRPr lang="ru-RU" dirty="0"/>
        </a:p>
      </dgm:t>
    </dgm:pt>
    <dgm:pt modelId="{C59DC1A7-274C-4F5B-AC6A-02208FF182F1}" type="parTrans" cxnId="{581DE1F0-A24D-4102-BFB7-AA27F760C114}">
      <dgm:prSet/>
      <dgm:spPr/>
      <dgm:t>
        <a:bodyPr/>
        <a:lstStyle/>
        <a:p>
          <a:endParaRPr lang="ru-RU"/>
        </a:p>
      </dgm:t>
    </dgm:pt>
    <dgm:pt modelId="{5542243C-109A-4603-861D-E28DAB5D9B88}" type="sibTrans" cxnId="{581DE1F0-A24D-4102-BFB7-AA27F760C114}">
      <dgm:prSet/>
      <dgm:spPr/>
      <dgm:t>
        <a:bodyPr/>
        <a:lstStyle/>
        <a:p>
          <a:endParaRPr lang="ru-RU"/>
        </a:p>
      </dgm:t>
    </dgm:pt>
    <dgm:pt modelId="{002B84BD-D3A6-4242-BEAD-C55E719BD87A}">
      <dgm:prSet phldrT="[Текст]"/>
      <dgm:spPr/>
      <dgm:t>
        <a:bodyPr/>
        <a:lstStyle/>
        <a:p>
          <a:r>
            <a:rPr lang="ru-RU" dirty="0" smtClean="0"/>
            <a:t>Дрозд, снегирь</a:t>
          </a:r>
          <a:endParaRPr lang="ru-RU" dirty="0"/>
        </a:p>
      </dgm:t>
    </dgm:pt>
    <dgm:pt modelId="{6B1A718C-A806-4DB7-88EA-A57C8C17DC74}" type="parTrans" cxnId="{8F8DE4C1-8937-4CA4-A3AE-F62A6924E9CE}">
      <dgm:prSet/>
      <dgm:spPr/>
      <dgm:t>
        <a:bodyPr/>
        <a:lstStyle/>
        <a:p>
          <a:endParaRPr lang="ru-RU"/>
        </a:p>
      </dgm:t>
    </dgm:pt>
    <dgm:pt modelId="{4691CBBD-EA55-434A-8932-505590E4C183}" type="sibTrans" cxnId="{8F8DE4C1-8937-4CA4-A3AE-F62A6924E9CE}">
      <dgm:prSet/>
      <dgm:spPr/>
      <dgm:t>
        <a:bodyPr/>
        <a:lstStyle/>
        <a:p>
          <a:endParaRPr lang="ru-RU"/>
        </a:p>
      </dgm:t>
    </dgm:pt>
    <dgm:pt modelId="{6D8CE866-6791-473A-BCC5-5397225E6A4F}">
      <dgm:prSet phldrT="[Текст]"/>
      <dgm:spPr/>
      <dgm:t>
        <a:bodyPr/>
        <a:lstStyle/>
        <a:p>
          <a:r>
            <a:rPr lang="ru-RU" dirty="0" smtClean="0"/>
            <a:t>Зяблик, щегол</a:t>
          </a:r>
          <a:endParaRPr lang="ru-RU" dirty="0"/>
        </a:p>
      </dgm:t>
    </dgm:pt>
    <dgm:pt modelId="{C3E64808-BB79-4BFD-9AEA-CDDADDF9ADE3}" type="parTrans" cxnId="{A1871E94-A519-40E5-99FC-4A113B8EB0A8}">
      <dgm:prSet/>
      <dgm:spPr/>
      <dgm:t>
        <a:bodyPr/>
        <a:lstStyle/>
        <a:p>
          <a:endParaRPr lang="ru-RU"/>
        </a:p>
      </dgm:t>
    </dgm:pt>
    <dgm:pt modelId="{60DD552A-5C72-42DC-BEDE-985C18845EC6}" type="sibTrans" cxnId="{A1871E94-A519-40E5-99FC-4A113B8EB0A8}">
      <dgm:prSet/>
      <dgm:spPr/>
      <dgm:t>
        <a:bodyPr/>
        <a:lstStyle/>
        <a:p>
          <a:endParaRPr lang="ru-RU"/>
        </a:p>
      </dgm:t>
    </dgm:pt>
    <dgm:pt modelId="{3C5F4A95-241A-436D-AEAA-831EC9B0BCC1}" type="pres">
      <dgm:prSet presAssocID="{7C42116E-4B5E-44BF-A0EA-9D2316DE3D1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2D7557-D8A9-4021-90D8-E447BCB58A90}" type="pres">
      <dgm:prSet presAssocID="{81797201-AB03-44C8-8716-86FC69677950}" presName="composite" presStyleCnt="0"/>
      <dgm:spPr/>
    </dgm:pt>
    <dgm:pt modelId="{F8977483-8243-4E9F-A404-CFEAD2DD29BC}" type="pres">
      <dgm:prSet presAssocID="{81797201-AB03-44C8-8716-86FC69677950}" presName="LShape" presStyleLbl="alignNode1" presStyleIdx="0" presStyleCnt="7"/>
      <dgm:spPr/>
    </dgm:pt>
    <dgm:pt modelId="{0C7B62AA-E2AA-4A7C-9CAF-8D96AEB6A1AE}" type="pres">
      <dgm:prSet presAssocID="{81797201-AB03-44C8-8716-86FC6967795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5602B-2259-4A43-9AAC-654BF35B90DB}" type="pres">
      <dgm:prSet presAssocID="{81797201-AB03-44C8-8716-86FC69677950}" presName="Triangle" presStyleLbl="alignNode1" presStyleIdx="1" presStyleCnt="7"/>
      <dgm:spPr/>
    </dgm:pt>
    <dgm:pt modelId="{E1DCDA91-4701-423D-9C10-191C1B309061}" type="pres">
      <dgm:prSet presAssocID="{9D4B3AD4-85F6-4046-AC7F-25713E472725}" presName="sibTrans" presStyleCnt="0"/>
      <dgm:spPr/>
    </dgm:pt>
    <dgm:pt modelId="{2FD14DF3-B380-4306-8DE5-330E4B985986}" type="pres">
      <dgm:prSet presAssocID="{9D4B3AD4-85F6-4046-AC7F-25713E472725}" presName="space" presStyleCnt="0"/>
      <dgm:spPr/>
    </dgm:pt>
    <dgm:pt modelId="{2D4540A0-F1C2-440C-8E90-1D957C029173}" type="pres">
      <dgm:prSet presAssocID="{8CB917FC-7592-4BD6-9CED-A6E9FE8C1492}" presName="composite" presStyleCnt="0"/>
      <dgm:spPr/>
    </dgm:pt>
    <dgm:pt modelId="{390E38C0-A48A-4BE2-B42B-DA10784F2424}" type="pres">
      <dgm:prSet presAssocID="{8CB917FC-7592-4BD6-9CED-A6E9FE8C1492}" presName="LShape" presStyleLbl="alignNode1" presStyleIdx="2" presStyleCnt="7"/>
      <dgm:spPr/>
    </dgm:pt>
    <dgm:pt modelId="{0BB58F84-E9B9-4ABE-A7AD-119B78724E05}" type="pres">
      <dgm:prSet presAssocID="{8CB917FC-7592-4BD6-9CED-A6E9FE8C149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3D12E-ADC1-44BE-9976-E2C6F6ACC889}" type="pres">
      <dgm:prSet presAssocID="{8CB917FC-7592-4BD6-9CED-A6E9FE8C1492}" presName="Triangle" presStyleLbl="alignNode1" presStyleIdx="3" presStyleCnt="7"/>
      <dgm:spPr/>
    </dgm:pt>
    <dgm:pt modelId="{7B857D57-4C7B-4962-AB1E-BA97ABA4CDEF}" type="pres">
      <dgm:prSet presAssocID="{5542243C-109A-4603-861D-E28DAB5D9B88}" presName="sibTrans" presStyleCnt="0"/>
      <dgm:spPr/>
    </dgm:pt>
    <dgm:pt modelId="{3ABE6868-1208-4CDD-8F91-9C1985D1969A}" type="pres">
      <dgm:prSet presAssocID="{5542243C-109A-4603-861D-E28DAB5D9B88}" presName="space" presStyleCnt="0"/>
      <dgm:spPr/>
    </dgm:pt>
    <dgm:pt modelId="{33BD160A-947F-4D79-9DB9-65AFD600980C}" type="pres">
      <dgm:prSet presAssocID="{002B84BD-D3A6-4242-BEAD-C55E719BD87A}" presName="composite" presStyleCnt="0"/>
      <dgm:spPr/>
    </dgm:pt>
    <dgm:pt modelId="{B67797FE-DE61-424B-8802-D35A5BADB698}" type="pres">
      <dgm:prSet presAssocID="{002B84BD-D3A6-4242-BEAD-C55E719BD87A}" presName="LShape" presStyleLbl="alignNode1" presStyleIdx="4" presStyleCnt="7"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93FFCA-1077-4CEE-A6B0-724D9B31721E}" type="pres">
      <dgm:prSet presAssocID="{002B84BD-D3A6-4242-BEAD-C55E719BD87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264FC-7B20-459F-831C-D13CCEC53EC5}" type="pres">
      <dgm:prSet presAssocID="{002B84BD-D3A6-4242-BEAD-C55E719BD87A}" presName="Triangle" presStyleLbl="alignNode1" presStyleIdx="5" presStyleCnt="7"/>
      <dgm:spPr/>
    </dgm:pt>
    <dgm:pt modelId="{D2A594A0-D90D-41AA-8656-A0DF51B9CD18}" type="pres">
      <dgm:prSet presAssocID="{4691CBBD-EA55-434A-8932-505590E4C183}" presName="sibTrans" presStyleCnt="0"/>
      <dgm:spPr/>
    </dgm:pt>
    <dgm:pt modelId="{9016D432-1266-46B0-A0BA-C1AC16429F6D}" type="pres">
      <dgm:prSet presAssocID="{4691CBBD-EA55-434A-8932-505590E4C183}" presName="space" presStyleCnt="0"/>
      <dgm:spPr/>
    </dgm:pt>
    <dgm:pt modelId="{E1AEA2A7-80B4-4707-AE0A-FE6861E63918}" type="pres">
      <dgm:prSet presAssocID="{6D8CE866-6791-473A-BCC5-5397225E6A4F}" presName="composite" presStyleCnt="0"/>
      <dgm:spPr/>
    </dgm:pt>
    <dgm:pt modelId="{00E37B05-1372-4FEA-88F3-75F33A2EFEE7}" type="pres">
      <dgm:prSet presAssocID="{6D8CE866-6791-473A-BCC5-5397225E6A4F}" presName="LShape" presStyleLbl="alignNode1" presStyleIdx="6" presStyleCnt="7"/>
      <dgm:spPr/>
    </dgm:pt>
    <dgm:pt modelId="{F531C60C-ED4C-4F40-8489-D27ED50FC2BA}" type="pres">
      <dgm:prSet presAssocID="{6D8CE866-6791-473A-BCC5-5397225E6A4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0A445B-3779-4869-A58E-D1A78E4BA70F}" type="presOf" srcId="{002B84BD-D3A6-4242-BEAD-C55E719BD87A}" destId="{5C93FFCA-1077-4CEE-A6B0-724D9B31721E}" srcOrd="0" destOrd="0" presId="urn:microsoft.com/office/officeart/2009/3/layout/StepUpProcess"/>
    <dgm:cxn modelId="{EBFF5188-336F-4C29-B4E0-8D3116AC23FE}" srcId="{7C42116E-4B5E-44BF-A0EA-9D2316DE3D1D}" destId="{81797201-AB03-44C8-8716-86FC69677950}" srcOrd="0" destOrd="0" parTransId="{936DCBF7-FAF9-438E-ABB4-043ACC217B4C}" sibTransId="{9D4B3AD4-85F6-4046-AC7F-25713E472725}"/>
    <dgm:cxn modelId="{8F8DE4C1-8937-4CA4-A3AE-F62A6924E9CE}" srcId="{7C42116E-4B5E-44BF-A0EA-9D2316DE3D1D}" destId="{002B84BD-D3A6-4242-BEAD-C55E719BD87A}" srcOrd="2" destOrd="0" parTransId="{6B1A718C-A806-4DB7-88EA-A57C8C17DC74}" sibTransId="{4691CBBD-EA55-434A-8932-505590E4C183}"/>
    <dgm:cxn modelId="{581DE1F0-A24D-4102-BFB7-AA27F760C114}" srcId="{7C42116E-4B5E-44BF-A0EA-9D2316DE3D1D}" destId="{8CB917FC-7592-4BD6-9CED-A6E9FE8C1492}" srcOrd="1" destOrd="0" parTransId="{C59DC1A7-274C-4F5B-AC6A-02208FF182F1}" sibTransId="{5542243C-109A-4603-861D-E28DAB5D9B88}"/>
    <dgm:cxn modelId="{B5F0E94A-5915-4D29-8562-5A8148A37509}" type="presOf" srcId="{7C42116E-4B5E-44BF-A0EA-9D2316DE3D1D}" destId="{3C5F4A95-241A-436D-AEAA-831EC9B0BCC1}" srcOrd="0" destOrd="0" presId="urn:microsoft.com/office/officeart/2009/3/layout/StepUpProcess"/>
    <dgm:cxn modelId="{EDC6545D-38E5-42AD-9370-ED26FC6E051B}" type="presOf" srcId="{8CB917FC-7592-4BD6-9CED-A6E9FE8C1492}" destId="{0BB58F84-E9B9-4ABE-A7AD-119B78724E05}" srcOrd="0" destOrd="0" presId="urn:microsoft.com/office/officeart/2009/3/layout/StepUpProcess"/>
    <dgm:cxn modelId="{A1871E94-A519-40E5-99FC-4A113B8EB0A8}" srcId="{7C42116E-4B5E-44BF-A0EA-9D2316DE3D1D}" destId="{6D8CE866-6791-473A-BCC5-5397225E6A4F}" srcOrd="3" destOrd="0" parTransId="{C3E64808-BB79-4BFD-9AEA-CDDADDF9ADE3}" sibTransId="{60DD552A-5C72-42DC-BEDE-985C18845EC6}"/>
    <dgm:cxn modelId="{18664D3D-CA95-4E69-AFCE-2D8FFE354CD1}" type="presOf" srcId="{6D8CE866-6791-473A-BCC5-5397225E6A4F}" destId="{F531C60C-ED4C-4F40-8489-D27ED50FC2BA}" srcOrd="0" destOrd="0" presId="urn:microsoft.com/office/officeart/2009/3/layout/StepUpProcess"/>
    <dgm:cxn modelId="{7EFF7D69-045C-48CD-B27B-5D0F20B04FCE}" type="presOf" srcId="{81797201-AB03-44C8-8716-86FC69677950}" destId="{0C7B62AA-E2AA-4A7C-9CAF-8D96AEB6A1AE}" srcOrd="0" destOrd="0" presId="urn:microsoft.com/office/officeart/2009/3/layout/StepUpProcess"/>
    <dgm:cxn modelId="{27B8DC65-9BCE-4477-8BDC-35962369BFFA}" type="presParOf" srcId="{3C5F4A95-241A-436D-AEAA-831EC9B0BCC1}" destId="{DA2D7557-D8A9-4021-90D8-E447BCB58A90}" srcOrd="0" destOrd="0" presId="urn:microsoft.com/office/officeart/2009/3/layout/StepUpProcess"/>
    <dgm:cxn modelId="{41E2E672-DC5F-4DA6-90AB-DD3436C704FB}" type="presParOf" srcId="{DA2D7557-D8A9-4021-90D8-E447BCB58A90}" destId="{F8977483-8243-4E9F-A404-CFEAD2DD29BC}" srcOrd="0" destOrd="0" presId="urn:microsoft.com/office/officeart/2009/3/layout/StepUpProcess"/>
    <dgm:cxn modelId="{A898109D-91CF-403B-9B67-C8163C4AC372}" type="presParOf" srcId="{DA2D7557-D8A9-4021-90D8-E447BCB58A90}" destId="{0C7B62AA-E2AA-4A7C-9CAF-8D96AEB6A1AE}" srcOrd="1" destOrd="0" presId="urn:microsoft.com/office/officeart/2009/3/layout/StepUpProcess"/>
    <dgm:cxn modelId="{18F2DEF5-39BD-44E0-8677-28335C1B28D9}" type="presParOf" srcId="{DA2D7557-D8A9-4021-90D8-E447BCB58A90}" destId="{1105602B-2259-4A43-9AAC-654BF35B90DB}" srcOrd="2" destOrd="0" presId="urn:microsoft.com/office/officeart/2009/3/layout/StepUpProcess"/>
    <dgm:cxn modelId="{0D733806-D340-490E-BD29-85C3A0790DAE}" type="presParOf" srcId="{3C5F4A95-241A-436D-AEAA-831EC9B0BCC1}" destId="{E1DCDA91-4701-423D-9C10-191C1B309061}" srcOrd="1" destOrd="0" presId="urn:microsoft.com/office/officeart/2009/3/layout/StepUpProcess"/>
    <dgm:cxn modelId="{F34E5B6D-23EE-49CE-8EDF-4A5A689A3D2D}" type="presParOf" srcId="{E1DCDA91-4701-423D-9C10-191C1B309061}" destId="{2FD14DF3-B380-4306-8DE5-330E4B985986}" srcOrd="0" destOrd="0" presId="urn:microsoft.com/office/officeart/2009/3/layout/StepUpProcess"/>
    <dgm:cxn modelId="{C818875A-2E85-4584-B511-F5231E322C36}" type="presParOf" srcId="{3C5F4A95-241A-436D-AEAA-831EC9B0BCC1}" destId="{2D4540A0-F1C2-440C-8E90-1D957C029173}" srcOrd="2" destOrd="0" presId="urn:microsoft.com/office/officeart/2009/3/layout/StepUpProcess"/>
    <dgm:cxn modelId="{E42EE944-3D69-4B91-BBCD-19FA2BCF9071}" type="presParOf" srcId="{2D4540A0-F1C2-440C-8E90-1D957C029173}" destId="{390E38C0-A48A-4BE2-B42B-DA10784F2424}" srcOrd="0" destOrd="0" presId="urn:microsoft.com/office/officeart/2009/3/layout/StepUpProcess"/>
    <dgm:cxn modelId="{DC5A02CC-9063-4565-B3F1-214C46161665}" type="presParOf" srcId="{2D4540A0-F1C2-440C-8E90-1D957C029173}" destId="{0BB58F84-E9B9-4ABE-A7AD-119B78724E05}" srcOrd="1" destOrd="0" presId="urn:microsoft.com/office/officeart/2009/3/layout/StepUpProcess"/>
    <dgm:cxn modelId="{5A70AFB7-5825-4D52-B50E-242D9EAFE0D4}" type="presParOf" srcId="{2D4540A0-F1C2-440C-8E90-1D957C029173}" destId="{7323D12E-ADC1-44BE-9976-E2C6F6ACC889}" srcOrd="2" destOrd="0" presId="urn:microsoft.com/office/officeart/2009/3/layout/StepUpProcess"/>
    <dgm:cxn modelId="{6444D9CE-2C8C-4A5C-AF3D-97321D62E041}" type="presParOf" srcId="{3C5F4A95-241A-436D-AEAA-831EC9B0BCC1}" destId="{7B857D57-4C7B-4962-AB1E-BA97ABA4CDEF}" srcOrd="3" destOrd="0" presId="urn:microsoft.com/office/officeart/2009/3/layout/StepUpProcess"/>
    <dgm:cxn modelId="{F99C095A-5A56-43E9-9023-7BC68FE9CE3B}" type="presParOf" srcId="{7B857D57-4C7B-4962-AB1E-BA97ABA4CDEF}" destId="{3ABE6868-1208-4CDD-8F91-9C1985D1969A}" srcOrd="0" destOrd="0" presId="urn:microsoft.com/office/officeart/2009/3/layout/StepUpProcess"/>
    <dgm:cxn modelId="{707A221C-CE6E-4893-BA1D-996EEF990A6F}" type="presParOf" srcId="{3C5F4A95-241A-436D-AEAA-831EC9B0BCC1}" destId="{33BD160A-947F-4D79-9DB9-65AFD600980C}" srcOrd="4" destOrd="0" presId="urn:microsoft.com/office/officeart/2009/3/layout/StepUpProcess"/>
    <dgm:cxn modelId="{D20583D4-A294-4C64-B41D-860AF3CB0EF9}" type="presParOf" srcId="{33BD160A-947F-4D79-9DB9-65AFD600980C}" destId="{B67797FE-DE61-424B-8802-D35A5BADB698}" srcOrd="0" destOrd="0" presId="urn:microsoft.com/office/officeart/2009/3/layout/StepUpProcess"/>
    <dgm:cxn modelId="{680FC2BC-0A6F-4938-A490-D6C7DC5BC5DE}" type="presParOf" srcId="{33BD160A-947F-4D79-9DB9-65AFD600980C}" destId="{5C93FFCA-1077-4CEE-A6B0-724D9B31721E}" srcOrd="1" destOrd="0" presId="urn:microsoft.com/office/officeart/2009/3/layout/StepUpProcess"/>
    <dgm:cxn modelId="{0340EE53-944B-446C-B44F-BA8CD1BBB329}" type="presParOf" srcId="{33BD160A-947F-4D79-9DB9-65AFD600980C}" destId="{7E1264FC-7B20-459F-831C-D13CCEC53EC5}" srcOrd="2" destOrd="0" presId="urn:microsoft.com/office/officeart/2009/3/layout/StepUpProcess"/>
    <dgm:cxn modelId="{58AB2632-6341-44FD-9867-ED44C469A9C9}" type="presParOf" srcId="{3C5F4A95-241A-436D-AEAA-831EC9B0BCC1}" destId="{D2A594A0-D90D-41AA-8656-A0DF51B9CD18}" srcOrd="5" destOrd="0" presId="urn:microsoft.com/office/officeart/2009/3/layout/StepUpProcess"/>
    <dgm:cxn modelId="{0BE264CA-5323-4AFB-B8CF-E5FBEC18C72B}" type="presParOf" srcId="{D2A594A0-D90D-41AA-8656-A0DF51B9CD18}" destId="{9016D432-1266-46B0-A0BA-C1AC16429F6D}" srcOrd="0" destOrd="0" presId="urn:microsoft.com/office/officeart/2009/3/layout/StepUpProcess"/>
    <dgm:cxn modelId="{DBA91708-DF2D-41AF-8F4B-29BF71CF08CE}" type="presParOf" srcId="{3C5F4A95-241A-436D-AEAA-831EC9B0BCC1}" destId="{E1AEA2A7-80B4-4707-AE0A-FE6861E63918}" srcOrd="6" destOrd="0" presId="urn:microsoft.com/office/officeart/2009/3/layout/StepUpProcess"/>
    <dgm:cxn modelId="{968F45F7-FE62-4B30-97D2-95C0BE2540F9}" type="presParOf" srcId="{E1AEA2A7-80B4-4707-AE0A-FE6861E63918}" destId="{00E37B05-1372-4FEA-88F3-75F33A2EFEE7}" srcOrd="0" destOrd="0" presId="urn:microsoft.com/office/officeart/2009/3/layout/StepUpProcess"/>
    <dgm:cxn modelId="{F806F75F-2141-4C2C-8D5E-6EEA2EE40F52}" type="presParOf" srcId="{E1AEA2A7-80B4-4707-AE0A-FE6861E63918}" destId="{F531C60C-ED4C-4F40-8489-D27ED50FC2B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465B6-C789-4B31-83C6-40837EBD44F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06687C-AA1D-4058-A476-78DAC6A0BB49}">
      <dgm:prSet phldrT="[Текст]"/>
      <dgm:spPr>
        <a:solidFill>
          <a:srgbClr val="FFFF66"/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Активизация процессов размножения</a:t>
          </a:r>
          <a:endParaRPr lang="ru-RU" b="0" dirty="0">
            <a:solidFill>
              <a:schemeClr val="tx1"/>
            </a:solidFill>
          </a:endParaRPr>
        </a:p>
      </dgm:t>
    </dgm:pt>
    <dgm:pt modelId="{51961E26-660A-4E6D-A18C-E2306E53E77B}" type="parTrans" cxnId="{6FEBB2F1-0347-4A80-83BE-14287CD53091}">
      <dgm:prSet/>
      <dgm:spPr/>
      <dgm:t>
        <a:bodyPr/>
        <a:lstStyle/>
        <a:p>
          <a:endParaRPr lang="ru-RU"/>
        </a:p>
      </dgm:t>
    </dgm:pt>
    <dgm:pt modelId="{C2F03E12-61AB-47F3-A8BE-41EC6623AADF}" type="sibTrans" cxnId="{6FEBB2F1-0347-4A80-83BE-14287CD53091}">
      <dgm:prSet/>
      <dgm:spPr/>
      <dgm:t>
        <a:bodyPr/>
        <a:lstStyle/>
        <a:p>
          <a:endParaRPr lang="ru-RU"/>
        </a:p>
      </dgm:t>
    </dgm:pt>
    <dgm:pt modelId="{B6153C27-DC3B-4C33-A09E-7853CD24DFCD}">
      <dgm:prSet phldrT="[Текст]"/>
      <dgm:spPr>
        <a:solidFill>
          <a:srgbClr val="FFFF6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Увеличение численности популяции</a:t>
          </a:r>
          <a:endParaRPr lang="ru-RU" dirty="0">
            <a:solidFill>
              <a:schemeClr val="tx1"/>
            </a:solidFill>
          </a:endParaRPr>
        </a:p>
      </dgm:t>
    </dgm:pt>
    <dgm:pt modelId="{285F9DC4-843F-495A-B02D-0850E6EFDD9E}" type="parTrans" cxnId="{0D8E286C-B034-4C76-8483-0CFFD1BD7CDB}">
      <dgm:prSet/>
      <dgm:spPr/>
      <dgm:t>
        <a:bodyPr/>
        <a:lstStyle/>
        <a:p>
          <a:endParaRPr lang="ru-RU"/>
        </a:p>
      </dgm:t>
    </dgm:pt>
    <dgm:pt modelId="{09F6F0B6-08BA-4460-9CF8-BA4370C2B433}" type="sibTrans" cxnId="{0D8E286C-B034-4C76-8483-0CFFD1BD7CDB}">
      <dgm:prSet/>
      <dgm:spPr/>
      <dgm:t>
        <a:bodyPr/>
        <a:lstStyle/>
        <a:p>
          <a:endParaRPr lang="ru-RU"/>
        </a:p>
      </dgm:t>
    </dgm:pt>
    <dgm:pt modelId="{6ED880F8-C001-4641-964E-D9507987E5A9}">
      <dgm:prSet phldrT="[Текст]"/>
      <dgm:spPr>
        <a:solidFill>
          <a:srgbClr val="FFFF6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Уменьшение количества кормовых ресурсов</a:t>
          </a:r>
          <a:endParaRPr lang="ru-RU" dirty="0">
            <a:solidFill>
              <a:schemeClr val="tx1"/>
            </a:solidFill>
          </a:endParaRPr>
        </a:p>
      </dgm:t>
    </dgm:pt>
    <dgm:pt modelId="{211304CA-74AD-42E1-B104-E61DC8A49DA3}" type="parTrans" cxnId="{7F973214-A9A4-490F-8483-3F7FA53112BE}">
      <dgm:prSet/>
      <dgm:spPr/>
      <dgm:t>
        <a:bodyPr/>
        <a:lstStyle/>
        <a:p>
          <a:endParaRPr lang="ru-RU"/>
        </a:p>
      </dgm:t>
    </dgm:pt>
    <dgm:pt modelId="{3EC70E72-3326-40EF-9616-BE062E649724}" type="sibTrans" cxnId="{7F973214-A9A4-490F-8483-3F7FA53112BE}">
      <dgm:prSet/>
      <dgm:spPr/>
      <dgm:t>
        <a:bodyPr/>
        <a:lstStyle/>
        <a:p>
          <a:endParaRPr lang="ru-RU"/>
        </a:p>
      </dgm:t>
    </dgm:pt>
    <dgm:pt modelId="{3C1D8314-D058-44E6-8B4A-3171828A7F3B}">
      <dgm:prSet phldrT="[Текст]"/>
      <dgm:spPr>
        <a:solidFill>
          <a:srgbClr val="FFFF6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Торможение процесса размножения</a:t>
          </a:r>
          <a:endParaRPr lang="ru-RU" dirty="0">
            <a:solidFill>
              <a:schemeClr val="tx1"/>
            </a:solidFill>
          </a:endParaRPr>
        </a:p>
      </dgm:t>
    </dgm:pt>
    <dgm:pt modelId="{C840F9F8-5FDD-449D-B576-96E23DD380AB}" type="parTrans" cxnId="{9CCFAA9E-5E29-4F65-A932-2B6AD870AD84}">
      <dgm:prSet/>
      <dgm:spPr/>
      <dgm:t>
        <a:bodyPr/>
        <a:lstStyle/>
        <a:p>
          <a:endParaRPr lang="ru-RU"/>
        </a:p>
      </dgm:t>
    </dgm:pt>
    <dgm:pt modelId="{934154A7-7B3B-4179-BE07-9451A3F2320D}" type="sibTrans" cxnId="{9CCFAA9E-5E29-4F65-A932-2B6AD870AD84}">
      <dgm:prSet/>
      <dgm:spPr/>
      <dgm:t>
        <a:bodyPr/>
        <a:lstStyle/>
        <a:p>
          <a:endParaRPr lang="ru-RU"/>
        </a:p>
      </dgm:t>
    </dgm:pt>
    <dgm:pt modelId="{49A6B295-93B4-41BD-9FF3-C8F67784C3A1}">
      <dgm:prSet phldrT="[Текст]"/>
      <dgm:spPr>
        <a:solidFill>
          <a:srgbClr val="FFFF6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Уменьшение численности популяции</a:t>
          </a:r>
          <a:endParaRPr lang="ru-RU" dirty="0">
            <a:solidFill>
              <a:schemeClr val="tx1"/>
            </a:solidFill>
          </a:endParaRPr>
        </a:p>
      </dgm:t>
    </dgm:pt>
    <dgm:pt modelId="{8096299B-59C5-4775-99DD-52A13C04A7A7}" type="parTrans" cxnId="{2526F856-0EFA-4721-9E0E-488BCA868FD3}">
      <dgm:prSet/>
      <dgm:spPr/>
      <dgm:t>
        <a:bodyPr/>
        <a:lstStyle/>
        <a:p>
          <a:endParaRPr lang="ru-RU"/>
        </a:p>
      </dgm:t>
    </dgm:pt>
    <dgm:pt modelId="{93D913DC-6F28-4417-BA77-37EF2E388435}" type="sibTrans" cxnId="{2526F856-0EFA-4721-9E0E-488BCA868FD3}">
      <dgm:prSet/>
      <dgm:spPr/>
      <dgm:t>
        <a:bodyPr/>
        <a:lstStyle/>
        <a:p>
          <a:endParaRPr lang="ru-RU"/>
        </a:p>
      </dgm:t>
    </dgm:pt>
    <dgm:pt modelId="{D1D148D3-C697-4E82-BF40-640AD3D9FB7B}">
      <dgm:prSet/>
      <dgm:spPr>
        <a:solidFill>
          <a:srgbClr val="FFFF6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Увеличение количества кормовых ресурсов</a:t>
          </a:r>
          <a:endParaRPr lang="ru-RU" dirty="0">
            <a:solidFill>
              <a:schemeClr val="tx1"/>
            </a:solidFill>
          </a:endParaRPr>
        </a:p>
      </dgm:t>
    </dgm:pt>
    <dgm:pt modelId="{2392060C-9031-46C4-A2AF-803A67283983}" type="parTrans" cxnId="{BDE88D1B-5962-4068-A354-9987A14C4002}">
      <dgm:prSet/>
      <dgm:spPr/>
      <dgm:t>
        <a:bodyPr/>
        <a:lstStyle/>
        <a:p>
          <a:endParaRPr lang="ru-RU"/>
        </a:p>
      </dgm:t>
    </dgm:pt>
    <dgm:pt modelId="{4806B461-F179-4D89-9A52-36378FD3A284}" type="sibTrans" cxnId="{BDE88D1B-5962-4068-A354-9987A14C4002}">
      <dgm:prSet/>
      <dgm:spPr/>
      <dgm:t>
        <a:bodyPr/>
        <a:lstStyle/>
        <a:p>
          <a:endParaRPr lang="ru-RU"/>
        </a:p>
      </dgm:t>
    </dgm:pt>
    <dgm:pt modelId="{D6BBE09F-6D76-4E21-AB7C-12358449413B}" type="pres">
      <dgm:prSet presAssocID="{09F465B6-C789-4B31-83C6-40837EBD44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B21D3-27B6-44FA-B484-8DCD172159F3}" type="pres">
      <dgm:prSet presAssocID="{09F465B6-C789-4B31-83C6-40837EBD44F9}" presName="cycle" presStyleCnt="0"/>
      <dgm:spPr/>
    </dgm:pt>
    <dgm:pt modelId="{1B1E15CB-EF28-40F0-BCF6-831967B0511B}" type="pres">
      <dgm:prSet presAssocID="{C606687C-AA1D-4058-A476-78DAC6A0BB4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70A70-9414-4081-965A-B396FBC8BBC2}" type="pres">
      <dgm:prSet presAssocID="{C2F03E12-61AB-47F3-A8BE-41EC6623AAD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649E4B8-9158-4054-A985-E9221B2C1E85}" type="pres">
      <dgm:prSet presAssocID="{B6153C27-DC3B-4C33-A09E-7853CD24DFC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3A077-9096-4288-B78E-57FBAB8D1073}" type="pres">
      <dgm:prSet presAssocID="{6ED880F8-C001-4641-964E-D9507987E5A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8B2C9-E505-4369-AF56-F1F19FA85B08}" type="pres">
      <dgm:prSet presAssocID="{3C1D8314-D058-44E6-8B4A-3171828A7F3B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B69B7-4170-4A6B-8328-46079700968C}" type="pres">
      <dgm:prSet presAssocID="{49A6B295-93B4-41BD-9FF3-C8F67784C3A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527DD-BF6C-40ED-941E-BE0141182077}" type="pres">
      <dgm:prSet presAssocID="{D1D148D3-C697-4E82-BF40-640AD3D9FB7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FAA9E-5E29-4F65-A932-2B6AD870AD84}" srcId="{09F465B6-C789-4B31-83C6-40837EBD44F9}" destId="{3C1D8314-D058-44E6-8B4A-3171828A7F3B}" srcOrd="3" destOrd="0" parTransId="{C840F9F8-5FDD-449D-B576-96E23DD380AB}" sibTransId="{934154A7-7B3B-4179-BE07-9451A3F2320D}"/>
    <dgm:cxn modelId="{B9CA6E77-9DEF-4236-A287-245CD5FDA97C}" type="presOf" srcId="{C606687C-AA1D-4058-A476-78DAC6A0BB49}" destId="{1B1E15CB-EF28-40F0-BCF6-831967B0511B}" srcOrd="0" destOrd="0" presId="urn:microsoft.com/office/officeart/2005/8/layout/cycle3"/>
    <dgm:cxn modelId="{5F9B40E6-9676-4FB0-BFE5-CA45B2AC3F81}" type="presOf" srcId="{49A6B295-93B4-41BD-9FF3-C8F67784C3A1}" destId="{52EB69B7-4170-4A6B-8328-46079700968C}" srcOrd="0" destOrd="0" presId="urn:microsoft.com/office/officeart/2005/8/layout/cycle3"/>
    <dgm:cxn modelId="{2526F856-0EFA-4721-9E0E-488BCA868FD3}" srcId="{09F465B6-C789-4B31-83C6-40837EBD44F9}" destId="{49A6B295-93B4-41BD-9FF3-C8F67784C3A1}" srcOrd="4" destOrd="0" parTransId="{8096299B-59C5-4775-99DD-52A13C04A7A7}" sibTransId="{93D913DC-6F28-4417-BA77-37EF2E388435}"/>
    <dgm:cxn modelId="{1634543A-1D46-4BCE-B661-42D43D992A4C}" type="presOf" srcId="{3C1D8314-D058-44E6-8B4A-3171828A7F3B}" destId="{CBC8B2C9-E505-4369-AF56-F1F19FA85B08}" srcOrd="0" destOrd="0" presId="urn:microsoft.com/office/officeart/2005/8/layout/cycle3"/>
    <dgm:cxn modelId="{5521E8F7-82F0-4D46-AF3F-E438E2CCDFC6}" type="presOf" srcId="{B6153C27-DC3B-4C33-A09E-7853CD24DFCD}" destId="{4649E4B8-9158-4054-A985-E9221B2C1E85}" srcOrd="0" destOrd="0" presId="urn:microsoft.com/office/officeart/2005/8/layout/cycle3"/>
    <dgm:cxn modelId="{0E081764-70A3-4555-A7FA-7A2BD5C96605}" type="presOf" srcId="{6ED880F8-C001-4641-964E-D9507987E5A9}" destId="{7D63A077-9096-4288-B78E-57FBAB8D1073}" srcOrd="0" destOrd="0" presId="urn:microsoft.com/office/officeart/2005/8/layout/cycle3"/>
    <dgm:cxn modelId="{0D8E286C-B034-4C76-8483-0CFFD1BD7CDB}" srcId="{09F465B6-C789-4B31-83C6-40837EBD44F9}" destId="{B6153C27-DC3B-4C33-A09E-7853CD24DFCD}" srcOrd="1" destOrd="0" parTransId="{285F9DC4-843F-495A-B02D-0850E6EFDD9E}" sibTransId="{09F6F0B6-08BA-4460-9CF8-BA4370C2B433}"/>
    <dgm:cxn modelId="{BDE88D1B-5962-4068-A354-9987A14C4002}" srcId="{09F465B6-C789-4B31-83C6-40837EBD44F9}" destId="{D1D148D3-C697-4E82-BF40-640AD3D9FB7B}" srcOrd="5" destOrd="0" parTransId="{2392060C-9031-46C4-A2AF-803A67283983}" sibTransId="{4806B461-F179-4D89-9A52-36378FD3A284}"/>
    <dgm:cxn modelId="{6FEBB2F1-0347-4A80-83BE-14287CD53091}" srcId="{09F465B6-C789-4B31-83C6-40837EBD44F9}" destId="{C606687C-AA1D-4058-A476-78DAC6A0BB49}" srcOrd="0" destOrd="0" parTransId="{51961E26-660A-4E6D-A18C-E2306E53E77B}" sibTransId="{C2F03E12-61AB-47F3-A8BE-41EC6623AADF}"/>
    <dgm:cxn modelId="{7F973214-A9A4-490F-8483-3F7FA53112BE}" srcId="{09F465B6-C789-4B31-83C6-40837EBD44F9}" destId="{6ED880F8-C001-4641-964E-D9507987E5A9}" srcOrd="2" destOrd="0" parTransId="{211304CA-74AD-42E1-B104-E61DC8A49DA3}" sibTransId="{3EC70E72-3326-40EF-9616-BE062E649724}"/>
    <dgm:cxn modelId="{91727EB0-1331-4312-9D4A-DE639B8B2C2F}" type="presOf" srcId="{C2F03E12-61AB-47F3-A8BE-41EC6623AADF}" destId="{73970A70-9414-4081-965A-B396FBC8BBC2}" srcOrd="0" destOrd="0" presId="urn:microsoft.com/office/officeart/2005/8/layout/cycle3"/>
    <dgm:cxn modelId="{168464E6-0579-4A11-9848-03F3F3080119}" type="presOf" srcId="{09F465B6-C789-4B31-83C6-40837EBD44F9}" destId="{D6BBE09F-6D76-4E21-AB7C-12358449413B}" srcOrd="0" destOrd="0" presId="urn:microsoft.com/office/officeart/2005/8/layout/cycle3"/>
    <dgm:cxn modelId="{04D6643C-FDAE-4888-8D2D-718EC9B1C2A7}" type="presOf" srcId="{D1D148D3-C697-4E82-BF40-640AD3D9FB7B}" destId="{427527DD-BF6C-40ED-941E-BE0141182077}" srcOrd="0" destOrd="0" presId="urn:microsoft.com/office/officeart/2005/8/layout/cycle3"/>
    <dgm:cxn modelId="{42FA88C1-0944-45C2-9AAF-0CFE8AB98EA5}" type="presParOf" srcId="{D6BBE09F-6D76-4E21-AB7C-12358449413B}" destId="{F3AB21D3-27B6-44FA-B484-8DCD172159F3}" srcOrd="0" destOrd="0" presId="urn:microsoft.com/office/officeart/2005/8/layout/cycle3"/>
    <dgm:cxn modelId="{AF0B1281-4E09-47B9-9ACF-48243D36D7F4}" type="presParOf" srcId="{F3AB21D3-27B6-44FA-B484-8DCD172159F3}" destId="{1B1E15CB-EF28-40F0-BCF6-831967B0511B}" srcOrd="0" destOrd="0" presId="urn:microsoft.com/office/officeart/2005/8/layout/cycle3"/>
    <dgm:cxn modelId="{0C5AC721-CEFD-4A5C-A2D4-B2A4D92C676B}" type="presParOf" srcId="{F3AB21D3-27B6-44FA-B484-8DCD172159F3}" destId="{73970A70-9414-4081-965A-B396FBC8BBC2}" srcOrd="1" destOrd="0" presId="urn:microsoft.com/office/officeart/2005/8/layout/cycle3"/>
    <dgm:cxn modelId="{A7670676-A49D-48D7-A982-6F569388F0EE}" type="presParOf" srcId="{F3AB21D3-27B6-44FA-B484-8DCD172159F3}" destId="{4649E4B8-9158-4054-A985-E9221B2C1E85}" srcOrd="2" destOrd="0" presId="urn:microsoft.com/office/officeart/2005/8/layout/cycle3"/>
    <dgm:cxn modelId="{681605E0-6945-47AA-B057-33FD78C44CBE}" type="presParOf" srcId="{F3AB21D3-27B6-44FA-B484-8DCD172159F3}" destId="{7D63A077-9096-4288-B78E-57FBAB8D1073}" srcOrd="3" destOrd="0" presId="urn:microsoft.com/office/officeart/2005/8/layout/cycle3"/>
    <dgm:cxn modelId="{C72C2E0F-D83F-4AE5-8902-2FA3AD43FE88}" type="presParOf" srcId="{F3AB21D3-27B6-44FA-B484-8DCD172159F3}" destId="{CBC8B2C9-E505-4369-AF56-F1F19FA85B08}" srcOrd="4" destOrd="0" presId="urn:microsoft.com/office/officeart/2005/8/layout/cycle3"/>
    <dgm:cxn modelId="{D0459CB3-FEB6-46E5-8BC1-03375936FD76}" type="presParOf" srcId="{F3AB21D3-27B6-44FA-B484-8DCD172159F3}" destId="{52EB69B7-4170-4A6B-8328-46079700968C}" srcOrd="5" destOrd="0" presId="urn:microsoft.com/office/officeart/2005/8/layout/cycle3"/>
    <dgm:cxn modelId="{9D726C60-EEA1-4B6C-8541-77AD2DB87C51}" type="presParOf" srcId="{F3AB21D3-27B6-44FA-B484-8DCD172159F3}" destId="{427527DD-BF6C-40ED-941E-BE014118207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экология\Рисунок13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b="29317"/>
          <a:stretch>
            <a:fillRect/>
          </a:stretch>
        </p:blipFill>
        <p:spPr bwMode="auto">
          <a:xfrm>
            <a:off x="6084168" y="0"/>
            <a:ext cx="2520280" cy="2253432"/>
          </a:xfrm>
          <a:prstGeom prst="rect">
            <a:avLst/>
          </a:prstGeom>
          <a:noFill/>
        </p:spPr>
      </p:pic>
      <p:pic>
        <p:nvPicPr>
          <p:cNvPr id="1026" name="Picture 2" descr="C:\Users\User\Desktop\экология\Рисунок13.png"/>
          <p:cNvPicPr>
            <a:picLocks noChangeAspect="1" noChangeArrowheads="1"/>
          </p:cNvPicPr>
          <p:nvPr/>
        </p:nvPicPr>
        <p:blipFill>
          <a:blip r:embed="rId3" cstate="print"/>
          <a:srcRect t="69324" r="19185"/>
          <a:stretch>
            <a:fillRect/>
          </a:stretch>
        </p:blipFill>
        <p:spPr bwMode="auto">
          <a:xfrm rot="1099445">
            <a:off x="135469" y="5168430"/>
            <a:ext cx="2702479" cy="129765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188640"/>
            <a:ext cx="8712968" cy="6408712"/>
          </a:xfrm>
          <a:prstGeom prst="roundRect">
            <a:avLst>
              <a:gd name="adj" fmla="val 4810"/>
            </a:avLst>
          </a:prstGeom>
          <a:noFill/>
          <a:ln w="1016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300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936A-94EB-4AD8-B9E9-C2D161193B92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45DB-1766-421A-90D4-E7EF8F902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8640960" cy="6408712"/>
          </a:xfrm>
          <a:prstGeom prst="roundRect">
            <a:avLst>
              <a:gd name="adj" fmla="val 4131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Desktop\экология\Рисунок11.png"/>
          <p:cNvPicPr>
            <a:picLocks noChangeAspect="1" noChangeArrowheads="1"/>
          </p:cNvPicPr>
          <p:nvPr/>
        </p:nvPicPr>
        <p:blipFill>
          <a:blip r:embed="rId2" cstate="print"/>
          <a:srcRect l="2696" r="64454" b="58655"/>
          <a:stretch>
            <a:fillRect/>
          </a:stretch>
        </p:blipFill>
        <p:spPr bwMode="auto">
          <a:xfrm>
            <a:off x="251520" y="5445224"/>
            <a:ext cx="862667" cy="1152128"/>
          </a:xfrm>
          <a:prstGeom prst="rect">
            <a:avLst/>
          </a:prstGeom>
          <a:noFill/>
        </p:spPr>
      </p:pic>
      <p:pic>
        <p:nvPicPr>
          <p:cNvPr id="2050" name="Picture 2" descr="C:\Users\User\Desktop\экология\Рисунок13.png"/>
          <p:cNvPicPr>
            <a:picLocks noChangeAspect="1" noChangeArrowheads="1"/>
          </p:cNvPicPr>
          <p:nvPr/>
        </p:nvPicPr>
        <p:blipFill>
          <a:blip r:embed="rId3" cstate="print"/>
          <a:srcRect t="73123" r="15611"/>
          <a:stretch>
            <a:fillRect/>
          </a:stretch>
        </p:blipFill>
        <p:spPr bwMode="auto">
          <a:xfrm rot="13670782">
            <a:off x="7641547" y="152754"/>
            <a:ext cx="1774423" cy="7148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936A-94EB-4AD8-B9E9-C2D161193B92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45DB-1766-421A-90D4-E7EF8F902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936A-94EB-4AD8-B9E9-C2D161193B92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45DB-1766-421A-90D4-E7EF8F902F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3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ebmandry.com/raznoe/priroda/ptitsa-drozd-opisanie-s-foto-i-video-slushat-penie-ptitsy-chernyy-i-belyy-sibirskiy-drozd.html" TargetMode="External"/><Relationship Id="rId3" Type="http://schemas.openxmlformats.org/officeDocument/2006/relationships/hyperlink" Target="http://www.apus.ru/site.xp/049050124052049048054051.html" TargetMode="External"/><Relationship Id="rId7" Type="http://schemas.openxmlformats.org/officeDocument/2006/relationships/hyperlink" Target="http://fazany.com/gallery/4" TargetMode="External"/><Relationship Id="rId2" Type="http://schemas.openxmlformats.org/officeDocument/2006/relationships/hyperlink" Target="http://www.vseznaika.org/biology/chto-takoe-biogeocenoz-v-biolog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klad-referat.ru/%D0%96%D0%B8%D0%B2%D0%BE%D1%82%D0%BD%D1%8B%D0%B5_%D0%B8_%D1%80%D0%B0%D1%81%D1%82%D0%B5%D0%BD%D0%B8%D1%8F_%D0%BB%D0%B5%D1%81%D0%B0" TargetMode="External"/><Relationship Id="rId11" Type="http://schemas.openxmlformats.org/officeDocument/2006/relationships/hyperlink" Target="http://easyen.ru/load/shablony_prezentacij/498" TargetMode="External"/><Relationship Id="rId5" Type="http://schemas.openxmlformats.org/officeDocument/2006/relationships/hyperlink" Target="http://1001fact.ru/2014/02/interesnye-fakty-ob-ozere-tanganika/" TargetMode="External"/><Relationship Id="rId10" Type="http://schemas.openxmlformats.org/officeDocument/2006/relationships/hyperlink" Target="http://dreempics.com/animals/5839-Foto_hishchneh_zhivotneh.html" TargetMode="External"/><Relationship Id="rId4" Type="http://schemas.openxmlformats.org/officeDocument/2006/relationships/hyperlink" Target="http://pickgirl.ru/priroda/smeshannyij-shirokolistvennyij-les-61-foto-video-kartinki.html/feed" TargetMode="External"/><Relationship Id="rId9" Type="http://schemas.openxmlformats.org/officeDocument/2006/relationships/hyperlink" Target="http://fotohomka.ru/89297-shhegol-ptica-foto-1-downloa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сообщества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365104"/>
            <a:ext cx="6008712" cy="12736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МКОУ СОШ №1</a:t>
            </a:r>
          </a:p>
          <a:p>
            <a:r>
              <a:rPr lang="ru-RU" dirty="0" smtClean="0"/>
              <a:t>Г. Лиски Воронежской области</a:t>
            </a:r>
          </a:p>
          <a:p>
            <a:r>
              <a:rPr lang="ru-RU" dirty="0" err="1" smtClean="0"/>
              <a:t>Подвигина</a:t>
            </a:r>
            <a:r>
              <a:rPr lang="ru-RU" dirty="0" smtClean="0"/>
              <a:t> Н. 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696744" cy="1368152"/>
          </a:xfrm>
          <a:solidFill>
            <a:srgbClr val="FFFFCC"/>
          </a:solidFill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показатели биоценоза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57552434"/>
              </p:ext>
            </p:extLst>
          </p:nvPr>
        </p:nvGraphicFramePr>
        <p:xfrm>
          <a:off x="1043608" y="1772816"/>
          <a:ext cx="693643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9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6563072" cy="3370386"/>
          </a:xfrm>
          <a:solidFill>
            <a:srgbClr val="FFFFCC"/>
          </a:solid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</a:rPr>
              <a:t>Естественные и искусственные экосистемы</a:t>
            </a:r>
            <a:endParaRPr lang="ru-RU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23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Агроценоз</a:t>
            </a:r>
            <a:endParaRPr lang="ru-RU" dirty="0"/>
          </a:p>
        </p:txBody>
      </p:sp>
      <p:pic>
        <p:nvPicPr>
          <p:cNvPr id="8194" name="Picture 2" descr="http://infoindustria.com.ua/wp-content/uploads/2014/06/zernovyie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680520" cy="3506790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420888"/>
            <a:ext cx="3106688" cy="1754326"/>
          </a:xfrm>
          <a:prstGeom prst="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Агроценоз</a:t>
            </a:r>
            <a:r>
              <a:rPr lang="ru-RU" dirty="0" smtClean="0"/>
              <a:t> – сообщество живых организмов, созданное для получения сельскохозяйственной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родукции и регулярно </a:t>
            </a:r>
          </a:p>
          <a:p>
            <a:pPr algn="ctr"/>
            <a:r>
              <a:rPr lang="ru-RU" dirty="0" smtClean="0"/>
              <a:t>поддерживаемое человеком.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27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Черты сходства между природным биогеоценозом и </a:t>
            </a:r>
            <a:r>
              <a:rPr lang="ru-RU" sz="3200" dirty="0" err="1" smtClean="0"/>
              <a:t>агроценозом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Являются открытыми системами </a:t>
            </a:r>
          </a:p>
          <a:p>
            <a:r>
              <a:rPr lang="ru-RU" sz="2400" dirty="0" smtClean="0"/>
              <a:t>Внутри каждого из них действуют факторы эволюции</a:t>
            </a:r>
          </a:p>
          <a:p>
            <a:r>
              <a:rPr lang="ru-RU" sz="2400" dirty="0" smtClean="0"/>
              <a:t>Имеют сходную структуру (состоят из продуцентов, </a:t>
            </a:r>
            <a:r>
              <a:rPr lang="ru-RU" sz="2400" dirty="0" err="1" smtClean="0"/>
              <a:t>консументов</a:t>
            </a:r>
            <a:r>
              <a:rPr lang="ru-RU" sz="2400" dirty="0" smtClean="0"/>
              <a:t> и </a:t>
            </a:r>
            <a:r>
              <a:rPr lang="ru-RU" sz="2400" dirty="0" err="1" smtClean="0"/>
              <a:t>редуцентов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И в том, и в другом биогеоценозах действует правило экологической пирамиды</a:t>
            </a:r>
          </a:p>
          <a:p>
            <a:r>
              <a:rPr lang="ru-RU" sz="2400" dirty="0" smtClean="0"/>
              <a:t>В основе сообщества лежат продуценты (автотрофные организмы), непосредственно использующие энергию Солнца для синтеза органических веществ</a:t>
            </a:r>
          </a:p>
          <a:p>
            <a:r>
              <a:rPr lang="ru-RU" sz="2400" dirty="0" smtClean="0"/>
              <a:t>В биогеоценозах любого типа существуют цепи питания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69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27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Черты различия между природным биогеоценозом и </a:t>
            </a:r>
            <a:r>
              <a:rPr lang="ru-RU" sz="3200" dirty="0" err="1" smtClean="0"/>
              <a:t>агроценозом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474347"/>
              </p:ext>
            </p:extLst>
          </p:nvPr>
        </p:nvGraphicFramePr>
        <p:xfrm>
          <a:off x="457200" y="1600200"/>
          <a:ext cx="8229600" cy="467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46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Агроценоз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Биогеоценоз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dirty="0" smtClean="0"/>
                        <a:t>1. Искусственный</a:t>
                      </a:r>
                      <a:r>
                        <a:rPr lang="ru-RU" baseline="0" dirty="0" smtClean="0"/>
                        <a:t> подбор выращиваемых сельскохозяйственных культур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Сложившийся естественным образом видовой состав растений, животных, грибов, микроорганизмов</a:t>
                      </a:r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2. Источник энергии – солнечная энергия и человек (минеральное питание)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Источник энергии – солнечная энергия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3. Видовой состав крайне малочисленный, преобладает монокультура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Видовой состав разнообразный</a:t>
                      </a:r>
                      <a:endParaRPr lang="ru-RU" dirty="0"/>
                    </a:p>
                  </a:txBody>
                  <a:tcPr/>
                </a:tc>
              </a:tr>
              <a:tr h="1213284">
                <a:tc>
                  <a:txBody>
                    <a:bodyPr/>
                    <a:lstStyle/>
                    <a:p>
                      <a:r>
                        <a:rPr lang="ru-RU" dirty="0" smtClean="0"/>
                        <a:t>4. Численность одного или немногих видов явно преобладает над остальными в связи с деятельностью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Численность различных видов сбалансирована с помощью процессов </a:t>
                      </a:r>
                      <a:r>
                        <a:rPr lang="ru-RU" dirty="0" err="1" smtClean="0"/>
                        <a:t>саморегуляции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418269"/>
              </p:ext>
            </p:extLst>
          </p:nvPr>
        </p:nvGraphicFramePr>
        <p:xfrm>
          <a:off x="467544" y="332656"/>
          <a:ext cx="8229600" cy="5907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52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Агроценоз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Биогеоценоз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3797">
                <a:tc>
                  <a:txBody>
                    <a:bodyPr/>
                    <a:lstStyle/>
                    <a:p>
                      <a:r>
                        <a:rPr lang="ru-RU" dirty="0" smtClean="0"/>
                        <a:t>5. Пищевые цепи короткие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Пищевые цепи длинные</a:t>
                      </a:r>
                      <a:endParaRPr lang="ru-RU" dirty="0"/>
                    </a:p>
                  </a:txBody>
                  <a:tcPr/>
                </a:tc>
              </a:tr>
              <a:tr h="1052341">
                <a:tc>
                  <a:txBody>
                    <a:bodyPr/>
                    <a:lstStyle/>
                    <a:p>
                      <a:r>
                        <a:rPr lang="ru-RU" dirty="0" smtClean="0"/>
                        <a:t>6. Обработка почвы ведется человеком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Преобразование почвы осуществляется естественным путем в результате жизнедеятельности организмов</a:t>
                      </a:r>
                      <a:endParaRPr lang="ru-RU" dirty="0"/>
                    </a:p>
                  </a:txBody>
                  <a:tcPr/>
                </a:tc>
              </a:tr>
              <a:tr h="809493">
                <a:tc>
                  <a:txBody>
                    <a:bodyPr/>
                    <a:lstStyle/>
                    <a:p>
                      <a:r>
                        <a:rPr lang="ru-RU" dirty="0" smtClean="0"/>
                        <a:t>7. Является неустойчивой системой, без помощи человека существовать не может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 Является устойчивой природной системой</a:t>
                      </a:r>
                      <a:endParaRPr lang="ru-RU" dirty="0"/>
                    </a:p>
                  </a:txBody>
                  <a:tcPr/>
                </a:tc>
              </a:tr>
              <a:tr h="1052341">
                <a:tc>
                  <a:txBody>
                    <a:bodyPr/>
                    <a:lstStyle/>
                    <a:p>
                      <a:r>
                        <a:rPr lang="ru-RU" dirty="0" smtClean="0"/>
                        <a:t>8. Органические вещества удаляются из системы человеком в качестве урожая, неполный (незамкнутый) круговорот веществ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r>
                        <a:rPr lang="ru-RU" baseline="0" dirty="0" smtClean="0"/>
                        <a:t> Органические вещества остаются внутри системы, сбалансированный (замкнутый) круговорот веществ</a:t>
                      </a:r>
                      <a:endParaRPr lang="ru-RU" dirty="0"/>
                    </a:p>
                  </a:txBody>
                  <a:tcPr/>
                </a:tc>
              </a:tr>
              <a:tr h="625257">
                <a:tc>
                  <a:txBody>
                    <a:bodyPr/>
                    <a:lstStyle/>
                    <a:p>
                      <a:r>
                        <a:rPr lang="ru-RU" dirty="0" smtClean="0"/>
                        <a:t>9. Действие факторов эволюции искусственно ослаблено человеком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 Внутри биогеоценоза факторы эволюции</a:t>
                      </a:r>
                      <a:r>
                        <a:rPr lang="ru-RU" baseline="0" dirty="0" smtClean="0"/>
                        <a:t> действуют активно</a:t>
                      </a:r>
                      <a:endParaRPr lang="ru-RU" dirty="0"/>
                    </a:p>
                  </a:txBody>
                  <a:tcPr/>
                </a:tc>
              </a:tr>
              <a:tr h="1074087">
                <a:tc>
                  <a:txBody>
                    <a:bodyPr/>
                    <a:lstStyle/>
                    <a:p>
                      <a:r>
                        <a:rPr lang="ru-RU" dirty="0" smtClean="0"/>
                        <a:t>10. Продуктивность высокая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 Продуктивность низкая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6563072" cy="3370386"/>
          </a:xfrm>
          <a:solidFill>
            <a:srgbClr val="FFFFCC"/>
          </a:solid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</a:rPr>
              <a:t>Структура</a:t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сообщества</a:t>
            </a:r>
            <a:endParaRPr lang="ru-RU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63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6203032" cy="114300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ru-RU" dirty="0" smtClean="0"/>
              <a:t>Структура биоценоза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992240"/>
            <a:ext cx="3649400" cy="1300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Видовая структура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2977306"/>
            <a:ext cx="3649400" cy="1300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Пространственная структура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4725144"/>
            <a:ext cx="3649400" cy="1272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Трофическая структура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 flipH="1">
            <a:off x="2292244" y="2051720"/>
            <a:ext cx="2356936" cy="94052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5" idx="0"/>
          </p:cNvCxnSpPr>
          <p:nvPr/>
        </p:nvCxnSpPr>
        <p:spPr>
          <a:xfrm>
            <a:off x="4649180" y="2051720"/>
            <a:ext cx="2179568" cy="92558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6" idx="0"/>
          </p:cNvCxnSpPr>
          <p:nvPr/>
        </p:nvCxnSpPr>
        <p:spPr>
          <a:xfrm>
            <a:off x="4649180" y="2051720"/>
            <a:ext cx="19328" cy="267342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Видовая структура биоценоза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9642" y="1361318"/>
            <a:ext cx="6444716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Видовая структура </a:t>
            </a:r>
            <a:r>
              <a:rPr lang="ru-RU" sz="2000" dirty="0" smtClean="0">
                <a:solidFill>
                  <a:schemeClr val="tx1"/>
                </a:solidFill>
              </a:rPr>
              <a:t>– разнообразие видов, соотношение численности и биомассы входящих в него популяций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0998" y="2485539"/>
            <a:ext cx="3322630" cy="68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Виды в составе биоценоза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2485539"/>
            <a:ext cx="3754760" cy="1409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Видовой состав зависит от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Условий абиотической среды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Длительности существования биогеоценозов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1894" y="3513181"/>
            <a:ext cx="1986425" cy="114615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Редкие и малочисленные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3501008"/>
            <a:ext cx="2049495" cy="115833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Доминантные виды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(в их числе виды-</a:t>
            </a:r>
            <a:r>
              <a:rPr lang="ru-RU" dirty="0" err="1" smtClean="0">
                <a:solidFill>
                  <a:schemeClr val="tx1"/>
                </a:solidFill>
              </a:rPr>
              <a:t>эдификаторы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9039" y="4797152"/>
            <a:ext cx="5396490" cy="1677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Значение малочисленных и редких видов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Создают видовое богатство биоценоза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Увеличивают разнообразие биотических связей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Служат резервом для пополнения и замещения доминантов</a:t>
            </a:r>
          </a:p>
          <a:p>
            <a:pPr marL="285750" indent="-285750" algn="ctr">
              <a:buFontTx/>
              <a:buChar char="-"/>
            </a:pPr>
            <a:endParaRPr lang="ru-RU" sz="2000" dirty="0"/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flipH="1">
            <a:off x="2152313" y="2275718"/>
            <a:ext cx="1172895" cy="209821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  <a:endCxn id="6" idx="1"/>
          </p:cNvCxnSpPr>
          <p:nvPr/>
        </p:nvCxnSpPr>
        <p:spPr>
          <a:xfrm>
            <a:off x="3813628" y="2830018"/>
            <a:ext cx="1118412" cy="360040"/>
          </a:xfrm>
          <a:prstGeom prst="straightConnector1">
            <a:avLst/>
          </a:prstGeom>
          <a:ln w="38100">
            <a:solidFill>
              <a:srgbClr val="008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8" idx="0"/>
          </p:cNvCxnSpPr>
          <p:nvPr/>
        </p:nvCxnSpPr>
        <p:spPr>
          <a:xfrm flipH="1">
            <a:off x="1481948" y="3174497"/>
            <a:ext cx="670365" cy="326511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7" idx="0"/>
          </p:cNvCxnSpPr>
          <p:nvPr/>
        </p:nvCxnSpPr>
        <p:spPr>
          <a:xfrm>
            <a:off x="2152313" y="3174497"/>
            <a:ext cx="1472794" cy="33868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0"/>
          </p:cNvCxnSpPr>
          <p:nvPr/>
        </p:nvCxnSpPr>
        <p:spPr>
          <a:xfrm>
            <a:off x="4618320" y="4074949"/>
            <a:ext cx="718964" cy="722203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Пространственная структура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1453" y="1407510"/>
            <a:ext cx="2505826" cy="487599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34228" y="3799315"/>
            <a:ext cx="2832592" cy="279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Жизненные формы </a:t>
            </a:r>
            <a:r>
              <a:rPr lang="ru-RU" dirty="0" smtClean="0">
                <a:solidFill>
                  <a:schemeClr val="tx1"/>
                </a:solidFill>
              </a:rPr>
              <a:t>– внешний облик животных и растений, отражающий их приспособленность к условиям внешней среды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34228" y="1361319"/>
            <a:ext cx="2832592" cy="22433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Экологическая ниша – </a:t>
            </a:r>
            <a:r>
              <a:rPr lang="ru-RU" sz="1600" dirty="0" smtClean="0">
                <a:solidFill>
                  <a:schemeClr val="tx1"/>
                </a:solidFill>
              </a:rPr>
              <a:t>место вида в экосистеме, включающее как положение его в пространстве, так и функциональную его роль в сообществе, отношение к абиотическим условиям существования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1361318"/>
            <a:ext cx="2437305" cy="22433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Пространственная структура </a:t>
            </a:r>
            <a:r>
              <a:rPr lang="ru-RU" dirty="0" smtClean="0">
                <a:solidFill>
                  <a:schemeClr val="tx1"/>
                </a:solidFill>
              </a:rPr>
              <a:t>проявляется в закономерном размещении разных видов друг относительно друга в пространстве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048" y="3799315"/>
            <a:ext cx="2469457" cy="279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Емкость среды </a:t>
            </a:r>
            <a:r>
              <a:rPr lang="ru-RU" sz="1600" dirty="0" smtClean="0">
                <a:solidFill>
                  <a:schemeClr val="tx1"/>
                </a:solidFill>
              </a:rPr>
              <a:t>– число особей или сообществ, потребности которых могут быть удовлетворены ресурсами данного местообитания без заметного ущерба для его дальнейшего благосостояния</a:t>
            </a:r>
          </a:p>
          <a:p>
            <a:pPr marL="285750" indent="-285750" algn="ctr">
              <a:buFontTx/>
              <a:buChar char="-"/>
            </a:pP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07904" y="5445224"/>
            <a:ext cx="18722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707904" y="1700808"/>
            <a:ext cx="0" cy="3528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07904" y="5553236"/>
            <a:ext cx="1872208" cy="468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мозаичность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44693" y="1844824"/>
            <a:ext cx="439275" cy="34203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Я</a:t>
            </a:r>
          </a:p>
          <a:p>
            <a:pPr algn="ctr"/>
            <a:r>
              <a:rPr lang="ru-RU" sz="1600" dirty="0" smtClean="0"/>
              <a:t>Р</a:t>
            </a:r>
          </a:p>
          <a:p>
            <a:pPr algn="ctr"/>
            <a:r>
              <a:rPr lang="ru-RU" sz="1600" dirty="0" smtClean="0"/>
              <a:t>У</a:t>
            </a:r>
          </a:p>
          <a:p>
            <a:pPr algn="ctr"/>
            <a:r>
              <a:rPr lang="ru-RU" sz="1600" dirty="0" smtClean="0"/>
              <a:t>С</a:t>
            </a:r>
          </a:p>
          <a:p>
            <a:pPr algn="ctr"/>
            <a:r>
              <a:rPr lang="ru-RU" sz="1600" dirty="0" smtClean="0"/>
              <a:t>Н</a:t>
            </a:r>
          </a:p>
          <a:p>
            <a:pPr algn="ctr"/>
            <a:r>
              <a:rPr lang="ru-RU" sz="1600" dirty="0" smtClean="0"/>
              <a:t>О</a:t>
            </a:r>
          </a:p>
          <a:p>
            <a:pPr algn="ctr"/>
            <a:r>
              <a:rPr lang="ru-RU" sz="1600" dirty="0" smtClean="0"/>
              <a:t>С</a:t>
            </a:r>
          </a:p>
          <a:p>
            <a:pPr algn="ctr"/>
            <a:r>
              <a:rPr lang="ru-RU" sz="1600" dirty="0" smtClean="0"/>
              <a:t>Т</a:t>
            </a:r>
          </a:p>
          <a:p>
            <a:pPr algn="ctr"/>
            <a:r>
              <a:rPr lang="ru-RU" sz="1600" dirty="0" smtClean="0"/>
              <a:t>Ь</a:t>
            </a:r>
          </a:p>
          <a:p>
            <a:pPr algn="ctr"/>
            <a:endParaRPr lang="ru-RU" sz="1600" dirty="0"/>
          </a:p>
        </p:txBody>
      </p:sp>
      <p:cxnSp>
        <p:nvCxnSpPr>
          <p:cNvPr id="19" name="Прямая со стрелкой 18"/>
          <p:cNvCxnSpPr>
            <a:stCxn id="8" idx="3"/>
          </p:cNvCxnSpPr>
          <p:nvPr/>
        </p:nvCxnSpPr>
        <p:spPr>
          <a:xfrm>
            <a:off x="2894505" y="2482998"/>
            <a:ext cx="316948" cy="9898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9" idx="0"/>
          </p:cNvCxnSpPr>
          <p:nvPr/>
        </p:nvCxnSpPr>
        <p:spPr>
          <a:xfrm flipH="1">
            <a:off x="1659777" y="3604678"/>
            <a:ext cx="16076" cy="194637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2"/>
            <a:endCxn id="6" idx="0"/>
          </p:cNvCxnSpPr>
          <p:nvPr/>
        </p:nvCxnSpPr>
        <p:spPr>
          <a:xfrm>
            <a:off x="7450524" y="3604679"/>
            <a:ext cx="0" cy="19463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683614" y="2545561"/>
            <a:ext cx="316948" cy="9898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6563072" cy="3370386"/>
          </a:xfrm>
          <a:solidFill>
            <a:srgbClr val="FFFFCC"/>
          </a:solid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</a:rPr>
              <a:t>Экосистема,</a:t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биогеоценоз</a:t>
            </a:r>
            <a:endParaRPr lang="ru-RU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2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Ярусность</a:t>
            </a:r>
            <a:r>
              <a:rPr lang="ru-RU" dirty="0" smtClean="0"/>
              <a:t> в лесу</a:t>
            </a:r>
            <a:endParaRPr lang="ru-RU" dirty="0"/>
          </a:p>
        </p:txBody>
      </p:sp>
      <p:pic>
        <p:nvPicPr>
          <p:cNvPr id="1026" name="Picture 2" descr="http://doklad-referat.ru/public/page_images/805/1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1398" r="852" b="2164"/>
          <a:stretch/>
        </p:blipFill>
        <p:spPr bwMode="auto">
          <a:xfrm>
            <a:off x="457200" y="1417638"/>
            <a:ext cx="8280920" cy="4968552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Ярусность</a:t>
            </a:r>
            <a:r>
              <a:rPr lang="ru-RU" dirty="0" smtClean="0"/>
              <a:t> в лесу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1769228"/>
              </p:ext>
            </p:extLst>
          </p:nvPr>
        </p:nvGraphicFramePr>
        <p:xfrm>
          <a:off x="457200" y="1397000"/>
          <a:ext cx="84352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" y="3068960"/>
            <a:ext cx="1651182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Подстилка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524449"/>
            <a:ext cx="1651182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Земля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953091"/>
            <a:ext cx="1651182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Кустарник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5618" y="1484784"/>
            <a:ext cx="1784854" cy="58268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Крона деревьев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files.school-collection.edu.ru/dlrstore/740d90db-8b8c-11db-b606-0800200c9a66/03_04_03_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3176"/>
            <a:ext cx="1982688" cy="1487016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it.govuadocs.com.ua/tw_files2/urls_7/824/d-823103/7z-docs/18_html_58213ea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40" y="4437112"/>
            <a:ext cx="2016224" cy="1512168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animal-photos.ru/birds/truethrush/truethrush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7"/>
          <a:stretch/>
        </p:blipFill>
        <p:spPr bwMode="auto">
          <a:xfrm>
            <a:off x="4791771" y="3933056"/>
            <a:ext cx="2084485" cy="156154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durchblick-filme.de/fruehling/bilder/voegel/Stieglitz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63" y="3371901"/>
            <a:ext cx="1792509" cy="1550482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6563072" cy="3370386"/>
          </a:xfrm>
          <a:solidFill>
            <a:srgbClr val="FFFFCC"/>
          </a:solid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</a:rPr>
              <a:t>Трофическая структура</a:t>
            </a:r>
            <a:endParaRPr lang="ru-RU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84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Трофическая структура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1347670"/>
            <a:ext cx="4608512" cy="12912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Трофическая структура </a:t>
            </a:r>
            <a:r>
              <a:rPr lang="ru-RU" dirty="0" smtClean="0"/>
              <a:t>– связь между компонентами экосистемы, возникающая на основе пищевых отношений и способов получения энергии.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7744" y="2924944"/>
            <a:ext cx="4608512" cy="12912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Трофическая структура представлена </a:t>
            </a:r>
            <a:r>
              <a:rPr lang="ru-RU" b="1" dirty="0" smtClean="0"/>
              <a:t>трофическими цепями </a:t>
            </a:r>
            <a:r>
              <a:rPr lang="ru-RU" dirty="0" smtClean="0"/>
              <a:t>(цепи питания) и </a:t>
            </a:r>
            <a:r>
              <a:rPr lang="ru-RU" b="1" dirty="0" smtClean="0"/>
              <a:t>трофическими сетями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67744" y="4502218"/>
            <a:ext cx="4608512" cy="12912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 звено цепи питания – </a:t>
            </a:r>
            <a:r>
              <a:rPr lang="ru-RU" b="1" dirty="0" smtClean="0"/>
              <a:t>трофический уровень.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40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Трофическая структура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6792756" cy="3705139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3548" y="1388613"/>
            <a:ext cx="8136904" cy="92920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Цепью питания </a:t>
            </a:r>
            <a:r>
              <a:rPr lang="ru-RU" dirty="0" smtClean="0"/>
              <a:t>называется перенос потенциальной энергии пищи, созданной автотрофами, через ряд организмов путем поедания одних видов другими.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3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Функциональные группы организмов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2120" y="1844824"/>
            <a:ext cx="2411688" cy="86409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Продуценты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7493" y="1844824"/>
            <a:ext cx="2411688" cy="86409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Консументы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42867" y="1844824"/>
            <a:ext cx="2411688" cy="864096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Редуценты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>
            <a:off x="4543337" y="1417638"/>
            <a:ext cx="0" cy="42718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4" idx="0"/>
          </p:cNvCxnSpPr>
          <p:nvPr/>
        </p:nvCxnSpPr>
        <p:spPr>
          <a:xfrm flipH="1">
            <a:off x="1637964" y="1417638"/>
            <a:ext cx="2934036" cy="42718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6" idx="0"/>
          </p:cNvCxnSpPr>
          <p:nvPr/>
        </p:nvCxnSpPr>
        <p:spPr>
          <a:xfrm>
            <a:off x="4572000" y="1417638"/>
            <a:ext cx="2876711" cy="42718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32120" y="4581128"/>
            <a:ext cx="2411688" cy="18722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Производители</a:t>
            </a:r>
            <a:r>
              <a:rPr lang="ru-RU" sz="2000" dirty="0" smtClean="0">
                <a:solidFill>
                  <a:schemeClr val="tx1"/>
                </a:solidFill>
              </a:rPr>
              <a:t> органического вещества: автотрофные организмы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20258" y="4571177"/>
            <a:ext cx="2411688" cy="18606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Разрушители </a:t>
            </a:r>
            <a:r>
              <a:rPr lang="ru-RU" sz="2000" dirty="0" smtClean="0">
                <a:solidFill>
                  <a:schemeClr val="tx1"/>
                </a:solidFill>
              </a:rPr>
              <a:t>органического вещества: гетеротрофные организмы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76189" y="4571177"/>
            <a:ext cx="2411688" cy="18722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Потребители </a:t>
            </a:r>
            <a:r>
              <a:rPr lang="ru-RU" sz="2000" dirty="0" smtClean="0">
                <a:solidFill>
                  <a:schemeClr val="tx1"/>
                </a:solidFill>
              </a:rPr>
              <a:t>готового органического вещества: гетеротрофные организмы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13" y="2755941"/>
            <a:ext cx="1377247" cy="17478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" y="2752454"/>
            <a:ext cx="1437442" cy="17512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05" y="2752454"/>
            <a:ext cx="1427211" cy="17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629200" cy="922114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Продуценты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1340768"/>
            <a:ext cx="5976664" cy="43204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Используют углекислый газ как источник углерода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928043"/>
            <a:ext cx="3600400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Фотоавтотрофы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1941205"/>
            <a:ext cx="3600400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Хемоавтотрофы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83668" y="2901682"/>
            <a:ext cx="5976664" cy="43204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синтеза органических веществ используют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534881"/>
            <a:ext cx="2952328" cy="43204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энергию света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3534881"/>
            <a:ext cx="3240360" cy="43204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нергию химических реакций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/>
          <a:stretch/>
        </p:blipFill>
        <p:spPr>
          <a:xfrm>
            <a:off x="386569" y="4168080"/>
            <a:ext cx="3969407" cy="1897153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8216"/>
            <a:ext cx="3946090" cy="1916672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580667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629200" cy="922114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5400" b="1" dirty="0" err="1" smtClean="0">
                <a:solidFill>
                  <a:schemeClr val="tx1"/>
                </a:solidFill>
              </a:rPr>
              <a:t>Консументы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dn.danspapers.com/wp-content/uploads/2013/12/800px-White-tailed_deer_Odocoileus_virginianus_grazing_-_200508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"/>
          <a:stretch/>
        </p:blipFill>
        <p:spPr bwMode="auto">
          <a:xfrm>
            <a:off x="1043607" y="1348151"/>
            <a:ext cx="3394013" cy="2390727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iends.kz/uploads/posts/2010-11/1289960214_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b="7233"/>
          <a:stretch/>
        </p:blipFill>
        <p:spPr bwMode="auto">
          <a:xfrm>
            <a:off x="4716016" y="1348151"/>
            <a:ext cx="3434551" cy="2370515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27v8envyltg3v.cloudfront.net/mio/38253156/14313730834818/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0278"/>
            <a:ext cx="3394013" cy="2552122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-TY2qSwJStnQ/UQtM-2HDY6I/AAAAAAAACsk/i23JYcp5aKw/s1600/Fox-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37" y="3890278"/>
            <a:ext cx="3402830" cy="2552122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48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629200" cy="922114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5400" b="1" dirty="0" err="1" smtClean="0">
                <a:solidFill>
                  <a:schemeClr val="tx1"/>
                </a:solidFill>
              </a:rPr>
              <a:t>Редуценты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332134"/>
            <a:ext cx="3420148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Органические вещества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(детрит)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5527" y="1332134"/>
            <a:ext cx="2736304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Неорганические вещества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757" y="2558424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Сапротрофные</a:t>
            </a:r>
            <a:endParaRPr lang="ru-RU" dirty="0" smtClean="0"/>
          </a:p>
          <a:p>
            <a:pPr algn="ctr"/>
            <a:r>
              <a:rPr lang="ru-RU" dirty="0" smtClean="0"/>
              <a:t> бактерии</a:t>
            </a:r>
            <a:endParaRPr lang="ru-RU" b="1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3904017" y="1567592"/>
            <a:ext cx="2088232" cy="281916"/>
          </a:xfrm>
          <a:prstGeom prst="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02787" y="1267985"/>
            <a:ext cx="125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редуценты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6208" y="1741480"/>
            <a:ext cx="118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разлагают</a:t>
            </a:r>
            <a:endParaRPr lang="ru-RU" dirty="0"/>
          </a:p>
        </p:txBody>
      </p:sp>
      <p:pic>
        <p:nvPicPr>
          <p:cNvPr id="2050" name="Picture 2" descr="http://picstons.ru/img/picture/Oct/22/c65776ddcc26deb028ac12b14985605f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536" y="3356992"/>
            <a:ext cx="1800200" cy="2400267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rces.si.edu/soils/images/media/library_020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28" y="4476286"/>
            <a:ext cx="2016456" cy="2016456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95536" y="5999637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Пеницилл</a:t>
            </a:r>
            <a:endParaRPr lang="ru-RU" b="1" dirty="0"/>
          </a:p>
        </p:txBody>
      </p:sp>
      <p:pic>
        <p:nvPicPr>
          <p:cNvPr id="2054" name="Picture 6" descr="http://www.zin.ru/ANIMALIA/coleoptera/images/gum409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/>
          <a:stretch/>
        </p:blipFill>
        <p:spPr bwMode="auto">
          <a:xfrm>
            <a:off x="3263147" y="2634364"/>
            <a:ext cx="2199655" cy="1965771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410064" y="2387313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Жук - мертвоед</a:t>
            </a:r>
            <a:endParaRPr lang="ru-RU" b="1" dirty="0"/>
          </a:p>
        </p:txBody>
      </p:sp>
      <p:pic>
        <p:nvPicPr>
          <p:cNvPr id="2060" name="Picture 12" descr="http://www.discoverlife.org/mp/20p?img=I_MWS80318&amp;res=mx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19"/>
          <a:stretch/>
        </p:blipFill>
        <p:spPr bwMode="auto">
          <a:xfrm>
            <a:off x="4625179" y="4497278"/>
            <a:ext cx="2662244" cy="1974471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414927" y="6006086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Дождевой червь</a:t>
            </a:r>
            <a:endParaRPr lang="ru-RU" b="1" dirty="0"/>
          </a:p>
        </p:txBody>
      </p:sp>
      <p:pic>
        <p:nvPicPr>
          <p:cNvPr id="2064" name="Picture 16" descr="http://img-2.photosight.ru/5ef/3203628_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51" y="3059666"/>
            <a:ext cx="2716528" cy="1811018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7010435" y="2634902"/>
            <a:ext cx="1829758" cy="55619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Опята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0705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Пищевая цепь</a:t>
            </a:r>
            <a:endParaRPr lang="ru-RU" dirty="0"/>
          </a:p>
        </p:txBody>
      </p:sp>
      <p:pic>
        <p:nvPicPr>
          <p:cNvPr id="2050" name="Picture 2" descr="http://nachalo4ka.ru/wp-content/uploads/2014/08/1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1" y="1441152"/>
            <a:ext cx="1078130" cy="12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levoz.ru/nuda/zbirnik-praktichnih-robit-na-ekologichnu-tematiku-do-rozdilu/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8" y="1445223"/>
            <a:ext cx="1093220" cy="12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zgikids.com/wp-content/uploads/2012/04/gusen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41" y="1670331"/>
            <a:ext cx="1184704" cy="888527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uravlenkoekokl.ucoz.ru/_si/1/s85121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59" y="1651137"/>
            <a:ext cx="1145389" cy="907721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eghut.am/wp-content/gallery/50/Buteo-rufinu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/>
          <a:stretch/>
        </p:blipFill>
        <p:spPr bwMode="auto">
          <a:xfrm>
            <a:off x="6205090" y="1584623"/>
            <a:ext cx="1274129" cy="9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v.900igr.net:10/datai/biologija/Pischevye-svjazi/0016-015-Redutsentami-javljajutsj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45" y="1558584"/>
            <a:ext cx="947217" cy="97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1296631" y="2204864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86639" y="2204864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97698" y="2104998"/>
            <a:ext cx="496967" cy="959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666242" y="2057576"/>
            <a:ext cx="496967" cy="959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058" idx="3"/>
            <a:endCxn id="2060" idx="1"/>
          </p:cNvCxnSpPr>
          <p:nvPr/>
        </p:nvCxnSpPr>
        <p:spPr>
          <a:xfrm flipV="1">
            <a:off x="7479219" y="2046225"/>
            <a:ext cx="407826" cy="29173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8468" y="2732189"/>
            <a:ext cx="107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астения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94326" y="2566565"/>
            <a:ext cx="1867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Растительноядные </a:t>
            </a:r>
          </a:p>
          <a:p>
            <a:pPr algn="ctr"/>
            <a:r>
              <a:rPr lang="ru-RU" sz="1600" dirty="0" smtClean="0"/>
              <a:t>животные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482828" y="2553596"/>
            <a:ext cx="1170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Хищник</a:t>
            </a:r>
          </a:p>
          <a:p>
            <a:pPr algn="ctr"/>
            <a:r>
              <a:rPr lang="ru-RU" dirty="0" smtClean="0"/>
              <a:t>1 порядка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163209" y="2631701"/>
            <a:ext cx="1170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Хищник</a:t>
            </a:r>
          </a:p>
          <a:p>
            <a:r>
              <a:rPr lang="ru-RU" dirty="0" smtClean="0"/>
              <a:t>2 порядка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67393" y="2646354"/>
            <a:ext cx="1158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Бактерии,</a:t>
            </a:r>
          </a:p>
          <a:p>
            <a:pPr algn="ctr"/>
            <a:r>
              <a:rPr lang="ru-RU" dirty="0" smtClean="0"/>
              <a:t>грибы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01032" y="3389819"/>
            <a:ext cx="1559717" cy="481987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Продуценты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17027" y="3389819"/>
            <a:ext cx="4311504" cy="481987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Консументы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66519" y="3386262"/>
            <a:ext cx="1559717" cy="481987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Редуценты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17020" y="4662238"/>
            <a:ext cx="1164668" cy="68978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уровень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10237" y="4662237"/>
            <a:ext cx="1164668" cy="68978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 уровень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35697" y="4662238"/>
            <a:ext cx="1164668" cy="68978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уровень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14947" y="4662239"/>
            <a:ext cx="1164668" cy="68978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 уровень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22132" y="4662240"/>
            <a:ext cx="1164668" cy="68978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уровень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16200000">
            <a:off x="-557445" y="4804167"/>
            <a:ext cx="2530841" cy="786113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Трофические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уровни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Экосистема</a:t>
            </a:r>
            <a:endParaRPr lang="ru-RU" dirty="0"/>
          </a:p>
        </p:txBody>
      </p:sp>
      <p:pic>
        <p:nvPicPr>
          <p:cNvPr id="1028" name="Picture 4" descr="http://www.apus.ru/im.xp/049048049052052048049057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27" y="2294844"/>
            <a:ext cx="2829370" cy="2520280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030" y="1347370"/>
            <a:ext cx="7938520" cy="646331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Любое сообщество живых существ вместе с его физической средой обитания, </a:t>
            </a:r>
          </a:p>
          <a:p>
            <a:pPr algn="ctr"/>
            <a:r>
              <a:rPr lang="ru-RU" dirty="0"/>
              <a:t>ф</a:t>
            </a:r>
            <a:r>
              <a:rPr lang="ru-RU" dirty="0" smtClean="0"/>
              <a:t>ункционирующее как единое целое.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3960" y="3861048"/>
            <a:ext cx="19530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Потоки вещества и энергии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20686" y="3864460"/>
            <a:ext cx="19530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Динамика элементов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9772" y="5373216"/>
            <a:ext cx="19530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Эволюция сообщества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stCxn id="1028" idx="1"/>
            <a:endCxn id="6" idx="3"/>
          </p:cNvCxnSpPr>
          <p:nvPr/>
        </p:nvCxnSpPr>
        <p:spPr>
          <a:xfrm flipH="1">
            <a:off x="2466996" y="3554984"/>
            <a:ext cx="706431" cy="882128"/>
          </a:xfrm>
          <a:prstGeom prst="straightConnector1">
            <a:avLst/>
          </a:prstGeom>
          <a:ln w="44450" cmpd="sng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28" idx="2"/>
            <a:endCxn id="10" idx="0"/>
          </p:cNvCxnSpPr>
          <p:nvPr/>
        </p:nvCxnSpPr>
        <p:spPr>
          <a:xfrm flipH="1">
            <a:off x="4586290" y="4815124"/>
            <a:ext cx="1822" cy="558092"/>
          </a:xfrm>
          <a:prstGeom prst="straightConnector1">
            <a:avLst/>
          </a:prstGeom>
          <a:ln w="44450" cmpd="sng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28" idx="3"/>
            <a:endCxn id="9" idx="1"/>
          </p:cNvCxnSpPr>
          <p:nvPr/>
        </p:nvCxnSpPr>
        <p:spPr>
          <a:xfrm>
            <a:off x="6002797" y="3554984"/>
            <a:ext cx="617889" cy="885540"/>
          </a:xfrm>
          <a:prstGeom prst="straightConnector1">
            <a:avLst/>
          </a:prstGeom>
          <a:ln w="44450" cmpd="sng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арт\Копия пищевые цеп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444" y="1340768"/>
            <a:ext cx="639110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509073" y="404664"/>
            <a:ext cx="6125852" cy="64807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Пастбищная (цепь </a:t>
            </a:r>
            <a:r>
              <a:rPr lang="ru-RU" sz="3200" dirty="0" err="1" smtClean="0">
                <a:solidFill>
                  <a:schemeClr val="tx1"/>
                </a:solidFill>
              </a:rPr>
              <a:t>выедания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41918" y="4014228"/>
            <a:ext cx="6660160" cy="71091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Пищевые цепи, начинающиеся с фотосинтезирующих организмов, называются </a:t>
            </a:r>
            <a:r>
              <a:rPr lang="ru-RU" sz="2000" b="1" dirty="0" smtClean="0">
                <a:solidFill>
                  <a:schemeClr val="tx1"/>
                </a:solidFill>
              </a:rPr>
              <a:t>пастбищными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224" y="4941168"/>
            <a:ext cx="16833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растения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4941168"/>
            <a:ext cx="16833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кузнечик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9510" y="4941168"/>
            <a:ext cx="16833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ящерица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11236" y="4941168"/>
            <a:ext cx="16833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ястреб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endCxn id="9" idx="1"/>
          </p:cNvCxnSpPr>
          <p:nvPr/>
        </p:nvCxnSpPr>
        <p:spPr>
          <a:xfrm>
            <a:off x="2232735" y="5157192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74461" y="5157192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716187" y="5157192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51520" y="5733256"/>
            <a:ext cx="16833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фитопланктон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40131" y="5727825"/>
            <a:ext cx="16833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зоопланктон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28742" y="5719143"/>
            <a:ext cx="16833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dirty="0" smtClean="0">
                <a:solidFill>
                  <a:schemeClr val="tx1"/>
                </a:solidFill>
              </a:rPr>
              <a:t>елкие рыбы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8706" y="5727825"/>
            <a:ext cx="183321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х</a:t>
            </a:r>
            <a:r>
              <a:rPr lang="ru-RU" b="1" dirty="0" smtClean="0">
                <a:solidFill>
                  <a:schemeClr val="tx1"/>
                </a:solidFill>
              </a:rPr>
              <a:t>ищные рыбы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945082" y="5908484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33693" y="5958110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123657" y="5922745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86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509073" y="404664"/>
            <a:ext cx="6125852" cy="64807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solidFill>
                  <a:schemeClr val="tx1"/>
                </a:solidFill>
              </a:rPr>
              <a:t>Детритная</a:t>
            </a:r>
            <a:r>
              <a:rPr lang="ru-RU" sz="3200" dirty="0" smtClean="0">
                <a:solidFill>
                  <a:schemeClr val="tx1"/>
                </a:solidFill>
              </a:rPr>
              <a:t> (цепь разложения)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224" y="3798798"/>
            <a:ext cx="8394400" cy="121437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Если пищевая цепь начинается с отмерших остатков растений, трупов животных и их экскрементов (детрита), она называется </a:t>
            </a:r>
            <a:r>
              <a:rPr lang="ru-RU" sz="2000" b="1" dirty="0" err="1" smtClean="0">
                <a:solidFill>
                  <a:schemeClr val="tx1"/>
                </a:solidFill>
              </a:rPr>
              <a:t>детритной</a:t>
            </a:r>
            <a:r>
              <a:rPr lang="ru-RU" sz="2000" dirty="0" smtClean="0">
                <a:solidFill>
                  <a:schemeClr val="tx1"/>
                </a:solidFill>
              </a:rPr>
              <a:t>. Такие цепи характерны для экосистем с преобладанием мертвого органического вещества.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1394" y="5295775"/>
            <a:ext cx="1683388" cy="662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Листовая подстилка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42568" y="5299838"/>
            <a:ext cx="1683388" cy="662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Дождевой червь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61945" y="5295776"/>
            <a:ext cx="1683388" cy="66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Черный дрозд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64298" y="5295775"/>
            <a:ext cx="1833219" cy="662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Ястреб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247519" y="5582898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66896" y="5606951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69249" y="5589240"/>
            <a:ext cx="395049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Documents and Settings\Admin\Рабочий стол\карт\пищевые цеп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088" y="1332124"/>
            <a:ext cx="641782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3958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Пищевые сети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4423"/>
            <a:ext cx="4151097" cy="4395729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55013" y="1887349"/>
            <a:ext cx="3287126" cy="34498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Одни и те же виды организмов могут служить источником пищи для многих организмов, в результате чего в биогеоценозах формируются пищевые сети, сложные пищевые взаимоотношения, включающие разные цепи питания.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3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10%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800" y="1417638"/>
            <a:ext cx="8394400" cy="1003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При переходе с одного трофического уровня на другой в цепях питания передается около 10% энергии, а остальная рассеивается в виде тепла.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4800" y="2956699"/>
            <a:ext cx="8394400" cy="121437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Значение правила 10%.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Ограничивает длину цепей питания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Определяет уменьшение продукции биомассы и энергии по мере продвижения по трофическим уровням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9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6563072" cy="3370386"/>
          </a:xfrm>
          <a:solidFill>
            <a:srgbClr val="FFFFCC"/>
          </a:solid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</a:rPr>
              <a:t>Экологические пирамиды</a:t>
            </a:r>
            <a:endParaRPr lang="ru-RU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93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экологической пирамиды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844824"/>
            <a:ext cx="2757040" cy="388843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Правило экологической пирамиды – </a:t>
            </a:r>
            <a:r>
              <a:rPr lang="ru-RU" sz="2000" dirty="0" smtClean="0">
                <a:solidFill>
                  <a:schemeClr val="tx1"/>
                </a:solidFill>
              </a:rPr>
              <a:t>закономерность, отражающая прогрессивное уменьшение массы, энергии или особей каждого последующего звена пищевой цепи.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5" name="Picture 2" descr="http://freeppt4u.com/u/storage/ppt_3101/16ba0-1384834518-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12241" r="8022" b="9640"/>
          <a:stretch/>
        </p:blipFill>
        <p:spPr bwMode="auto">
          <a:xfrm>
            <a:off x="3431965" y="1859937"/>
            <a:ext cx="5254835" cy="3744825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36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2" y="404664"/>
            <a:ext cx="3506688" cy="816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Экологические пирамиды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1556792"/>
            <a:ext cx="2016224" cy="81694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Пирамида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численности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1556792"/>
            <a:ext cx="2016224" cy="81694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Пирамида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биомассы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2398" y="2447308"/>
            <a:ext cx="2016224" cy="81694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Пирамида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энергии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stCxn id="2" idx="2"/>
            <a:endCxn id="8" idx="0"/>
          </p:cNvCxnSpPr>
          <p:nvPr/>
        </p:nvCxnSpPr>
        <p:spPr>
          <a:xfrm flipH="1">
            <a:off x="1691680" y="1221608"/>
            <a:ext cx="2761456" cy="33518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11" idx="0"/>
          </p:cNvCxnSpPr>
          <p:nvPr/>
        </p:nvCxnSpPr>
        <p:spPr>
          <a:xfrm>
            <a:off x="4453136" y="1221608"/>
            <a:ext cx="2855168" cy="33518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12" idx="0"/>
          </p:cNvCxnSpPr>
          <p:nvPr/>
        </p:nvCxnSpPr>
        <p:spPr>
          <a:xfrm>
            <a:off x="4453136" y="1221608"/>
            <a:ext cx="47374" cy="122570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300192" y="2708920"/>
            <a:ext cx="2016224" cy="32403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Пирамида биомассы </a:t>
            </a:r>
            <a:r>
              <a:rPr lang="ru-RU" sz="2000" dirty="0" smtClean="0">
                <a:solidFill>
                  <a:schemeClr val="tx1"/>
                </a:solidFill>
              </a:rPr>
              <a:t>показывает соотношение биомассы организмов разных трофических уровней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3568" y="2492896"/>
            <a:ext cx="2016224" cy="34563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Пирамида численности </a:t>
            </a:r>
            <a:r>
              <a:rPr lang="ru-RU" sz="2000" dirty="0" smtClean="0">
                <a:solidFill>
                  <a:schemeClr val="tx1"/>
                </a:solidFill>
              </a:rPr>
              <a:t>отражает плотность населения организмов на каждом трофическом уровне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87852" y="3337824"/>
            <a:ext cx="2025316" cy="30243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Пирамида энергии </a:t>
            </a:r>
            <a:r>
              <a:rPr lang="ru-RU" sz="2000" dirty="0" smtClean="0">
                <a:solidFill>
                  <a:schemeClr val="tx1"/>
                </a:solidFill>
              </a:rPr>
              <a:t>отражает картину скоростей прохождения массы пищи через пищевую цепь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3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456" y="332656"/>
            <a:ext cx="6707088" cy="1143000"/>
          </a:xfrm>
          <a:solidFill>
            <a:srgbClr val="FFFFCC"/>
          </a:solidFill>
          <a:ln w="28575">
            <a:solidFill>
              <a:srgbClr val="008000"/>
            </a:solidFill>
          </a:ln>
        </p:spPr>
        <p:txBody>
          <a:bodyPr/>
          <a:lstStyle/>
          <a:p>
            <a:r>
              <a:rPr lang="ru-RU" dirty="0" smtClean="0"/>
              <a:t>Свойства биогеоценоза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3816424" cy="93610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Устойчивость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893342"/>
            <a:ext cx="3816424" cy="936104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</a:rPr>
              <a:t>Саморегуляция</a:t>
            </a:r>
            <a:endParaRPr lang="ru-RU" sz="40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4" idx="0"/>
          </p:cNvCxnSpPr>
          <p:nvPr/>
        </p:nvCxnSpPr>
        <p:spPr>
          <a:xfrm flipH="1">
            <a:off x="2375756" y="1475656"/>
            <a:ext cx="2196244" cy="44117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5" idx="0"/>
          </p:cNvCxnSpPr>
          <p:nvPr/>
        </p:nvCxnSpPr>
        <p:spPr>
          <a:xfrm>
            <a:off x="4572000" y="1475656"/>
            <a:ext cx="2196244" cy="417686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3548" y="3271657"/>
            <a:ext cx="3780420" cy="181352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Свойство выдерживать изменения, создаваемые внешними воздействиями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3271657"/>
            <a:ext cx="3780420" cy="181352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Поддержание определенной численности популяций на всех уровнях пищевых цепей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2"/>
            <a:endCxn id="11" idx="0"/>
          </p:cNvCxnSpPr>
          <p:nvPr/>
        </p:nvCxnSpPr>
        <p:spPr>
          <a:xfrm>
            <a:off x="2375756" y="2852936"/>
            <a:ext cx="18002" cy="418721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44593" y="2828411"/>
            <a:ext cx="18002" cy="418721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813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повышающие устойчивость биоценоза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ru-RU" dirty="0" smtClean="0"/>
              <a:t>Видовое разнообразие (закон Эшби)</a:t>
            </a:r>
          </a:p>
          <a:p>
            <a:r>
              <a:rPr lang="ru-RU" dirty="0" smtClean="0"/>
              <a:t>Разветвленные трофические цепи и сети</a:t>
            </a:r>
          </a:p>
          <a:p>
            <a:r>
              <a:rPr lang="ru-RU" dirty="0" smtClean="0"/>
              <a:t>Сбалансированный круговорот веществ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933056"/>
            <a:ext cx="3780420" cy="181352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Закон Эшби: Чем выше видовое разнообразие, тем более стабилен, устойчив биоценоз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56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численности популяции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9989491"/>
              </p:ext>
            </p:extLst>
          </p:nvPr>
        </p:nvGraphicFramePr>
        <p:xfrm>
          <a:off x="457200" y="1628800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37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экосистема пруда</a:t>
            </a:r>
            <a:endParaRPr lang="ru-RU" dirty="0"/>
          </a:p>
        </p:txBody>
      </p:sp>
      <p:pic>
        <p:nvPicPr>
          <p:cNvPr id="1026" name="Picture 2" descr="http://www.vseznaika.org/wp-content/uploads/2014/11/pic-0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07" y="1417638"/>
            <a:ext cx="3974554" cy="2354160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16200" y="296107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Гидробионты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153882"/>
            <a:ext cx="29523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Атмосферный воздух, взаимодействующий с поверхностью воды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531523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Солнечная радиация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81485" y="531523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 и структура грунта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584" y="4153882"/>
            <a:ext cx="31978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Физические свойства и химический состав воды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02736" y="2961070"/>
            <a:ext cx="20882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Особенности рельефа дна</a:t>
            </a:r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endCxn id="3" idx="0"/>
          </p:cNvCxnSpPr>
          <p:nvPr/>
        </p:nvCxnSpPr>
        <p:spPr>
          <a:xfrm flipH="1">
            <a:off x="1360316" y="2002324"/>
            <a:ext cx="1183770" cy="958746"/>
          </a:xfrm>
          <a:prstGeom prst="straightConnector1">
            <a:avLst/>
          </a:prstGeom>
          <a:ln w="44450" cmpd="sng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26" idx="2"/>
            <a:endCxn id="5" idx="3"/>
          </p:cNvCxnSpPr>
          <p:nvPr/>
        </p:nvCxnSpPr>
        <p:spPr>
          <a:xfrm flipH="1">
            <a:off x="3563888" y="3771798"/>
            <a:ext cx="989696" cy="886140"/>
          </a:xfrm>
          <a:prstGeom prst="straightConnector1">
            <a:avLst/>
          </a:prstGeom>
          <a:ln w="44450" cmpd="sng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01172" y="3777662"/>
            <a:ext cx="989697" cy="1537568"/>
          </a:xfrm>
          <a:prstGeom prst="straightConnector1">
            <a:avLst/>
          </a:prstGeom>
          <a:ln w="44450" cmpd="sng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0"/>
          </p:cNvCxnSpPr>
          <p:nvPr/>
        </p:nvCxnSpPr>
        <p:spPr>
          <a:xfrm>
            <a:off x="6573140" y="2002324"/>
            <a:ext cx="1173712" cy="958746"/>
          </a:xfrm>
          <a:prstGeom prst="straightConnector1">
            <a:avLst/>
          </a:prstGeom>
          <a:ln w="44450" cmpd="sng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1"/>
          </p:cNvCxnSpPr>
          <p:nvPr/>
        </p:nvCxnSpPr>
        <p:spPr>
          <a:xfrm>
            <a:off x="4609512" y="3773804"/>
            <a:ext cx="725072" cy="884134"/>
          </a:xfrm>
          <a:prstGeom prst="straightConnector1">
            <a:avLst/>
          </a:prstGeom>
          <a:ln w="44450" cmpd="sng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07009" y="3771798"/>
            <a:ext cx="623822" cy="1537568"/>
          </a:xfrm>
          <a:prstGeom prst="straightConnector1">
            <a:avLst/>
          </a:prstGeom>
          <a:ln w="44450" cmpd="sng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>
                <a:hlinkClick r:id="rId2"/>
              </a:rPr>
              <a:t>http://www.vseznaika.org/biology/chto-takoe-biogeocenoz-v-biologii/</a:t>
            </a:r>
            <a:endParaRPr lang="ru-RU" dirty="0"/>
          </a:p>
          <a:p>
            <a:r>
              <a:rPr lang="ru-RU" u="sng" dirty="0">
                <a:hlinkClick r:id="rId3"/>
              </a:rPr>
              <a:t>http://www.apus.ru/site.xp/049050124052049048054051.html</a:t>
            </a:r>
            <a:endParaRPr lang="ru-RU" dirty="0"/>
          </a:p>
          <a:p>
            <a:r>
              <a:rPr lang="ru-RU" u="sng" dirty="0">
                <a:hlinkClick r:id="rId4"/>
              </a:rPr>
              <a:t>http://pickgirl.ru/priroda/smeshannyij-shirokolistvennyij-les-61-foto-video-kartinki.html/feed</a:t>
            </a:r>
            <a:endParaRPr lang="ru-RU" dirty="0"/>
          </a:p>
          <a:p>
            <a:r>
              <a:rPr lang="ru-RU" u="sng" dirty="0">
                <a:hlinkClick r:id="rId5"/>
              </a:rPr>
              <a:t>http://1001fact.ru/2014/02/interesnye-fakty-ob-ozere-tanganika/</a:t>
            </a:r>
            <a:endParaRPr lang="ru-RU" dirty="0"/>
          </a:p>
          <a:p>
            <a:r>
              <a:rPr lang="ru-RU" u="sng" dirty="0">
                <a:hlinkClick r:id="rId6"/>
              </a:rPr>
              <a:t>http://www.doklad-referat.ru/%D0%96%D0%B8%D0%B2%D0%BE%D1%82%D0%BD%D1%8B%D0%B5_%D0%B8_%D1%80%D0%B0%D1%81%D1%82%D0%B5%D0%BD%D0%B8%D1%8F_%D0%BB%D0%B5%D1%81%D0%B0</a:t>
            </a:r>
            <a:endParaRPr lang="ru-RU" dirty="0"/>
          </a:p>
          <a:p>
            <a:r>
              <a:rPr lang="ru-RU" u="sng" dirty="0">
                <a:hlinkClick r:id="rId7"/>
              </a:rPr>
              <a:t>http://fazany.com/gallery/4</a:t>
            </a:r>
            <a:endParaRPr lang="ru-RU" dirty="0"/>
          </a:p>
          <a:p>
            <a:r>
              <a:rPr lang="ru-RU" u="sng" dirty="0">
                <a:hlinkClick r:id="rId8"/>
              </a:rPr>
              <a:t>http://webmandry.com/raznoe/priroda/ptitsa-drozd-opisanie-s-foto-i-video-slushat-penie-ptitsy-chernyy-i-belyy-sibirskiy-drozd.html</a:t>
            </a:r>
            <a:endParaRPr lang="ru-RU" dirty="0"/>
          </a:p>
          <a:p>
            <a:r>
              <a:rPr lang="ru-RU" u="sng" dirty="0">
                <a:hlinkClick r:id="rId9"/>
              </a:rPr>
              <a:t>http://fotohomka.ru/89297-shhegol-ptica-foto-1-download.html</a:t>
            </a:r>
            <a:endParaRPr lang="ru-RU" dirty="0"/>
          </a:p>
          <a:p>
            <a:r>
              <a:rPr lang="ru-RU" u="sng" dirty="0">
                <a:hlinkClick r:id="rId10"/>
              </a:rPr>
              <a:t>http://dreempics.com/animals/5839-Foto_hishchneh_zhivotneh.html</a:t>
            </a:r>
            <a:endParaRPr lang="ru-RU" dirty="0"/>
          </a:p>
          <a:p>
            <a:r>
              <a:rPr lang="en-US" dirty="0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easyen.ru/load/shablony_prezentacij/498</a:t>
            </a:r>
            <a:r>
              <a:rPr lang="ru-RU" dirty="0" smtClean="0"/>
              <a:t> шаблон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Многообразие экосистем</a:t>
            </a:r>
            <a:endParaRPr lang="ru-RU" dirty="0"/>
          </a:p>
        </p:txBody>
      </p:sp>
      <p:pic>
        <p:nvPicPr>
          <p:cNvPr id="3074" name="Picture 2" descr="&amp;Scy;&amp;mcy;&amp;iecy;&amp;shcy;&amp;acy;&amp;ncy;&amp;ncy;&amp;ycy;&amp;jcy; &amp;lcy;&amp;iecy;&amp;scy; &amp;fcy;&amp;ocy;&amp;tcy;&amp;ocy;, &amp;vcy;&amp;icy;&amp;dcy;&amp;iecy;&amp;ocy;, &amp;kcy;&amp;acy;&amp;rcy;&amp;tcy;&amp;icy;&amp;ncy;&amp;kcy;&amp;i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" b="10523"/>
          <a:stretch/>
        </p:blipFill>
        <p:spPr bwMode="auto">
          <a:xfrm>
            <a:off x="3641464" y="1417638"/>
            <a:ext cx="1968153" cy="2016225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6860" y="3274495"/>
            <a:ext cx="1897360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Смешанный лес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&amp;pcy;&amp;rcy;&amp;ocy; &amp;ocy;&amp;zcy;&amp;iecy;&amp;rcy;&amp;ocy; &amp;Tcy;&amp;acy;&amp;ncy;&amp;gcy;&amp;acy;&amp;ncy;&amp;softcy;&amp;icy;&amp;kcy;&amp;a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3" b="28477"/>
          <a:stretch/>
        </p:blipFill>
        <p:spPr bwMode="auto">
          <a:xfrm>
            <a:off x="457199" y="3945184"/>
            <a:ext cx="2878053" cy="2282238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23533" y="5981789"/>
            <a:ext cx="1897360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Озеро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8" name="Picture 6" descr="http://s59.radikal.ru/i166/0911/15/50d7e569e7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3" y="1452428"/>
            <a:ext cx="2926080" cy="1943100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7200" y="3256021"/>
            <a:ext cx="2775132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Низовое болото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82" name="Picture 10" descr="http://proxy10.media.online.ua/uol/r2-93d22c0ccc/534dc2ca172a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50" y="1401686"/>
            <a:ext cx="2769149" cy="2076861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83352" y="3256021"/>
            <a:ext cx="2637744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Широколиственный лес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84" name="Picture 12" descr="http://mw2.google.com/mw-panoramio/photos/medium/2422025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/>
          <a:stretch/>
        </p:blipFill>
        <p:spPr bwMode="auto">
          <a:xfrm>
            <a:off x="5940151" y="3943449"/>
            <a:ext cx="2746647" cy="2283973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33760" y="5975394"/>
            <a:ext cx="2536928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Верховое болото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86" name="Picture 14" descr="http://chastnik.ru/upload/iblock/191/191fa22911dc8d4ac1c78ac7537e744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6"/>
          <a:stretch/>
        </p:blipFill>
        <p:spPr bwMode="auto">
          <a:xfrm>
            <a:off x="3453970" y="3912939"/>
            <a:ext cx="2370072" cy="2314484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44969" y="6021824"/>
            <a:ext cx="2064647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Ельник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Биогеоценоз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6259" y="1700808"/>
            <a:ext cx="8284811" cy="1323439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Исторически сложившаяся совокупность живых организмов, совместно</a:t>
            </a:r>
          </a:p>
          <a:p>
            <a:pPr algn="ctr"/>
            <a:r>
              <a:rPr lang="ru-RU" sz="2000" dirty="0" smtClean="0"/>
              <a:t>заселяющих определенные места обитания и с помощью биологического</a:t>
            </a:r>
          </a:p>
          <a:p>
            <a:pPr algn="ctr"/>
            <a:r>
              <a:rPr lang="ru-RU" sz="2000" dirty="0"/>
              <a:t>к</a:t>
            </a:r>
            <a:r>
              <a:rPr lang="ru-RU" sz="2000" dirty="0" smtClean="0"/>
              <a:t>руговорота веществ устойчиво поддерживающих свою целостность и единство.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0192" y="3318458"/>
            <a:ext cx="2376264" cy="144694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Биогеоценоз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3350212"/>
            <a:ext cx="2376264" cy="1446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Биотоп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418" y="3343432"/>
            <a:ext cx="1882334" cy="1453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Биоценоз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64502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+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8728" y="360431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=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5128994"/>
            <a:ext cx="4804233" cy="7078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Биогеоценоз – элементарная природная экосистема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01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Биоценоз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157192"/>
            <a:ext cx="6120680" cy="1323439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Биоценоз – это совокупность связанных друг с другом видов растений, животных, грибов, микроорганизмов, обитающих на определенной территории при однородных условиях существования.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7638"/>
            <a:ext cx="5832648" cy="356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7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Биотоп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157192"/>
            <a:ext cx="6120680" cy="1323439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Биотоп – это участок водоема или суши с однотипными условиями рельефа, климата и других абиотических факторов, занятый определенным биоценозом.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45951"/>
            <a:ext cx="5472608" cy="3739088"/>
          </a:xfrm>
          <a:prstGeom prst="rect">
            <a:avLst/>
          </a:prstGeom>
          <a:ln w="3810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0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Биоценоз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63688" y="1268760"/>
            <a:ext cx="5616624" cy="525658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0"/>
          </p:cNvCxnSpPr>
          <p:nvPr/>
        </p:nvCxnSpPr>
        <p:spPr>
          <a:xfrm>
            <a:off x="4572000" y="1268760"/>
            <a:ext cx="0" cy="262829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07704" y="2996952"/>
            <a:ext cx="2664296" cy="90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572000" y="3068960"/>
            <a:ext cx="2664296" cy="8280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5"/>
          </p:cNvCxnSpPr>
          <p:nvPr/>
        </p:nvCxnSpPr>
        <p:spPr>
          <a:xfrm flipH="1" flipV="1">
            <a:off x="4572000" y="3897052"/>
            <a:ext cx="1985776" cy="185848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4" idx="3"/>
          </p:cNvCxnSpPr>
          <p:nvPr/>
        </p:nvCxnSpPr>
        <p:spPr>
          <a:xfrm flipH="1">
            <a:off x="2586224" y="3897052"/>
            <a:ext cx="1985776" cy="185848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531006" y="1372929"/>
            <a:ext cx="21472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008000"/>
                </a:solidFill>
              </a:rPr>
              <a:t>Биотоп</a:t>
            </a:r>
            <a:endParaRPr lang="ru-RU" sz="3600" b="1" cap="none" spc="0" dirty="0">
              <a:ln w="0"/>
              <a:solidFill>
                <a:srgbClr val="008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14175" y="3720340"/>
            <a:ext cx="21316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rgbClr val="008000"/>
                </a:solidFill>
              </a:rPr>
              <a:t>Биоценоз</a:t>
            </a:r>
            <a:endParaRPr lang="ru-RU" sz="3600" b="1" cap="none" spc="0" dirty="0">
              <a:ln w="0"/>
              <a:solidFill>
                <a:srgbClr val="008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547665" y="1494787"/>
            <a:ext cx="2215224" cy="1333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Атмосфера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422612" y="1521807"/>
            <a:ext cx="2173723" cy="1333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Почва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996775" y="3984242"/>
            <a:ext cx="2686625" cy="1333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Животное население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(зооценоз)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47028" y="4999564"/>
            <a:ext cx="3240360" cy="1333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Микроорганизмы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 err="1" smtClean="0">
                <a:solidFill>
                  <a:schemeClr val="tx1"/>
                </a:solidFill>
              </a:rPr>
              <a:t>микробиоценоз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01216" y="3877938"/>
            <a:ext cx="2667696" cy="1333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Растительность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(фитоценоз)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stCxn id="33" idx="4"/>
          </p:cNvCxnSpPr>
          <p:nvPr/>
        </p:nvCxnSpPr>
        <p:spPr>
          <a:xfrm flipH="1">
            <a:off x="5160415" y="2855067"/>
            <a:ext cx="1349059" cy="2196888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2" idx="4"/>
          </p:cNvCxnSpPr>
          <p:nvPr/>
        </p:nvCxnSpPr>
        <p:spPr>
          <a:xfrm>
            <a:off x="2655277" y="2828047"/>
            <a:ext cx="1312214" cy="2223908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5196571" y="2855067"/>
            <a:ext cx="1312903" cy="2169529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3" idx="2"/>
            <a:endCxn id="32" idx="6"/>
          </p:cNvCxnSpPr>
          <p:nvPr/>
        </p:nvCxnSpPr>
        <p:spPr>
          <a:xfrm flipH="1" flipV="1">
            <a:off x="3762889" y="2161417"/>
            <a:ext cx="1659723" cy="27020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3" idx="5"/>
            <a:endCxn id="34" idx="7"/>
          </p:cNvCxnSpPr>
          <p:nvPr/>
        </p:nvCxnSpPr>
        <p:spPr>
          <a:xfrm>
            <a:off x="7278001" y="2659816"/>
            <a:ext cx="1011952" cy="1519677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4" idx="4"/>
          </p:cNvCxnSpPr>
          <p:nvPr/>
        </p:nvCxnSpPr>
        <p:spPr>
          <a:xfrm flipH="1">
            <a:off x="6187388" y="5317502"/>
            <a:ext cx="1152700" cy="360763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32" idx="3"/>
            <a:endCxn id="36" idx="1"/>
          </p:cNvCxnSpPr>
          <p:nvPr/>
        </p:nvCxnSpPr>
        <p:spPr>
          <a:xfrm flipH="1">
            <a:off x="991891" y="2632796"/>
            <a:ext cx="880186" cy="1440393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6" idx="4"/>
            <a:endCxn id="35" idx="2"/>
          </p:cNvCxnSpPr>
          <p:nvPr/>
        </p:nvCxnSpPr>
        <p:spPr>
          <a:xfrm>
            <a:off x="1935064" y="5211198"/>
            <a:ext cx="1011964" cy="454996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33" idx="3"/>
            <a:endCxn id="36" idx="7"/>
          </p:cNvCxnSpPr>
          <p:nvPr/>
        </p:nvCxnSpPr>
        <p:spPr>
          <a:xfrm flipH="1">
            <a:off x="2878237" y="2659816"/>
            <a:ext cx="2862709" cy="1413373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32" idx="5"/>
          </p:cNvCxnSpPr>
          <p:nvPr/>
        </p:nvCxnSpPr>
        <p:spPr>
          <a:xfrm>
            <a:off x="3438477" y="2632796"/>
            <a:ext cx="2952877" cy="1533959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4" idx="2"/>
            <a:endCxn id="36" idx="6"/>
          </p:cNvCxnSpPr>
          <p:nvPr/>
        </p:nvCxnSpPr>
        <p:spPr>
          <a:xfrm flipH="1" flipV="1">
            <a:off x="3268912" y="4544568"/>
            <a:ext cx="2727863" cy="106304"/>
          </a:xfrm>
          <a:prstGeom prst="straightConnector1">
            <a:avLst/>
          </a:prstGeom>
          <a:ln w="57150">
            <a:solidFill>
              <a:srgbClr val="008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773</TotalTime>
  <Words>1160</Words>
  <Application>Microsoft Office PowerPoint</Application>
  <PresentationFormat>Экран (4:3)</PresentationFormat>
  <Paragraphs>258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Comic Sans MS</vt:lpstr>
      <vt:lpstr>экология 1</vt:lpstr>
      <vt:lpstr>Экологические сообщества</vt:lpstr>
      <vt:lpstr>Экосистема, биогеоценоз</vt:lpstr>
      <vt:lpstr>Экосистема</vt:lpstr>
      <vt:lpstr>Пример: экосистема пруда</vt:lpstr>
      <vt:lpstr>Многообразие экосистем</vt:lpstr>
      <vt:lpstr>Биогеоценоз</vt:lpstr>
      <vt:lpstr>Биоценоз</vt:lpstr>
      <vt:lpstr>Биотоп</vt:lpstr>
      <vt:lpstr>Биоценоз</vt:lpstr>
      <vt:lpstr>Основные показатели биоценоза</vt:lpstr>
      <vt:lpstr>Естественные и искусственные экосистемы</vt:lpstr>
      <vt:lpstr>Агроценоз</vt:lpstr>
      <vt:lpstr>Черты сходства между природным биогеоценозом и агроценозом</vt:lpstr>
      <vt:lpstr>Черты различия между природным биогеоценозом и агроценозом</vt:lpstr>
      <vt:lpstr>Презентация PowerPoint</vt:lpstr>
      <vt:lpstr>Структура сообщества</vt:lpstr>
      <vt:lpstr>Структура биоценоза</vt:lpstr>
      <vt:lpstr>Видовая структура биоценоза</vt:lpstr>
      <vt:lpstr>Пространственная структура</vt:lpstr>
      <vt:lpstr>Ярусность в лесу</vt:lpstr>
      <vt:lpstr>Ярусность в лесу</vt:lpstr>
      <vt:lpstr>Трофическая структура</vt:lpstr>
      <vt:lpstr>Трофическая структура</vt:lpstr>
      <vt:lpstr>Трофическая структура</vt:lpstr>
      <vt:lpstr>Функциональные группы организмов</vt:lpstr>
      <vt:lpstr>Продуценты</vt:lpstr>
      <vt:lpstr>Консументы</vt:lpstr>
      <vt:lpstr>Редуценты</vt:lpstr>
      <vt:lpstr>Пищевая цепь</vt:lpstr>
      <vt:lpstr>Презентация PowerPoint</vt:lpstr>
      <vt:lpstr>Презентация PowerPoint</vt:lpstr>
      <vt:lpstr>Пищевые сети</vt:lpstr>
      <vt:lpstr>Правило 10%</vt:lpstr>
      <vt:lpstr>Экологические пирамиды</vt:lpstr>
      <vt:lpstr>Правило экологической пирамиды</vt:lpstr>
      <vt:lpstr>Презентация PowerPoint</vt:lpstr>
      <vt:lpstr>Свойства биогеоценоза</vt:lpstr>
      <vt:lpstr>Факторы, повышающие устойчивость биоценоза</vt:lpstr>
      <vt:lpstr>Пример саморегуляции численности популяции</vt:lpstr>
      <vt:lpstr>Интернет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Экология</dc:title>
  <dc:creator>User</dc:creator>
  <cp:lastModifiedBy>Наталья</cp:lastModifiedBy>
  <cp:revision>53</cp:revision>
  <dcterms:created xsi:type="dcterms:W3CDTF">2014-05-14T08:07:56Z</dcterms:created>
  <dcterms:modified xsi:type="dcterms:W3CDTF">2016-03-17T13:00:44Z</dcterms:modified>
</cp:coreProperties>
</file>