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67" r:id="rId5"/>
    <p:sldId id="270" r:id="rId6"/>
    <p:sldId id="276" r:id="rId7"/>
    <p:sldId id="258" r:id="rId8"/>
    <p:sldId id="259" r:id="rId9"/>
    <p:sldId id="274" r:id="rId10"/>
    <p:sldId id="275" r:id="rId11"/>
    <p:sldId id="260" r:id="rId12"/>
    <p:sldId id="261" r:id="rId13"/>
    <p:sldId id="262" r:id="rId14"/>
    <p:sldId id="263" r:id="rId15"/>
    <p:sldId id="264" r:id="rId16"/>
    <p:sldId id="266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54CDA-0B4D-4418-9116-4B47D47CDB9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46AC5-6C63-4B8E-AE28-325950A2C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54CDA-0B4D-4418-9116-4B47D47CDB9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46AC5-6C63-4B8E-AE28-325950A2C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54CDA-0B4D-4418-9116-4B47D47CDB9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46AC5-6C63-4B8E-AE28-325950A2C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54CDA-0B4D-4418-9116-4B47D47CDB9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46AC5-6C63-4B8E-AE28-325950A2C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54CDA-0B4D-4418-9116-4B47D47CDB9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46AC5-6C63-4B8E-AE28-325950A2C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54CDA-0B4D-4418-9116-4B47D47CDB9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46AC5-6C63-4B8E-AE28-325950A2C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54CDA-0B4D-4418-9116-4B47D47CDB9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46AC5-6C63-4B8E-AE28-325950A2C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54CDA-0B4D-4418-9116-4B47D47CDB9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46AC5-6C63-4B8E-AE28-325950A2C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54CDA-0B4D-4418-9116-4B47D47CDB9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46AC5-6C63-4B8E-AE28-325950A2C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54CDA-0B4D-4418-9116-4B47D47CDB9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46AC5-6C63-4B8E-AE28-325950A2C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54CDA-0B4D-4418-9116-4B47D47CDB9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46AC5-6C63-4B8E-AE28-325950A2C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054CDA-0B4D-4418-9116-4B47D47CDB9C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446AC5-6C63-4B8E-AE28-325950A2C8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980728"/>
            <a:ext cx="7406640" cy="2621936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Формирование универсальных учебных действий при решении текстовых задач.</a:t>
            </a:r>
          </a:p>
          <a:p>
            <a:endParaRPr lang="ru-RU" sz="4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Анализируя решение задачи, учащиеся замечают, что мы не учитывали время, затраченное на полив яблони и черпание воды. Необходимо запланировать время на отдых. 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</a:rPr>
              <a:t>Задачи где есть все данные, необходимо подумать над вопросами .</a:t>
            </a:r>
            <a:endParaRPr lang="ru-RU" sz="3200" b="1" i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От турбазы до станции турист доехал на велосипеде за 5 ч. На мопеде он смог бы проехать это расстояние за 3 ч. Известно, что на мопеде он едет со скоростью на 8км/ч большей, чем на велосипеде.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Составить вопросы к задаче.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Задачи с историческими фактами.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1.</a:t>
            </a:r>
            <a:r>
              <a:rPr lang="ru-RU" sz="2400" b="1" i="1" dirty="0" smtClean="0">
                <a:solidFill>
                  <a:srgbClr val="002060"/>
                </a:solidFill>
              </a:rPr>
              <a:t>Паскаль или Ферма? </a:t>
            </a:r>
          </a:p>
          <a:p>
            <a:pPr marL="596646" indent="-514350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Кому из них, несмотря на запрет отца пользоваться математической литературой, удалось в 12 лет стать автором многих открытий? </a:t>
            </a:r>
          </a:p>
          <a:p>
            <a:pPr marL="596646" indent="-514350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Число букв в фамилии ученого совпадает с корнем уравнения</a:t>
            </a:r>
          </a:p>
          <a:p>
            <a:pPr marL="596646" indent="-514350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       6(3х +</a:t>
            </a:r>
            <a:r>
              <a:rPr lang="ru-RU" sz="2400" b="1" i="1" dirty="0" err="1" smtClean="0">
                <a:solidFill>
                  <a:srgbClr val="002060"/>
                </a:solidFill>
              </a:rPr>
              <a:t>х</a:t>
            </a:r>
            <a:r>
              <a:rPr lang="ru-RU" sz="2400" b="1" i="1" dirty="0" smtClean="0">
                <a:solidFill>
                  <a:srgbClr val="002060"/>
                </a:solidFill>
              </a:rPr>
              <a:t> +12)-40=200.</a:t>
            </a:r>
          </a:p>
          <a:p>
            <a:pPr marL="596646" indent="-514350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Ответ: Паскаль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2.Задача.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Знаки, обозначающие различные арифметические действия, были введены не сразу. Многие века знаки действия люди писали словами: прибавить, умножить, отнять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и т. д. В некоторых странах вводились иногда знаки действий, но всеобщего признания они не получили. Потребовались тысячи лет, прежде чем люди условились обозначать действия так, как обозначаем мы.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228919"/>
            <a:ext cx="7498080" cy="45719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 каком веке в книгах итальянских и немецких ученых появились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знаки «+» и «–» ? Поставь вместо знака вопроса недостающее число, и ты узнаешь «дату рождения» современных знаков.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36, 35, 33, 30, 26, 21 ?</a:t>
            </a:r>
          </a:p>
          <a:p>
            <a:pPr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Ответ: 15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Задачи на поиск информации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Некоторые считают, что число 13 стало непопулярным с тех пор, как только человек начал учиться считать. Используя 10 пальцев рук и две ноги как отдельные единицы, ему удавалось досчитать лишь до 12. Кто-то связывает «несчастливость» числа 13 с Тайной вечерей. На ней присутствовал Христос и 12 апостолов - всего 13. В каких странах все таки считают 13 счастливым числом?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Сравни А и В, С и Д и ответ на вопрос найдешь в таблице.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А=49 </a:t>
            </a:r>
            <a:r>
              <a:rPr lang="ru-RU" b="1" i="1" dirty="0" err="1" smtClean="0">
                <a:solidFill>
                  <a:srgbClr val="002060"/>
                </a:solidFill>
              </a:rPr>
              <a:t>х</a:t>
            </a:r>
            <a:r>
              <a:rPr lang="ru-RU" b="1" i="1" dirty="0" smtClean="0">
                <a:solidFill>
                  <a:srgbClr val="002060"/>
                </a:solidFill>
              </a:rPr>
              <a:t> 23 + 3914:38             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В=(73-49+21) </a:t>
            </a:r>
            <a:r>
              <a:rPr lang="ru-RU" b="1" i="1" dirty="0" err="1" smtClean="0">
                <a:solidFill>
                  <a:srgbClr val="002060"/>
                </a:solidFill>
              </a:rPr>
              <a:t>х</a:t>
            </a:r>
            <a:r>
              <a:rPr lang="ru-RU" b="1" i="1" dirty="0" smtClean="0">
                <a:solidFill>
                  <a:srgbClr val="002060"/>
                </a:solidFill>
              </a:rPr>
              <a:t> 29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С=48-52: 13 + 27 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D = (17: </a:t>
            </a:r>
            <a:r>
              <a:rPr lang="ru-RU" b="1" i="1" dirty="0" smtClean="0">
                <a:solidFill>
                  <a:srgbClr val="002060"/>
                </a:solidFill>
              </a:rPr>
              <a:t>1+0: 13)-12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 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u="sng" dirty="0" smtClean="0">
                <a:solidFill>
                  <a:srgbClr val="002060"/>
                </a:solidFill>
              </a:rPr>
              <a:t>Решение.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А=1230, В=633, С=71,  </a:t>
            </a:r>
            <a:r>
              <a:rPr lang="en-US" b="1" i="1" dirty="0" smtClean="0">
                <a:solidFill>
                  <a:srgbClr val="002060"/>
                </a:solidFill>
              </a:rPr>
              <a:t>D =</a:t>
            </a:r>
            <a:r>
              <a:rPr lang="ru-RU" b="1" i="1" dirty="0" smtClean="0">
                <a:solidFill>
                  <a:srgbClr val="002060"/>
                </a:solidFill>
              </a:rPr>
              <a:t>5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Китай, Египет.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4009" y="3131800"/>
          <a:ext cx="360039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33"/>
                <a:gridCol w="1200133"/>
                <a:gridCol w="1200133"/>
              </a:tblGrid>
              <a:tr h="333511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А&lt;В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 =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 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</a:t>
                      </a:r>
                      <a:endParaRPr lang="ru-RU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Китай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Франция</a:t>
                      </a:r>
                      <a:endParaRPr lang="ru-RU" dirty="0"/>
                    </a:p>
                  </a:txBody>
                  <a:tcPr/>
                </a:tc>
              </a:tr>
              <a:tr h="583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С&lt; 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C=D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&gt;D</a:t>
                      </a:r>
                      <a:endParaRPr lang="ru-RU" dirty="0"/>
                    </a:p>
                  </a:txBody>
                  <a:tcPr/>
                </a:tc>
              </a:tr>
              <a:tr h="140569"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Германия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Турция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Египет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4835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Текстовые задачи являются важным средством обучения математике , а также формирования у учащихся универсальных учебных действий.</a:t>
            </a:r>
          </a:p>
          <a:p>
            <a:pPr>
              <a:buNone/>
            </a:pP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637054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/>
            </a:r>
            <a:br>
              <a:rPr lang="ru-RU" sz="5400" b="1" i="1" dirty="0" smtClean="0">
                <a:solidFill>
                  <a:srgbClr val="002060"/>
                </a:solidFill>
              </a:rPr>
            </a:br>
            <a:r>
              <a:rPr lang="ru-RU" sz="5400" b="1" i="1" dirty="0" smtClean="0">
                <a:solidFill>
                  <a:srgbClr val="002060"/>
                </a:solidFill>
              </a:rPr>
              <a:t/>
            </a:r>
            <a:br>
              <a:rPr lang="ru-RU" sz="5400" b="1" i="1" dirty="0" smtClean="0">
                <a:solidFill>
                  <a:srgbClr val="002060"/>
                </a:solidFill>
              </a:rPr>
            </a:br>
            <a:r>
              <a:rPr lang="ru-RU" sz="5400" b="1" i="1" dirty="0" smtClean="0">
                <a:solidFill>
                  <a:srgbClr val="002060"/>
                </a:solidFill>
              </a:rPr>
              <a:t/>
            </a:r>
            <a:br>
              <a:rPr lang="ru-RU" sz="5400" b="1" i="1" dirty="0" smtClean="0">
                <a:solidFill>
                  <a:srgbClr val="002060"/>
                </a:solidFill>
              </a:rPr>
            </a:br>
            <a:r>
              <a:rPr lang="ru-RU" sz="5400" b="1" i="1" dirty="0" smtClean="0">
                <a:solidFill>
                  <a:srgbClr val="002060"/>
                </a:solidFill>
              </a:rPr>
              <a:t/>
            </a:r>
            <a:br>
              <a:rPr lang="ru-RU" sz="5400" b="1" i="1" dirty="0" smtClean="0">
                <a:solidFill>
                  <a:srgbClr val="002060"/>
                </a:solidFill>
              </a:rPr>
            </a:br>
            <a:r>
              <a:rPr lang="ru-RU" sz="5400" b="1" i="1" dirty="0" smtClean="0">
                <a:solidFill>
                  <a:srgbClr val="002060"/>
                </a:solidFill>
              </a:rPr>
              <a:t>Спасибо за внимание.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Личностные УУД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i="1" dirty="0" smtClean="0">
                <a:solidFill>
                  <a:srgbClr val="002060"/>
                </a:solidFill>
              </a:rPr>
              <a:t>Формирование навыков анализа, творческой инициативности и активности.</a:t>
            </a:r>
          </a:p>
          <a:p>
            <a:pPr>
              <a:buFont typeface="Wingdings" pitchFamily="2" charset="2"/>
              <a:buChar char="q"/>
            </a:pPr>
            <a:r>
              <a:rPr lang="ru-RU" sz="2400" b="1" i="1" dirty="0" smtClean="0">
                <a:solidFill>
                  <a:srgbClr val="002060"/>
                </a:solidFill>
              </a:rPr>
              <a:t>Личностные действия направлены на осознание, исследование и принятие жизненного смысла, позволяют выработать свою жизненную позицию в отношении себя, людей и своего будущего. </a:t>
            </a:r>
          </a:p>
          <a:p>
            <a:pPr>
              <a:buFont typeface="Wingdings" pitchFamily="2" charset="2"/>
              <a:buChar char="q"/>
            </a:pPr>
            <a:r>
              <a:rPr lang="ru-RU" sz="2400" b="1" i="1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Ф</a:t>
            </a:r>
            <a:r>
              <a:rPr lang="ru-RU" sz="2400" b="1" i="1" smtClean="0">
                <a:solidFill>
                  <a:srgbClr val="002060"/>
                </a:solidFill>
              </a:rPr>
              <a:t>ормирование </a:t>
            </a:r>
            <a:r>
              <a:rPr lang="ru-RU" sz="2400" b="1" i="1" dirty="0" smtClean="0">
                <a:solidFill>
                  <a:srgbClr val="002060"/>
                </a:solidFill>
              </a:rPr>
              <a:t>интереса к культуре и истории родной страны, а также уважения к ценностям культур </a:t>
            </a:r>
            <a:r>
              <a:rPr lang="ru-RU" sz="2400" b="1" i="1" smtClean="0">
                <a:solidFill>
                  <a:srgbClr val="002060"/>
                </a:solidFill>
              </a:rPr>
              <a:t>других народов.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5486400" y="1524000"/>
            <a:ext cx="3657600" cy="46640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Познавательные УУД</a:t>
            </a: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2060"/>
                </a:solidFill>
              </a:rPr>
              <a:t>Поиск и выделение  информации, анализ с целью выделения общих признаков, синтез, как составление целого из частей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2060"/>
                </a:solidFill>
              </a:rPr>
              <a:t>Построение логической цепи рассуждений; выбор наиболее эффективных способов решения задач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Регулятивные УУД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2060"/>
                </a:solidFill>
              </a:rPr>
              <a:t>Формирование целевых установок учебной деятельности, выстраивание последовательности необходимых операций (алгоритм действий) 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2060"/>
                </a:solidFill>
              </a:rPr>
              <a:t>Составление плана и последовательности действий, способность к волевому усилию в преодолении препятствий.</a:t>
            </a:r>
          </a:p>
          <a:p>
            <a:pPr>
              <a:buFont typeface="Wingdings" pitchFamily="2" charset="2"/>
              <a:buChar char="q"/>
            </a:pP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Коммуникативные УУД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rgbClr val="002060"/>
                </a:solidFill>
              </a:rPr>
              <a:t>     Умение  слушать  людей  и  вступать  в  диалог;  </a:t>
            </a:r>
          </a:p>
          <a:p>
            <a:pPr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rgbClr val="002060"/>
                </a:solidFill>
              </a:rPr>
              <a:t>      Умение  участвовать  в  коллективном  обсуждении  различных  проблем;  </a:t>
            </a:r>
          </a:p>
          <a:p>
            <a:pPr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rgbClr val="002060"/>
                </a:solidFill>
              </a:rPr>
              <a:t>      Умение  интегрироваться  в  группу  сверстников  и  строить  продуктивное  взаимодействие  и  сотрудничество  со  всеми,  включая  сверстников  и  взрослых.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5212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Алгоритм решения математической </a:t>
            </a:r>
            <a:r>
              <a:rPr lang="ru-RU" sz="2800" b="1" dirty="0" smtClean="0">
                <a:solidFill>
                  <a:srgbClr val="002060"/>
                </a:solidFill>
              </a:rPr>
              <a:t>задачи:</a:t>
            </a:r>
            <a:r>
              <a:rPr lang="ru-RU" sz="1600" b="1" dirty="0" smtClean="0">
                <a:solidFill>
                  <a:srgbClr val="002060"/>
                </a:solidFill>
              </a:rPr>
              <a:t/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Переход </a:t>
            </a:r>
            <a:r>
              <a:rPr lang="ru-RU" sz="1600" dirty="0" smtClean="0">
                <a:solidFill>
                  <a:srgbClr val="002060"/>
                </a:solidFill>
              </a:rPr>
              <a:t>в умственное действие (по Гальперину П.Я.)</a:t>
            </a: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89654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7400" b="1" i="1" dirty="0" smtClean="0">
                <a:solidFill>
                  <a:srgbClr val="002060"/>
                </a:solidFill>
              </a:rPr>
              <a:t>1.Прочитай задачу и представь себе то, о чём в ней говорится.</a:t>
            </a:r>
          </a:p>
          <a:p>
            <a:pPr>
              <a:lnSpc>
                <a:spcPct val="120000"/>
              </a:lnSpc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Читаю </a:t>
            </a:r>
            <a:r>
              <a:rPr lang="ru-RU" sz="4800" dirty="0" smtClean="0">
                <a:solidFill>
                  <a:srgbClr val="002060"/>
                </a:solidFill>
              </a:rPr>
              <a:t>задачу…В </a:t>
            </a:r>
            <a:r>
              <a:rPr lang="ru-RU" sz="4800" dirty="0" smtClean="0">
                <a:solidFill>
                  <a:srgbClr val="002060"/>
                </a:solidFill>
              </a:rPr>
              <a:t>задаче </a:t>
            </a:r>
            <a:r>
              <a:rPr lang="ru-RU" sz="4800" dirty="0" smtClean="0">
                <a:solidFill>
                  <a:srgbClr val="002060"/>
                </a:solidFill>
              </a:rPr>
              <a:t>говорится…Мне известно…Надо узнать…</a:t>
            </a:r>
          </a:p>
          <a:p>
            <a:pPr>
              <a:lnSpc>
                <a:spcPct val="120000"/>
              </a:lnSpc>
              <a:buNone/>
            </a:pPr>
            <a:r>
              <a:rPr lang="ru-RU" sz="7200" b="1" i="1" dirty="0" smtClean="0">
                <a:solidFill>
                  <a:srgbClr val="002060"/>
                </a:solidFill>
              </a:rPr>
              <a:t>2</a:t>
            </a:r>
            <a:r>
              <a:rPr lang="ru-RU" sz="7200" b="1" i="1" dirty="0" smtClean="0">
                <a:solidFill>
                  <a:srgbClr val="002060"/>
                </a:solidFill>
              </a:rPr>
              <a:t>. Запиши задачу кратко или выполни чертёж. Читаю по частям, составляю краткую запись, схему, чертёж.</a:t>
            </a:r>
          </a:p>
          <a:p>
            <a:pPr>
              <a:lnSpc>
                <a:spcPct val="120000"/>
              </a:lnSpc>
              <a:buNone/>
            </a:pPr>
            <a:r>
              <a:rPr lang="ru-RU" sz="6400" b="1" i="1" dirty="0" smtClean="0">
                <a:solidFill>
                  <a:srgbClr val="002060"/>
                </a:solidFill>
              </a:rPr>
              <a:t>3. Поясни, что показывает каждое число, повтори вопрос задачи. </a:t>
            </a:r>
            <a:endParaRPr lang="ru-RU" sz="6400" b="1" i="1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4800" i="1" dirty="0" smtClean="0">
                <a:solidFill>
                  <a:srgbClr val="002060"/>
                </a:solidFill>
              </a:rPr>
              <a:t>Рассказываю </a:t>
            </a:r>
            <a:r>
              <a:rPr lang="ru-RU" sz="4800" i="1" dirty="0" smtClean="0">
                <a:solidFill>
                  <a:srgbClr val="002060"/>
                </a:solidFill>
              </a:rPr>
              <a:t>по краткой </a:t>
            </a:r>
            <a:r>
              <a:rPr lang="ru-RU" sz="4800" i="1" dirty="0" smtClean="0">
                <a:solidFill>
                  <a:srgbClr val="002060"/>
                </a:solidFill>
              </a:rPr>
              <a:t>записи… по </a:t>
            </a:r>
            <a:r>
              <a:rPr lang="ru-RU" sz="4800" i="1" dirty="0" smtClean="0">
                <a:solidFill>
                  <a:srgbClr val="002060"/>
                </a:solidFill>
              </a:rPr>
              <a:t>чертежу, по схеме..</a:t>
            </a:r>
          </a:p>
          <a:p>
            <a:pPr>
              <a:lnSpc>
                <a:spcPct val="120000"/>
              </a:lnSpc>
              <a:buNone/>
            </a:pPr>
            <a:r>
              <a:rPr lang="ru-RU" sz="6400" b="1" i="1" dirty="0" smtClean="0">
                <a:solidFill>
                  <a:srgbClr val="002060"/>
                </a:solidFill>
              </a:rPr>
              <a:t>4. Подумай, можно ли сразу ответить на вопрос задачи. Если нет, то подумай – почему.</a:t>
            </a:r>
          </a:p>
          <a:p>
            <a:pPr>
              <a:lnSpc>
                <a:spcPct val="120000"/>
              </a:lnSpc>
              <a:buNone/>
            </a:pPr>
            <a:r>
              <a:rPr lang="ru-RU" sz="6400" b="1" i="1" dirty="0" smtClean="0">
                <a:solidFill>
                  <a:srgbClr val="002060"/>
                </a:solidFill>
              </a:rPr>
              <a:t>5. Составь план решения (цепочку).</a:t>
            </a:r>
          </a:p>
          <a:p>
            <a:pPr>
              <a:lnSpc>
                <a:spcPct val="120000"/>
              </a:lnSpc>
              <a:buNone/>
            </a:pPr>
            <a:r>
              <a:rPr lang="ru-RU" sz="4800" i="1" dirty="0" smtClean="0">
                <a:solidFill>
                  <a:srgbClr val="002060"/>
                </a:solidFill>
              </a:rPr>
              <a:t>Составляю план решения задачи…</a:t>
            </a:r>
          </a:p>
          <a:p>
            <a:pPr>
              <a:lnSpc>
                <a:spcPct val="120000"/>
              </a:lnSpc>
              <a:buNone/>
            </a:pPr>
            <a:r>
              <a:rPr lang="ru-RU" sz="6400" b="1" i="1" dirty="0" smtClean="0">
                <a:solidFill>
                  <a:srgbClr val="002060"/>
                </a:solidFill>
              </a:rPr>
              <a:t>6. Выполни решение.</a:t>
            </a:r>
          </a:p>
          <a:p>
            <a:pPr>
              <a:lnSpc>
                <a:spcPct val="120000"/>
              </a:lnSpc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Решаю…</a:t>
            </a:r>
          </a:p>
          <a:p>
            <a:pPr>
              <a:lnSpc>
                <a:spcPct val="120000"/>
              </a:lnSpc>
              <a:buNone/>
            </a:pPr>
            <a:r>
              <a:rPr lang="ru-RU" sz="6400" b="1" i="1" dirty="0" smtClean="0">
                <a:solidFill>
                  <a:srgbClr val="002060"/>
                </a:solidFill>
              </a:rPr>
              <a:t>7.Проверь решение и ответь на вопрос задачи. Прикидка результата</a:t>
            </a:r>
          </a:p>
          <a:p>
            <a:pPr>
              <a:lnSpc>
                <a:spcPct val="120000"/>
              </a:lnSpc>
              <a:buNone/>
            </a:pPr>
            <a:r>
              <a:rPr lang="ru-RU" sz="6400" b="1" i="1" dirty="0" smtClean="0">
                <a:solidFill>
                  <a:srgbClr val="002060"/>
                </a:solidFill>
              </a:rPr>
              <a:t>8</a:t>
            </a:r>
            <a:r>
              <a:rPr lang="ru-RU" sz="6400" b="1" i="1" dirty="0" smtClean="0">
                <a:solidFill>
                  <a:srgbClr val="002060"/>
                </a:solidFill>
              </a:rPr>
              <a:t>. Запиши решение и ответ.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4800" b="1" i="1" dirty="0" smtClean="0">
                <a:solidFill>
                  <a:srgbClr val="002060"/>
                </a:solidFill>
              </a:rPr>
              <a:t>Пишу </a:t>
            </a:r>
            <a:r>
              <a:rPr lang="ru-RU" sz="4800" b="1" i="1" dirty="0" smtClean="0">
                <a:solidFill>
                  <a:srgbClr val="002060"/>
                </a:solidFill>
              </a:rPr>
              <a:t>решение и ответ….</a:t>
            </a:r>
          </a:p>
          <a:p>
            <a:pPr>
              <a:lnSpc>
                <a:spcPct val="120000"/>
              </a:lnSpc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 </a:t>
            </a:r>
            <a:br>
              <a:rPr lang="ru-RU" b="1" i="1" dirty="0" smtClean="0">
                <a:solidFill>
                  <a:srgbClr val="002060"/>
                </a:solidFill>
              </a:rPr>
            </a:b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1. Интересная история, заканчивающаяся вопросом, или математическое упражнение, последовательно решая которое ученик получает набор чисел, из которого  нужно сложить слово (предложение), что является ответом на вопрос.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2. Комплексные задания, для решения которых понадобятся знания из различных областей.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3. Поисковые задания, при которых нужно найти недостающие данные, чтобы ответить на вопрос задачи.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Задачи, в которых нет числовых данных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Мама поручила Ване полить яблони. Воду надо носить ведром из озера. Сколько времени затратит Ваня на полив?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Предлагаю ребятам работать в группе. Они анализируют задачу и формулируют вопросы для получения недостающих данных.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Вопросы: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2060"/>
                </a:solidFill>
              </a:rPr>
              <a:t>Далеко ли до озера?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2060"/>
                </a:solidFill>
              </a:rPr>
              <a:t>Какова скорость Вани?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2060"/>
                </a:solidFill>
              </a:rPr>
              <a:t>Сколько надо  всего вылить ведер?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2060"/>
                </a:solidFill>
              </a:rPr>
              <a:t>Сколько надо  вылить ведер под каждую яблоню?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2060"/>
                </a:solidFill>
              </a:rPr>
              <a:t>Сколько литров в ведре?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2060"/>
                </a:solidFill>
              </a:rPr>
              <a:t>Сколько яблонь надо полить? и т.д.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2060"/>
                </a:solidFill>
              </a:rPr>
              <a:t>В ходе диалога команды записывают и выполняют вычисления.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410</TotalTime>
  <Words>870</Words>
  <Application>Microsoft Office PowerPoint</Application>
  <PresentationFormat>Экран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       </vt:lpstr>
      <vt:lpstr>Личностные УУД</vt:lpstr>
      <vt:lpstr>Познавательные УУД </vt:lpstr>
      <vt:lpstr>Регулятивные УУД</vt:lpstr>
      <vt:lpstr>Коммуникативные УУД</vt:lpstr>
      <vt:lpstr>Алгоритм решения математической задачи: Переход в умственное действие (по Гальперину П.Я.) </vt:lpstr>
      <vt:lpstr>  </vt:lpstr>
      <vt:lpstr>Задачи, в которых нет числовых данных.</vt:lpstr>
      <vt:lpstr>Вопросы:</vt:lpstr>
      <vt:lpstr>Слайд 10</vt:lpstr>
      <vt:lpstr>Задачи где есть все данные, необходимо подумать над вопросами .</vt:lpstr>
      <vt:lpstr>Задачи с историческими фактами.</vt:lpstr>
      <vt:lpstr>2.Задача.</vt:lpstr>
      <vt:lpstr> </vt:lpstr>
      <vt:lpstr>Задачи на поиск информации</vt:lpstr>
      <vt:lpstr>Слайд 16</vt:lpstr>
      <vt:lpstr>    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</dc:title>
  <dc:creator>Надежда</dc:creator>
  <cp:lastModifiedBy>Надежда</cp:lastModifiedBy>
  <cp:revision>41</cp:revision>
  <dcterms:created xsi:type="dcterms:W3CDTF">2016-02-28T07:58:45Z</dcterms:created>
  <dcterms:modified xsi:type="dcterms:W3CDTF">2016-02-29T05:29:05Z</dcterms:modified>
</cp:coreProperties>
</file>