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81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70A81-6936-4B3B-B8F2-3D7DC05A8993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7C5C8-B239-49A7-8C9F-3574C82A8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42F49-3607-41DC-B704-668E5CB3135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34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CF23-FD0F-40E7-BE58-F5CFE956684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CD9E-2BB5-44F4-B60A-B5FF0484B5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CF23-FD0F-40E7-BE58-F5CFE956684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CD9E-2BB5-44F4-B60A-B5FF0484B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CF23-FD0F-40E7-BE58-F5CFE956684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CD9E-2BB5-44F4-B60A-B5FF0484B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CF23-FD0F-40E7-BE58-F5CFE956684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CD9E-2BB5-44F4-B60A-B5FF0484B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CF23-FD0F-40E7-BE58-F5CFE956684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A55CD9E-2BB5-44F4-B60A-B5FF0484B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CF23-FD0F-40E7-BE58-F5CFE956684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CD9E-2BB5-44F4-B60A-B5FF0484B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CF23-FD0F-40E7-BE58-F5CFE956684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CD9E-2BB5-44F4-B60A-B5FF0484B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CF23-FD0F-40E7-BE58-F5CFE956684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CD9E-2BB5-44F4-B60A-B5FF0484B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CF23-FD0F-40E7-BE58-F5CFE956684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CD9E-2BB5-44F4-B60A-B5FF0484B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CF23-FD0F-40E7-BE58-F5CFE956684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CD9E-2BB5-44F4-B60A-B5FF0484B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CF23-FD0F-40E7-BE58-F5CFE956684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5CD9E-2BB5-44F4-B60A-B5FF0484B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31DCF23-FD0F-40E7-BE58-F5CFE956684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55CD9E-2BB5-44F4-B60A-B5FF0484B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1.mp3"/><Relationship Id="rId5" Type="http://schemas.openxmlformats.org/officeDocument/2006/relationships/image" Target="../media/image18.png"/><Relationship Id="rId4" Type="http://schemas.microsoft.com/office/2007/relationships/media" Target="../media/media1.mp3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ycast.ru/uploads/2014/03/25/7984879.png" TargetMode="External"/><Relationship Id="rId13" Type="http://schemas.openxmlformats.org/officeDocument/2006/relationships/hyperlink" Target="http://s3.pic4you.ru/allimage/y2014/01-08/12216/4106161-thumb.png" TargetMode="External"/><Relationship Id="rId18" Type="http://schemas.openxmlformats.org/officeDocument/2006/relationships/hyperlink" Target="http://olimp.kcbux.ru/Raznoe/gto/ispytaniy/001-isp-beg.html" TargetMode="External"/><Relationship Id="rId3" Type="http://schemas.openxmlformats.org/officeDocument/2006/relationships/hyperlink" Target="http://dc727.4shared.com/img/8iMTPlR0/s3/12b20807ce8/business_ppt_background.jpg" TargetMode="External"/><Relationship Id="rId7" Type="http://schemas.openxmlformats.org/officeDocument/2006/relationships/hyperlink" Target="http://infourok.ru/images/doc/198/226036/hello_html_5c71c904.png" TargetMode="External"/><Relationship Id="rId12" Type="http://schemas.openxmlformats.org/officeDocument/2006/relationships/hyperlink" Target="http://zmidetsad1.nethouse.ru/static/img/0000/0002/2825/22825864.jf3fcsxouu.W665.png" TargetMode="External"/><Relationship Id="rId17" Type="http://schemas.openxmlformats.org/officeDocument/2006/relationships/hyperlink" Target="http://gto-normativy.ru/tablica-normativov-gto-2014/" TargetMode="External"/><Relationship Id="rId2" Type="http://schemas.openxmlformats.org/officeDocument/2006/relationships/hyperlink" Target="http://player.myshared.ru/763548/data/images/img0.jpg" TargetMode="External"/><Relationship Id="rId16" Type="http://schemas.openxmlformats.org/officeDocument/2006/relationships/hyperlink" Target="http://www.gto-normy.ru/normy-gto-dlya-shkolnikov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orenburg.bezformata.ru/content/image87458766.png" TargetMode="External"/><Relationship Id="rId11" Type="http://schemas.openxmlformats.org/officeDocument/2006/relationships/hyperlink" Target="http://www.59-ka.iptv.by/images/denzdor1.png" TargetMode="External"/><Relationship Id="rId5" Type="http://schemas.openxmlformats.org/officeDocument/2006/relationships/hyperlink" Target="http://infourok.ru/images/doc/197/225428/hello_html_m642f8344.png" TargetMode="External"/><Relationship Id="rId15" Type="http://schemas.openxmlformats.org/officeDocument/2006/relationships/hyperlink" Target="http://www.sportobzor.ru/a-vy-znaete/istoriya-gto-v-sssr.html" TargetMode="External"/><Relationship Id="rId10" Type="http://schemas.openxmlformats.org/officeDocument/2006/relationships/hyperlink" Target="http://img0.liveinternet.ru/images/attach/c/2/73/511/73511256_28.png" TargetMode="External"/><Relationship Id="rId19" Type="http://schemas.openxmlformats.org/officeDocument/2006/relationships/hyperlink" Target="http://www.school2-sayansk.narod.ru/gto.htm" TargetMode="External"/><Relationship Id="rId4" Type="http://schemas.openxmlformats.org/officeDocument/2006/relationships/hyperlink" Target="http://s4.pic4you.ru/y2014/08-13/12216/4543908.png" TargetMode="External"/><Relationship Id="rId9" Type="http://schemas.openxmlformats.org/officeDocument/2006/relationships/hyperlink" Target="http://pavliv.ucoz.ua/Batkam/99f98b4f.png" TargetMode="External"/><Relationship Id="rId14" Type="http://schemas.openxmlformats.org/officeDocument/2006/relationships/hyperlink" Target="https://ru.wikipedia.org/wiki/%D0%93%D0%BE%D1%82%D0%BE%D0%B2_%D0%BA_%D1%82%D1%80%D1%83%D0%B4%D1%83_%D0%B8_%D0%BE%D0%B1%D0%BE%D1%80%D0%BE%D0%BD%D0%B5_%D0%A1%D0%A1%D0%A1%D0%A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/>
          <p:cNvSpPr>
            <a:spLocks noGrp="1"/>
          </p:cNvSpPr>
          <p:nvPr>
            <p:ph type="title"/>
          </p:nvPr>
        </p:nvSpPr>
        <p:spPr>
          <a:xfrm>
            <a:off x="849805" y="234888"/>
            <a:ext cx="5159251" cy="689547"/>
          </a:xfrm>
        </p:spPr>
        <p:txBody>
          <a:bodyPr>
            <a:noAutofit/>
          </a:bodyPr>
          <a:lstStyle/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ГТО – 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XXI</a:t>
            </a:r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век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224853" y="1094283"/>
            <a:ext cx="6250898" cy="4796851"/>
          </a:xfrm>
        </p:spPr>
        <p:txBody>
          <a:bodyPr/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 комплекса – </a:t>
            </a:r>
            <a:r>
              <a:rPr lang="ru-RU" sz="3000" b="1" i="1" dirty="0">
                <a:solidFill>
                  <a:srgbClr val="0000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увеличение продолжительности жизни населения с помощью систематической физической подготовки</a:t>
            </a:r>
            <a:r>
              <a:rPr lang="ru-RU" sz="3000" b="1" i="1" dirty="0" smtClean="0">
                <a:solidFill>
                  <a:srgbClr val="0000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1800" b="1" i="1" dirty="0">
              <a:solidFill>
                <a:srgbClr val="0000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Задача</a:t>
            </a:r>
            <a:r>
              <a:rPr lang="ru-RU" sz="30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000" b="1" i="1" dirty="0">
                <a:solidFill>
                  <a:srgbClr val="0000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массовое внедрение комплекса ГТО, охват системой подготовки всех возрастных групп населения.</a:t>
            </a:r>
            <a:endParaRPr lang="ru-RU" sz="3000" b="1" i="1" dirty="0" smtClean="0">
              <a:solidFill>
                <a:srgbClr val="0000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ctr"/>
            <a:endParaRPr 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581-AD73-473A-BB4D-3383D1AE794C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85809" y="2128603"/>
            <a:ext cx="2493123" cy="4137286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22708" y="4702209"/>
            <a:ext cx="2669017" cy="1358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15149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6453" y="-158261"/>
            <a:ext cx="7886700" cy="267805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ТВОРЧЕСКИЙ КОНКУРС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Arial" panose="020B0604020202020204" pitchFamily="34" charset="0"/>
              </a:rPr>
              <a:t>«Я рисую ГТО»</a:t>
            </a:r>
            <a:endParaRPr lang="ru-RU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581-AD73-473A-BB4D-3383D1AE794C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21938" y="2092569"/>
            <a:ext cx="3075730" cy="4100973"/>
          </a:xfrm>
          <a:prstGeom prst="rect">
            <a:avLst/>
          </a:prstGeom>
          <a:ln w="28575">
            <a:solidFill>
              <a:srgbClr val="00206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bea595dc1fc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00088" y="5583941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0611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1135505" y="792554"/>
            <a:ext cx="5677524" cy="562323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0066"/>
                </a:solidFill>
              </a:rPr>
              <a:t>Сдать ГТО совсем непросто,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0066"/>
                </a:solidFill>
              </a:rPr>
              <a:t>Ты ловким, сильным должен быть,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0066"/>
                </a:solidFill>
              </a:rPr>
              <a:t>Чтоб нормативы победить,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0066"/>
                </a:solidFill>
              </a:rPr>
              <a:t>Значок в итоге получить.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0066"/>
                </a:solidFill>
              </a:rPr>
              <a:t>Пройдя же все ступени вверх -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0066"/>
                </a:solidFill>
              </a:rPr>
              <a:t>Ты будешь верить в свой успех.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0066"/>
                </a:solidFill>
              </a:rPr>
              <a:t>И олимпийцем можешь стать,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000066"/>
                </a:solidFill>
              </a:rPr>
              <a:t>Медали точно получать!</a:t>
            </a:r>
          </a:p>
          <a:p>
            <a:pPr marL="0" indent="0" algn="ctr">
              <a:buNone/>
            </a:pP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581-AD73-473A-BB4D-3383D1AE794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9273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220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213610" y="1573967"/>
            <a:ext cx="8600606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105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Источники для шаблона: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Титульный </a:t>
            </a:r>
            <a:r>
              <a:rPr lang="ru-RU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слайд - </a:t>
            </a:r>
            <a:r>
              <a:rPr lang="ru-RU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http://player.myshared.ru/763548/data/images/img0.jpg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Фон - </a:t>
            </a:r>
            <a:r>
              <a:rPr lang="ru-RU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http://dc727.4shared.com/img/8iMTPlR0/s3/12b20807ce8/business_ppt_background.jpg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Картинки на слайдах: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http://s4.pic4you.ru/y2014/08-13/12216/4543908.png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http://infourok.ru/images/doc/197/225428/hello_html_m642f8344.png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http://orenburg.bezformata.ru/content/image87458766.png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http://infourok.ru/images/doc/198/226036/hello_html_5c71c904.png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http://www.playcast.ru/uploads/2014/03/25/7984879.png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http://pavliv.ucoz.ua/Batkam/99f98b4f.png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http://img0.liveinternet.ru/images/attach/c/2/73/511/73511256_28.png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http://www.59-ka.iptv.by/images/denzdor1.png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http://</a:t>
            </a:r>
            <a:r>
              <a:rPr lang="ru-RU" sz="105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zmidetsad1.nethouse.ru/static/img/0000/0002/2825/22825864.jf3fcsxouu.W665.png</a:t>
            </a:r>
            <a:endParaRPr lang="ru-RU" sz="10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http://</a:t>
            </a:r>
            <a:r>
              <a:rPr lang="ru-RU" sz="105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/>
              </a:rPr>
              <a:t>s3.pic4you.ru/allimage/y2014/01-08/12216/4106161-thumb.png</a:t>
            </a:r>
            <a:endParaRPr lang="ru-RU" sz="105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05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05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Источники информации: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https://ru.wikipedia.org/wiki/%D0%93%D0%BE%D1%82%D0%BE%D0%B2_%D0%BA_%D1%82%D1%80%D1%83%D0%B4%D1%83_%D0%B8_%D0%BE%D0%B1%D0%BE%D1%80%D0%BE%D0%BD%D0%B5_%</a:t>
            </a:r>
            <a:r>
              <a:rPr lang="en-US" sz="105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/>
              </a:rPr>
              <a:t>D0%A1%D0%A1%D0%A1%D0%A0</a:t>
            </a:r>
            <a:endParaRPr lang="ru-RU" sz="105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http://</a:t>
            </a:r>
            <a:r>
              <a:rPr lang="en-US" sz="105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www.sportobzor.ru/a-vy-znaete/istoriya-gto-v-sssr.html</a:t>
            </a:r>
            <a:endParaRPr lang="ru-RU" sz="105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http://www.gto-normy.ru/normy-gto-dlya-shkolnikov</a:t>
            </a:r>
            <a:r>
              <a:rPr lang="en-US" sz="105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/</a:t>
            </a:r>
            <a:endParaRPr lang="ru-RU" sz="105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http://gto-normativy.ru/tablica-normativov-gto-2014</a:t>
            </a:r>
            <a:r>
              <a:rPr lang="en-US" sz="105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/</a:t>
            </a:r>
            <a:endParaRPr lang="ru-RU" sz="105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8"/>
              </a:rPr>
              <a:t>http://</a:t>
            </a:r>
            <a:r>
              <a:rPr lang="en-US" sz="105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8"/>
              </a:rPr>
              <a:t>olimp.kcbux.ru/Raznoe/gto/ispytaniy/001-isp-beg.html</a:t>
            </a:r>
            <a:endParaRPr lang="ru-RU" sz="105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Стих - </a:t>
            </a:r>
            <a:r>
              <a:rPr lang="en-US" sz="1050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http://</a:t>
            </a:r>
            <a:r>
              <a:rPr lang="en-US" sz="1050" b="1" u="sng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9"/>
              </a:rPr>
              <a:t>www.school2-sayansk.narod.ru/gto.htm</a:t>
            </a:r>
            <a:endParaRPr lang="ru-RU" sz="105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05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10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100" b="1" u="sng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100" b="1" u="sng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>
              <a:lnSpc>
                <a:spcPct val="100000"/>
              </a:lnSpc>
              <a:spcBef>
                <a:spcPts val="0"/>
              </a:spcBef>
            </a:pPr>
            <a:endParaRPr lang="ru-R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581-AD73-473A-BB4D-3383D1AE794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79538" y="389745"/>
            <a:ext cx="5509823" cy="1184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rgbClr val="1A2E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Информационные источники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352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1723870"/>
            <a:ext cx="3203848" cy="4631961"/>
          </a:xfrm>
        </p:spPr>
        <p:txBody>
          <a:bodyPr>
            <a:normAutofit/>
          </a:bodyPr>
          <a:lstStyle/>
          <a:p>
            <a:pPr lvl="0" algn="ctr"/>
            <a:r>
              <a:rPr lang="ru-RU" sz="4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Принципы:</a:t>
            </a:r>
          </a:p>
          <a:p>
            <a:pPr marL="457200" lvl="0" indent="-457200"/>
            <a:r>
              <a:rPr lang="ru-RU" sz="2600" b="1" i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добровольность и</a:t>
            </a:r>
          </a:p>
          <a:p>
            <a:pPr marL="457200" lvl="0" indent="-457200"/>
            <a:r>
              <a:rPr lang="ru-RU" sz="2600" b="1" i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доступность;</a:t>
            </a:r>
          </a:p>
          <a:p>
            <a:pPr marL="457200" lvl="0" indent="-457200"/>
            <a:r>
              <a:rPr lang="ru-RU" sz="2600" b="1" i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медицинский контроль;</a:t>
            </a:r>
          </a:p>
          <a:p>
            <a:pPr marL="457200" lvl="0" indent="-457200"/>
            <a:r>
              <a:rPr lang="ru-RU" sz="2600" b="1" i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учёт </a:t>
            </a:r>
            <a:r>
              <a:rPr lang="ru-RU" sz="2600" b="1" i="1" dirty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местных </a:t>
            </a:r>
            <a:r>
              <a:rPr lang="ru-RU" sz="2600" b="1" i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традиций и</a:t>
            </a:r>
          </a:p>
          <a:p>
            <a:pPr marL="457200" lvl="0" indent="-457200"/>
            <a:r>
              <a:rPr lang="ru-RU" sz="2600" b="1" i="1" dirty="0" smtClean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особенностей</a:t>
            </a:r>
            <a:r>
              <a:rPr lang="ru-RU" sz="2600" b="1" i="1" dirty="0">
                <a:solidFill>
                  <a:srgbClr val="000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i="1" dirty="0">
              <a:solidFill>
                <a:srgbClr val="00002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581-AD73-473A-BB4D-3383D1AE794C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8446632"/>
              </p:ext>
            </p:extLst>
          </p:nvPr>
        </p:nvGraphicFramePr>
        <p:xfrm>
          <a:off x="3131840" y="1052736"/>
          <a:ext cx="5832073" cy="733429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88004"/>
                <a:gridCol w="3944069"/>
              </a:tblGrid>
              <a:tr h="36403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 </a:t>
                      </a:r>
                      <a:endParaRPr lang="ru-RU" sz="2400" b="1" dirty="0">
                        <a:solidFill>
                          <a:srgbClr val="0000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Возраст </a:t>
                      </a:r>
                      <a:endParaRPr lang="ru-RU" sz="2400" b="1" dirty="0">
                        <a:solidFill>
                          <a:srgbClr val="00002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18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000" b="1" baseline="0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 —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Мальчики и девочки от 6 до 8 лет</a:t>
                      </a:r>
                      <a:endParaRPr lang="ru-RU" sz="18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18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r>
                        <a:rPr lang="en-US" sz="2000" b="1" baseline="0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Мальчики и девочки от 9 до 10 лет </a:t>
                      </a:r>
                      <a:endParaRPr lang="ru-RU" sz="18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18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r>
                        <a:rPr lang="en-US" sz="2000" b="1" baseline="0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lang="ru-RU" sz="2000" b="1" dirty="0" smtClean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00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Мальчики и девочки 11 до 12 лет</a:t>
                      </a:r>
                      <a:endParaRPr lang="ru-RU" sz="18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18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 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</a:t>
                      </a:r>
                      <a:endParaRPr lang="ru-RU" sz="20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Юноши и девушки от 13 до 15 лет</a:t>
                      </a:r>
                      <a:endParaRPr lang="ru-RU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18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</a:t>
                      </a:r>
                      <a:r>
                        <a:rPr lang="en-US" sz="2000" b="1" baseline="0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lang="ru-RU" sz="2000" b="1" dirty="0" smtClean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00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Юноши и девушки от 16 до 17 лет</a:t>
                      </a:r>
                      <a:endParaRPr lang="ru-RU" b="1" dirty="0" smtClean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1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</a:t>
                      </a:r>
                      <a:r>
                        <a:rPr lang="en-US" sz="2000" b="1" baseline="0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lang="en-US" sz="20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lang="ru-RU" sz="2000" b="1" dirty="0" smtClean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2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Мужчины и женщины от 18 до 29 лет</a:t>
                      </a:r>
                      <a:endParaRPr lang="ru-RU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1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 </a:t>
                      </a: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Мужчины и женщины от 30 до 39 лет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186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lang="ru-RU" sz="2000" b="1" dirty="0" smtClean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Мужчины и женщины от 40 до 49 лет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186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</a:t>
                      </a: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lang="ru-RU" sz="2000" b="1" dirty="0" smtClean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Мужчины и женщины от 50 до 59 лет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186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</a:t>
                      </a: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lang="ru-RU" sz="2000" b="1" dirty="0" smtClean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Мужчины и женщины от 60 до 69 лет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186"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</a:t>
                      </a:r>
                      <a:r>
                        <a:rPr kumimoji="0" lang="ru-RU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ступень</a:t>
                      </a:r>
                      <a:r>
                        <a:rPr kumimoji="0" lang="en-US" sz="20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— </a:t>
                      </a:r>
                      <a:endParaRPr lang="ru-RU" sz="2000" b="1" dirty="0" smtClean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Мужчины и женщины старше 70 лет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22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Заголовок 3"/>
          <p:cNvSpPr txBox="1">
            <a:spLocks/>
          </p:cNvSpPr>
          <p:nvPr/>
        </p:nvSpPr>
        <p:spPr>
          <a:xfrm>
            <a:off x="816078" y="339819"/>
            <a:ext cx="5159251" cy="689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ГТО – 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XXI</a:t>
            </a:r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век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3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80141846"/>
              </p:ext>
            </p:extLst>
          </p:nvPr>
        </p:nvGraphicFramePr>
        <p:xfrm>
          <a:off x="213610" y="989351"/>
          <a:ext cx="7791137" cy="47848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105403"/>
                <a:gridCol w="2403482"/>
                <a:gridCol w="2282252"/>
              </a:tblGrid>
              <a:tr h="52465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Сохранили</a:t>
                      </a:r>
                      <a:endParaRPr lang="ru-RU" sz="2400" dirty="0" smtClean="0">
                        <a:solidFill>
                          <a:srgbClr val="0000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Добавили</a:t>
                      </a:r>
                      <a:endParaRPr lang="ru-RU" sz="2400" dirty="0" smtClean="0">
                        <a:solidFill>
                          <a:srgbClr val="00006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72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подтягивание</a:t>
                      </a:r>
                      <a:endParaRPr lang="ru-RU" sz="18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отжимание</a:t>
                      </a:r>
                      <a:endParaRPr lang="ru-RU" sz="18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челночный бег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54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прыжки в длину с разбега или с места толчком двумя ногами</a:t>
                      </a:r>
                      <a:endParaRPr lang="ru-RU" sz="18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стрельба</a:t>
                      </a:r>
                      <a:endParaRPr lang="ru-RU" sz="18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рывок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гири массой 16 кг </a:t>
                      </a:r>
                      <a:r>
                        <a:rPr lang="ru-RU" sz="1800" b="1" i="1" baseline="0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(от 18 лет и старше)</a:t>
                      </a:r>
                      <a:endParaRPr lang="ru-RU" sz="1800" b="1" i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54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бег на лыжах или кросс по пересеченной местности (для бесснежных районов страны</a:t>
                      </a:r>
                      <a:endParaRPr lang="ru-RU" sz="18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метание теннисного мяча на расстояние</a:t>
                      </a:r>
                      <a:endParaRPr lang="ru-RU" sz="18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наклоны вперёд из положения стоя с прямыми ногами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54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00002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туристский поход на 5-15 км с проверкой туристских навыков, включая ориентирование на местности по карте и компасу, разжигание костра и способы преодоления препятствий</a:t>
                      </a:r>
                      <a:endParaRPr lang="ru-RU" sz="18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002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скандинавская ходьба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Заголовок 3"/>
          <p:cNvSpPr txBox="1">
            <a:spLocks/>
          </p:cNvSpPr>
          <p:nvPr/>
        </p:nvSpPr>
        <p:spPr>
          <a:xfrm>
            <a:off x="849805" y="294849"/>
            <a:ext cx="5159251" cy="689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Виды испытаний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13" y="5032330"/>
            <a:ext cx="923850" cy="9443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73997" y="4976734"/>
            <a:ext cx="1095155" cy="1282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78273" y="4863072"/>
            <a:ext cx="1055285" cy="1282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42678" y="4863072"/>
            <a:ext cx="757876" cy="12828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09675" y="4516191"/>
            <a:ext cx="2005726" cy="1976658"/>
          </a:xfrm>
          <a:prstGeom prst="rect">
            <a:avLst/>
          </a:prstGeom>
          <a:ln w="28575">
            <a:solidFill>
              <a:srgbClr val="000066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581-AD73-473A-BB4D-3383D1AE794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870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5382" y="1646440"/>
            <a:ext cx="3365409" cy="5583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прошлом было:</a:t>
            </a:r>
            <a:endParaRPr lang="ru-RU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171196" y="2422397"/>
            <a:ext cx="3673781" cy="381158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вида значков: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1" i="1" dirty="0" smtClean="0">
                <a:solidFill>
                  <a:srgbClr val="000022"/>
                </a:solidFill>
              </a:rPr>
              <a:t>Золотой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1" i="1" dirty="0" smtClean="0">
                <a:solidFill>
                  <a:srgbClr val="000022"/>
                </a:solidFill>
              </a:rPr>
              <a:t>Серебряный </a:t>
            </a:r>
            <a:endParaRPr lang="ru-RU" sz="3600" b="1" i="1" dirty="0">
              <a:solidFill>
                <a:srgbClr val="000022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581-AD73-473A-BB4D-3383D1AE794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849805" y="294849"/>
            <a:ext cx="5159251" cy="689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Значки ГТО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690791" y="3035725"/>
            <a:ext cx="5113674" cy="1214203"/>
          </a:xfrm>
          <a:prstGeom prst="rect">
            <a:avLst/>
          </a:prstGeom>
          <a:ln w="28575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00639" y="4465493"/>
            <a:ext cx="831954" cy="1090784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67997" y="4465493"/>
            <a:ext cx="830610" cy="1090784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34011" y="4465494"/>
            <a:ext cx="923240" cy="1304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92655" y="4455519"/>
            <a:ext cx="845126" cy="1100758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xmlns="" val="262078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5382" y="1145012"/>
            <a:ext cx="3365409" cy="5583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Сейчас в России:</a:t>
            </a:r>
            <a:endParaRPr lang="ru-RU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25382" y="1864013"/>
            <a:ext cx="3673781" cy="381158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вида значков: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1" i="1" dirty="0" smtClean="0">
                <a:solidFill>
                  <a:srgbClr val="000022"/>
                </a:solidFill>
              </a:rPr>
              <a:t>Золотой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1" i="1" dirty="0" smtClean="0">
                <a:solidFill>
                  <a:srgbClr val="000022"/>
                </a:solidFill>
              </a:rPr>
              <a:t>Серебряный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1" i="1" dirty="0" smtClean="0">
                <a:solidFill>
                  <a:srgbClr val="000022"/>
                </a:solidFill>
              </a:rPr>
              <a:t>Бронзовый </a:t>
            </a:r>
            <a:endParaRPr lang="ru-RU" sz="3600" b="1" i="1" dirty="0">
              <a:solidFill>
                <a:srgbClr val="000022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581-AD73-473A-BB4D-3383D1AE794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849805" y="294849"/>
            <a:ext cx="5159251" cy="689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Значки ГТО</a:t>
            </a:r>
            <a:endParaRPr lang="ru-RU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29509" y="984395"/>
            <a:ext cx="2049281" cy="270000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29430" y="3499685"/>
            <a:ext cx="2049280" cy="270000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09056" y="3499685"/>
            <a:ext cx="2049279" cy="2700000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xmlns="" val="64566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581-AD73-473A-BB4D-3383D1AE794C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32115" y="470120"/>
          <a:ext cx="8714940" cy="464376"/>
        </p:xfrm>
        <a:graphic>
          <a:graphicData uri="http://schemas.openxmlformats.org/drawingml/2006/table">
            <a:tbl>
              <a:tblPr/>
              <a:tblGrid>
                <a:gridCol w="1452490"/>
                <a:gridCol w="1452490"/>
                <a:gridCol w="1452490"/>
                <a:gridCol w="1452490"/>
                <a:gridCol w="1452490"/>
                <a:gridCol w="1452490"/>
              </a:tblGrid>
              <a:tr h="211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44" marR="7144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7F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 бронзовый значок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44" marR="7144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44" marR="7144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- серебряный значок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44" marR="7144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44" marR="7144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- золотой значок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44" marR="7144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0946" y="934503"/>
          <a:ext cx="8478984" cy="5620050"/>
        </p:xfrm>
        <a:graphic>
          <a:graphicData uri="http://schemas.openxmlformats.org/drawingml/2006/table">
            <a:tbl>
              <a:tblPr/>
              <a:tblGrid>
                <a:gridCol w="166254"/>
                <a:gridCol w="893619"/>
                <a:gridCol w="1059873"/>
                <a:gridCol w="1059873"/>
                <a:gridCol w="1059873"/>
                <a:gridCol w="1059873"/>
                <a:gridCol w="1059873"/>
                <a:gridCol w="1059873"/>
                <a:gridCol w="1059873"/>
              </a:tblGrid>
              <a:tr h="231039"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 п/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Виды испытаний (тесты)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Возраст 6-8 лет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3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Мальчики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Девочки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103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7F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7F3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00"/>
                    </a:solidFill>
                  </a:tcPr>
                </a:tc>
              </a:tr>
              <a:tr h="231039">
                <a:tc grid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Обязательные испытания (тесты)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08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Челночный бег 3х10 м (сек.)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4" marR="5024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10,4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10,1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9,2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10,9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10,7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1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или бег на 30 м (сек.)</a:t>
                      </a:r>
                      <a:endParaRPr lang="ru-RU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4" marR="5024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6,9</a:t>
                      </a:r>
                      <a:endParaRPr lang="ru-RU" sz="12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6,7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7,2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6,2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010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Смешанное передвижение (1 км)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4" marR="5024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Без учета времени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Прыжок в длину с места толчком двумя ногами (см)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4" marR="5024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123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Подтягивание из виса на высокой перекладине (кол-во раз)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4" marR="5024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921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или подтягивание из виса лежа на низкой перекладине (кол-во раз)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4" marR="5024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61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Сгибание и разгибание рук в упоре лежа на полу (кол-во раз)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4" marR="5024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61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Наклон вперед из положения стоя с прямыми ногами на полу (достать пол)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24" marR="5024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Пальцами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Ладонями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Пальцами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  <a:cs typeface="Times New Roman"/>
                        </a:rPr>
                        <a:t>Ладонями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68" marR="3768" marT="5024" marB="5024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68812" y="26331"/>
            <a:ext cx="897518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ступень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Нормы ГТО для школьников 6-8 лет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581-AD73-473A-BB4D-3383D1AE794C}" type="slidenum">
              <a:rPr lang="ru-RU" smtClean="0"/>
              <a:pPr/>
              <a:t>7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9154" y="664866"/>
          <a:ext cx="8343903" cy="6134433"/>
        </p:xfrm>
        <a:graphic>
          <a:graphicData uri="http://schemas.openxmlformats.org/drawingml/2006/table">
            <a:tbl>
              <a:tblPr/>
              <a:tblGrid>
                <a:gridCol w="114301"/>
                <a:gridCol w="1971674"/>
                <a:gridCol w="1042988"/>
                <a:gridCol w="1042988"/>
                <a:gridCol w="1042988"/>
                <a:gridCol w="1042988"/>
                <a:gridCol w="1042988"/>
                <a:gridCol w="1042988"/>
              </a:tblGrid>
              <a:tr h="190399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Испытания (тесты) по выбору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3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Метание теннисного мяча в цель (кол-во попаданий)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1760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Бег на лыжах на 1 км (мин., сек.)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8.45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8.30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8.00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9.15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9.00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8.39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0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или на 2 км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Без учета времени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33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или кросс на 1 км по пересеченной местности*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Без учета времени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1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Плавание без учета времени (м)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4186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Кол-во видов испытаний видов (тестов) в возрастной группе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9333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Кол-во испытаний (тестов), которые необходимо выполнить для получения знака отличия Комплекса**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0399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* Для бесснежных районов страны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133">
                <a:tc grid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** При выполнении нормативов для получения знаков отличия Комплекса обязательны испытания (тесты) на силу, быстроту, гибкость и выносливость.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9" marR="5499" marT="7332" marB="7332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581-AD73-473A-BB4D-3383D1AE794C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77983" y="1137036"/>
          <a:ext cx="8343898" cy="5824647"/>
        </p:xfrm>
        <a:graphic>
          <a:graphicData uri="http://schemas.openxmlformats.org/drawingml/2006/table">
            <a:tbl>
              <a:tblPr/>
              <a:tblGrid>
                <a:gridCol w="166254"/>
                <a:gridCol w="4231068"/>
                <a:gridCol w="641651"/>
                <a:gridCol w="641651"/>
                <a:gridCol w="529364"/>
                <a:gridCol w="529364"/>
                <a:gridCol w="577052"/>
                <a:gridCol w="577052"/>
                <a:gridCol w="450442"/>
              </a:tblGrid>
              <a:tr h="90134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№ п/</a:t>
                      </a:r>
                      <a:r>
                        <a:rPr lang="ru-RU" sz="14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Виды испытаний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(тесты)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Нормативы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1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Мальчики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Девочки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Бронзовый знак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Серебряный знак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Золотой знак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Бронзовый знак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Серебряный знак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94690" algn="l"/>
                        </a:tabLs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Золотой знак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9590">
                <a:tc gridSpan="9">
                  <a:txBody>
                    <a:bodyPr/>
                    <a:lstStyle/>
                    <a:p>
                      <a:pPr indent="67945"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Обязательные испытания (тесты)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2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Бег на 60 м (с)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11,0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02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Бег на 1 км</a:t>
                      </a:r>
                      <a:b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(мин, с)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6.30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6.10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4.50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6.50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6.30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6.00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40801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Подтягивание из виса на высокой перекладине (количество раз)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30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 подтягивание из виса лежа на низкой перекладине (количество раз)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408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или сгибание и разгибание рук в упоре лежа на полу (количество раз)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6309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Наклон вперед из положения стоя с прямыми ногами на полу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Касание пола пальцами рук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Касание пола пальцами рук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Достать пол ладонями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Касание пола пальцами рук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Касание пола пальцами рук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Достать пол ладонями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678" marR="326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002739" y="59323"/>
            <a:ext cx="51385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II. СТУПЕНЬ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Нормы ГТО для школьников 9-10 лет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3C581-AD73-473A-BB4D-3383D1AE794C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11728" y="374074"/>
          <a:ext cx="8499764" cy="5172538"/>
        </p:xfrm>
        <a:graphic>
          <a:graphicData uri="http://schemas.openxmlformats.org/drawingml/2006/table">
            <a:tbl>
              <a:tblPr/>
              <a:tblGrid>
                <a:gridCol w="187037"/>
                <a:gridCol w="3013338"/>
                <a:gridCol w="1003082"/>
                <a:gridCol w="1003082"/>
                <a:gridCol w="816020"/>
                <a:gridCol w="864141"/>
                <a:gridCol w="864141"/>
                <a:gridCol w="748923"/>
              </a:tblGrid>
              <a:tr h="173375">
                <a:tc gridSpan="8">
                  <a:txBody>
                    <a:bodyPr/>
                    <a:lstStyle/>
                    <a:p>
                      <a:pPr indent="679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/>
                          <a:ea typeface="Times New Roman"/>
                          <a:cs typeface="Times New Roman"/>
                        </a:rPr>
                        <a:t>Испытания (тесты) по выбору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681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Прыжок в длину с разбега (см)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290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190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260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8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или прыжок в длину с места толчком двумя ногами (см)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05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Метание мяча весом (м)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05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Бег на лыжах на (мин, с)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8.15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7.45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6.45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8.40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8.20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7.30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8770">
                <a:tc rowSpan="2">
                  <a:txBody>
                    <a:bodyPr/>
                    <a:lstStyle/>
                    <a:p>
                      <a:pPr indent="679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100" marR="42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или на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Без учета времени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Без учета времени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Без учета времени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Без учета времени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Без учета времени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Без учета времени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8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или кросс на по пересеченной местности*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Без учета времени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Без учета времени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Без учета времени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Без учета времени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Без учета времени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Без учета времени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46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Плавание без учета времени (м)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0594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Количество видов испытаний (тестов) в возрастной группе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877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Количество видов испытаний (тестов), которые необходимо выполнить для получения знака отличия Комплекса**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00" marR="421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90946" y="5067891"/>
            <a:ext cx="85413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909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*Для бесснежных районов страны.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90938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** Для получения знака отличия Комплекса необходимо выполнить обязательные испытания (тесты) по определению уровня развития скоростных возможностей, выносливости, силы, гибкости, а также необходимое количество испытаний (тестов) по выбору по определению уровня развития скоростно-силовых возможностей, координационных способностей, уровня овладения прикладными навыками. Виды обязательных испытаний (тестов) и испытаний (тестов) по выбору изложены в приложении к настоящим Требованиям.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</TotalTime>
  <Words>1098</Words>
  <Application>Microsoft Office PowerPoint</Application>
  <PresentationFormat>Экран (4:3)</PresentationFormat>
  <Paragraphs>362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ГТО – XXI век</vt:lpstr>
      <vt:lpstr>Слайд 2</vt:lpstr>
      <vt:lpstr>Слайд 3</vt:lpstr>
      <vt:lpstr>В прошлом было:</vt:lpstr>
      <vt:lpstr>Сейчас в России:</vt:lpstr>
      <vt:lpstr>Слайд 6</vt:lpstr>
      <vt:lpstr>Слайд 7</vt:lpstr>
      <vt:lpstr>Слайд 8</vt:lpstr>
      <vt:lpstr>Слайд 9</vt:lpstr>
      <vt:lpstr>ТВОРЧЕСКИЙ КОНКУРС «Я рисую ГТО»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ГТО – XXI век</dc:title>
  <dc:creator>Хозяин</dc:creator>
  <cp:lastModifiedBy>Хозяин</cp:lastModifiedBy>
  <cp:revision>4</cp:revision>
  <dcterms:created xsi:type="dcterms:W3CDTF">2016-03-31T06:24:16Z</dcterms:created>
  <dcterms:modified xsi:type="dcterms:W3CDTF">2016-03-31T06:50:14Z</dcterms:modified>
</cp:coreProperties>
</file>