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71" r:id="rId4"/>
    <p:sldId id="258" r:id="rId5"/>
    <p:sldId id="257" r:id="rId6"/>
    <p:sldId id="272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FD28-FFA2-43E6-B4E0-20BDF1EB144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21D3FD-8299-4878-AFDA-2BC6A62CA5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FD28-FFA2-43E6-B4E0-20BDF1EB144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D3FD-8299-4878-AFDA-2BC6A62CA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221D3FD-8299-4878-AFDA-2BC6A62CA5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FD28-FFA2-43E6-B4E0-20BDF1EB144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FD28-FFA2-43E6-B4E0-20BDF1EB144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221D3FD-8299-4878-AFDA-2BC6A62CA5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FD28-FFA2-43E6-B4E0-20BDF1EB144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21D3FD-8299-4878-AFDA-2BC6A62CA5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F9CFD28-FFA2-43E6-B4E0-20BDF1EB144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D3FD-8299-4878-AFDA-2BC6A62CA5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FD28-FFA2-43E6-B4E0-20BDF1EB144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221D3FD-8299-4878-AFDA-2BC6A62CA5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FD28-FFA2-43E6-B4E0-20BDF1EB144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221D3FD-8299-4878-AFDA-2BC6A62CA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FD28-FFA2-43E6-B4E0-20BDF1EB144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21D3FD-8299-4878-AFDA-2BC6A62CA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21D3FD-8299-4878-AFDA-2BC6A62CA5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FD28-FFA2-43E6-B4E0-20BDF1EB144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221D3FD-8299-4878-AFDA-2BC6A62CA5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F9CFD28-FFA2-43E6-B4E0-20BDF1EB144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F9CFD28-FFA2-43E6-B4E0-20BDF1EB1447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21D3FD-8299-4878-AFDA-2BC6A62CA5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0%BE%D0%BB%D1%8C%D0%BD%D0%BE%D0%B5_%D0%BE%D0%B1%D1%89%D0%B5%D1%81%D1%82%D0%B2%D0%BE_%D0%BB%D1%8E%D0%B1%D0%B8%D1%82%D0%B5%D0%BB%D0%B5%D0%B9_%D1%81%D0%BB%D0%BE%D0%B2%D0%B5%D1%81%D0%BD%D0%BE%D1%81%D1%82%D0%B8,_%D0%BD%D0%B0%D1%83%D0%BA_%D0%B8_%D1%85%D1%83%D0%B4%D0%BE%D0%B6%D0%B5%D1%81%D1%82%D0%B2" TargetMode="External"/><Relationship Id="rId13" Type="http://schemas.openxmlformats.org/officeDocument/2006/relationships/hyperlink" Target="https://ru.wikipedia.org/wiki/%D0%98%D0%B3%D0%BE" TargetMode="External"/><Relationship Id="rId3" Type="http://schemas.openxmlformats.org/officeDocument/2006/relationships/hyperlink" Target="https://ru.wikipedia.org/wiki/%D0%9F%D0%BE%D0%B6%D0%B0%D1%80%D1%81%D0%BA%D0%B8%D0%B9,_%D0%94%D0%BC%D0%B8%D1%82%D1%80%D0%B8%D0%B9_%D0%9C%D0%B8%D1%85%D0%B0%D0%B9%D0%BB%D0%BE%D0%B2%D0%B8%D1%87" TargetMode="External"/><Relationship Id="rId7" Type="http://schemas.openxmlformats.org/officeDocument/2006/relationships/hyperlink" Target="https://ru.wikipedia.org/wiki/1803_%D0%B3%D0%BE%D0%B4" TargetMode="External"/><Relationship Id="rId12" Type="http://schemas.openxmlformats.org/officeDocument/2006/relationships/hyperlink" Target="https://ru.wikipedia.org/wiki/1807_%D0%B3%D0%BE%D0%B4" TargetMode="External"/><Relationship Id="rId17" Type="http://schemas.openxmlformats.org/officeDocument/2006/relationships/hyperlink" Target="https://ru.wikipedia.org/wiki/%D0%9E%D1%82%D0%B5%D1%87%D0%B5%D1%81%D1%82%D0%B2%D0%B5%D0%BD%D0%BD%D0%B0%D1%8F_%D0%B2%D0%BE%D0%B9%D0%BD%D0%B0_1812_%D0%B3%D0%BE%D0%B4%D0%B0" TargetMode="External"/><Relationship Id="rId2" Type="http://schemas.openxmlformats.org/officeDocument/2006/relationships/hyperlink" Target="https://ru.wikipedia.org/wiki/%D0%9A%D1%83%D0%B7%D1%8C%D0%BC%D0%B0_%D0%9C%D0%B8%D0%BD%D0%B8%D0%BD" TargetMode="External"/><Relationship Id="rId16" Type="http://schemas.openxmlformats.org/officeDocument/2006/relationships/hyperlink" Target="https://ru.wikipedia.org/wiki/%D0%9E%D0%B1%D0%B5%D0%BB%D0%B8%D1%81%D0%BA_%D0%B2_%D1%87%D0%B5%D1%81%D1%82%D1%8C_%D0%9C%D0%B8%D0%BD%D0%B8%D0%BD%D0%B0_%D0%B8_%D0%9F%D0%BE%D0%B6%D0%B0%D1%80%D1%81%D0%BA%D0%BE%D0%B3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E%D0%BB%D1%8C%D1%81%D0%BA%D0%BE-%D0%BB%D0%B8%D1%82%D0%BE%D0%B2%D1%81%D0%BA%D0%B0%D1%8F_%D0%BE%D0%BA%D0%BA%D1%83%D0%BF%D0%B0%D1%86%D0%B8%D1%8F_%D0%9C%D0%BE%D1%81%D0%BA%D0%B2%D1%8B" TargetMode="External"/><Relationship Id="rId11" Type="http://schemas.openxmlformats.org/officeDocument/2006/relationships/hyperlink" Target="https://ru.wikipedia.org/wiki/%D0%9C%D0%B0%D1%80%D1%82%D0%BE%D1%81,_%D0%98%D0%B2%D0%B0%D0%BD_%D0%9F%D0%B5%D1%82%D1%80%D0%BE%D0%B2%D0%B8%D1%87" TargetMode="External"/><Relationship Id="rId5" Type="http://schemas.openxmlformats.org/officeDocument/2006/relationships/hyperlink" Target="https://ru.wikipedia.org/wiki/%D0%A1%D0%BC%D1%83%D1%82%D0%BD%D0%BE%D0%B5_%D0%B2%D1%80%D0%B5%D0%BC%D1%8F" TargetMode="External"/><Relationship Id="rId15" Type="http://schemas.openxmlformats.org/officeDocument/2006/relationships/hyperlink" Target="https://ru.wikipedia.org/wiki/%D0%90%D0%BB%D0%B5%D0%BA%D1%81%D0%B0%D0%BD%D0%B4%D1%80_I" TargetMode="External"/><Relationship Id="rId10" Type="http://schemas.openxmlformats.org/officeDocument/2006/relationships/hyperlink" Target="https://ru.wikipedia.org/wiki/%D0%9D%D0%B8%D0%B6%D0%BD%D0%B8%D0%B9_%D0%9D%D0%BE%D0%B2%D0%B3%D0%BE%D1%80%D0%BE%D0%B4" TargetMode="External"/><Relationship Id="rId4" Type="http://schemas.openxmlformats.org/officeDocument/2006/relationships/hyperlink" Target="https://ru.wikipedia.org/wiki/%D0%92%D1%82%D0%BE%D1%80%D0%BE%D0%B5_%D0%BD%D0%B0%D1%80%D0%BE%D0%B4%D0%BD%D0%BE%D0%B5_%D0%BE%D0%BF%D0%BE%D0%BB%D1%87%D0%B5%D0%BD%D0%B8%D0%B5" TargetMode="External"/><Relationship Id="rId9" Type="http://schemas.openxmlformats.org/officeDocument/2006/relationships/hyperlink" Target="https://ru.wikipedia.org/wiki/%D0%9F%D0%B0%D0%BC%D1%8F%D1%82%D0%BD%D0%B8%D0%BA_%D0%9C%D0%B8%D0%BD%D0%B8%D0%BD%D1%83_%D0%B8_%D0%9F%D0%BE%D0%B6%D0%B0%D1%80%D1%81%D0%BA%D0%BE%D0%BC%D1%83" TargetMode="External"/><Relationship Id="rId14" Type="http://schemas.openxmlformats.org/officeDocument/2006/relationships/hyperlink" Target="https://ru.wikipedia.org/wiki/18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 учитель начальных классов </a:t>
            </a:r>
          </a:p>
          <a:p>
            <a:r>
              <a:rPr lang="ru-RU" dirty="0" smtClean="0"/>
              <a:t>Виноградова Наталия Владимировна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Моя Родина – город Н. </a:t>
            </a:r>
            <a:r>
              <a:rPr lang="ru-RU" dirty="0" smtClean="0"/>
              <a:t>Новгород</a:t>
            </a:r>
            <a:br>
              <a:rPr lang="ru-RU" dirty="0" smtClean="0"/>
            </a:br>
            <a:r>
              <a:rPr lang="ru-RU" dirty="0" smtClean="0"/>
              <a:t>2 класс УМК Гармония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ижний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ижний 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142908" y="0"/>
            <a:ext cx="9286908" cy="68580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Третья достопримечательность </a:t>
            </a:r>
            <a:r>
              <a:rPr lang="ru-RU" dirty="0" smtClean="0"/>
              <a:t>-это </a:t>
            </a:r>
            <a:r>
              <a:rPr lang="ru-RU" b="1" dirty="0" smtClean="0"/>
              <a:t>Нижегородский государственный академический театр драмы имени М. Горького.</a:t>
            </a:r>
            <a:r>
              <a:rPr lang="ru-RU" dirty="0" smtClean="0"/>
              <a:t> Драматический театр в Нижнем Новгороде, носящий имя писателя Максима Горького, насчитывает почти две сотни лет существования. Основой театральной труппы в 1798 году стал состав личного театра, принадлежавшего князю Шаховскому. Здание театра располагалось на пересечении Большой Печёрской улицы с Малой Печёрской в приспособленном под театр одним из особняков князя. После переезда на новое место жительства и перевоза имущества из поместья в </a:t>
            </a:r>
            <a:r>
              <a:rPr lang="ru-RU" dirty="0" err="1" smtClean="0"/>
              <a:t>Юсуповке</a:t>
            </a:r>
            <a:r>
              <a:rPr lang="ru-RU" dirty="0" smtClean="0"/>
              <a:t> вскоре в городе был сыгран первый спектакль. Для премьеры выбрали произведение «Выбор гувернера» популярного в те времена автора Д. И. Фонвизина. Разнообразие состава труппы кроме обычного для тех времен репертуара позволяло осуществлять балетные и оперные постановки.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ижний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Четвёртая достопримечательность это Нижегородский кремль</a:t>
            </a:r>
          </a:p>
          <a:p>
            <a:r>
              <a:rPr lang="ru-RU" dirty="0" smtClean="0"/>
              <a:t>Уникальное военно-инженерное сооружение начала XVI в. и в настоящее время сохраняет образ средневековой крепости: глухие башни в несколько ярусов, неприступные стены с узкими щелями бойниц. Цепь крепостных укреплений в плане имеет форму неправильного многоугольника, по углам которого располагаются башни.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 настоящее время сохранилось 13 башен. Длина кремлевской стены с башнями составляет 2045 м. Высота стен с зубцами – 12 м, толщина их на уровне земли – 5 м. Высота башен от 18 до 22 м.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  </a:t>
            </a:r>
          </a:p>
          <a:p>
            <a:r>
              <a:rPr lang="ru-RU" dirty="0" smtClean="0"/>
              <a:t>Визуальной доминантой нагорного участка кремля является Дмитриевская башня, которую венчает позолоченная эмблема города – шагающий олень. Главной архитектурной доминантой западной части кремля является Михайло-Архангельский собор – уникальный памятник храмовой архитектуры XVII столетия.</a:t>
            </a:r>
          </a:p>
          <a:p>
            <a:r>
              <a:rPr lang="ru-RU" dirty="0" smtClean="0"/>
              <a:t> В настоящее время кремль является административным и культурным центром города. В нем располагаются здания городской и областной администрации, полномочное представительство президента в ПФО, музей «Нижегородский кремль», Художественный музей, Центр Современного Искусства.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ижний новгород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ижний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ПРОСМОТР</a:t>
            </a:r>
            <a:endParaRPr lang="ru-RU" dirty="0"/>
          </a:p>
        </p:txBody>
      </p:sp>
      <p:pic>
        <p:nvPicPr>
          <p:cNvPr id="4" name="Содержимое 3" descr="845693832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96244" y="1617662"/>
            <a:ext cx="5715000" cy="4391025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История нашего города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Великий Нижний Новгород</a:t>
            </a:r>
            <a:endParaRPr lang="ru-RU" dirty="0"/>
          </a:p>
        </p:txBody>
      </p:sp>
      <p:pic>
        <p:nvPicPr>
          <p:cNvPr id="4" name="Рисунок 3" descr="нижний новгород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429000"/>
            <a:ext cx="3071834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нижний новгород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714752"/>
            <a:ext cx="3088962" cy="1828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ИНТЕРЕСНЫЕ ФАКТЫ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ru-RU" b="1" dirty="0" smtClean="0"/>
              <a:t>В Нижнем Новгороде 8 районов:</a:t>
            </a:r>
            <a:endParaRPr lang="ru-RU" dirty="0" smtClean="0"/>
          </a:p>
          <a:p>
            <a:pPr fontAlgn="base"/>
            <a:r>
              <a:rPr lang="ru-RU" dirty="0" smtClean="0"/>
              <a:t>Нижегородский;</a:t>
            </a:r>
          </a:p>
          <a:p>
            <a:pPr fontAlgn="base"/>
            <a:r>
              <a:rPr lang="ru-RU" dirty="0" smtClean="0"/>
              <a:t>Советский;</a:t>
            </a:r>
          </a:p>
          <a:p>
            <a:pPr fontAlgn="base"/>
            <a:r>
              <a:rPr lang="ru-RU" dirty="0" err="1" smtClean="0"/>
              <a:t>Приокский</a:t>
            </a:r>
            <a:r>
              <a:rPr lang="ru-RU" dirty="0" smtClean="0"/>
              <a:t>;</a:t>
            </a:r>
          </a:p>
          <a:p>
            <a:pPr fontAlgn="base"/>
            <a:r>
              <a:rPr lang="ru-RU" dirty="0" smtClean="0"/>
              <a:t>Автозаводский;</a:t>
            </a:r>
          </a:p>
          <a:p>
            <a:pPr fontAlgn="base"/>
            <a:r>
              <a:rPr lang="ru-RU" dirty="0" smtClean="0"/>
              <a:t>Ленинский;</a:t>
            </a:r>
          </a:p>
          <a:p>
            <a:pPr fontAlgn="base"/>
            <a:r>
              <a:rPr lang="ru-RU" dirty="0" err="1" smtClean="0"/>
              <a:t>Сормовский</a:t>
            </a:r>
            <a:r>
              <a:rPr lang="ru-RU" dirty="0" smtClean="0"/>
              <a:t>;</a:t>
            </a:r>
          </a:p>
          <a:p>
            <a:pPr fontAlgn="base"/>
            <a:r>
              <a:rPr lang="ru-RU" dirty="0" err="1" smtClean="0"/>
              <a:t>Канавинский</a:t>
            </a:r>
            <a:r>
              <a:rPr lang="ru-RU" dirty="0" smtClean="0"/>
              <a:t>;</a:t>
            </a:r>
          </a:p>
          <a:p>
            <a:pPr fontAlgn="base"/>
            <a:r>
              <a:rPr lang="ru-RU" dirty="0" smtClean="0"/>
              <a:t>Московский.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ижний новгород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214422"/>
            <a:ext cx="8503920" cy="4884626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latin typeface="Calibri" pitchFamily="34" charset="0"/>
                <a:cs typeface="Calibri" pitchFamily="34" charset="0"/>
              </a:rPr>
              <a:t>Основание</a:t>
            </a:r>
            <a:endParaRPr lang="ru-RU" sz="6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6400" dirty="0" smtClean="0">
                <a:latin typeface="Calibri" pitchFamily="34" charset="0"/>
                <a:cs typeface="Calibri" pitchFamily="34" charset="0"/>
              </a:rPr>
              <a:t>К началу XIII века земли в устье реки Оки населяли мордва и черемисы, по-видимому, находившиеся под «протекторатом» булгарских князей. Даже спустя 5 веков, в первой четверти XVII века, австрийский дипломат </a:t>
            </a:r>
            <a:r>
              <a:rPr lang="ru-RU" sz="6400" dirty="0" err="1" smtClean="0">
                <a:latin typeface="Calibri" pitchFamily="34" charset="0"/>
                <a:cs typeface="Calibri" pitchFamily="34" charset="0"/>
              </a:rPr>
              <a:t>Герберштейн</a:t>
            </a:r>
            <a:r>
              <a:rPr lang="ru-RU" sz="6400" dirty="0" smtClean="0">
                <a:latin typeface="Calibri" pitchFamily="34" charset="0"/>
                <a:cs typeface="Calibri" pitchFamily="34" charset="0"/>
              </a:rPr>
              <a:t> отметил, что живущий здесь народ черемисы (марийцы) занимает значительную часть территории.[1]. При военных походах русских князей на Волжскую </a:t>
            </a:r>
            <a:r>
              <a:rPr lang="ru-RU" sz="6400" dirty="0" err="1" smtClean="0">
                <a:latin typeface="Calibri" pitchFamily="34" charset="0"/>
                <a:cs typeface="Calibri" pitchFamily="34" charset="0"/>
              </a:rPr>
              <a:t>Булгарию</a:t>
            </a:r>
            <a:r>
              <a:rPr lang="ru-RU" sz="6400" dirty="0" smtClean="0">
                <a:latin typeface="Calibri" pitchFamily="34" charset="0"/>
                <a:cs typeface="Calibri" pitchFamily="34" charset="0"/>
              </a:rPr>
              <a:t> удобное место в устье Оки использовалось как место сбора для </a:t>
            </a:r>
            <a:r>
              <a:rPr lang="ru-RU" sz="6400" dirty="0" err="1" smtClean="0">
                <a:latin typeface="Calibri" pitchFamily="34" charset="0"/>
                <a:cs typeface="Calibri" pitchFamily="34" charset="0"/>
              </a:rPr>
              <a:t>муромских</a:t>
            </a:r>
            <a:r>
              <a:rPr lang="ru-RU" sz="6400" dirty="0" smtClean="0">
                <a:latin typeface="Calibri" pitchFamily="34" charset="0"/>
                <a:cs typeface="Calibri" pitchFamily="34" charset="0"/>
              </a:rPr>
              <a:t> и суздальских войск. В 1220 году великий князь Юрий Всеволодович провёл удачный поход на болгар, после чего в следующем году «решился укрепить за Русью важное место»[2] и основал город «на </a:t>
            </a:r>
            <a:r>
              <a:rPr lang="ru-RU" sz="6400" dirty="0" err="1" smtClean="0">
                <a:latin typeface="Calibri" pitchFamily="34" charset="0"/>
                <a:cs typeface="Calibri" pitchFamily="34" charset="0"/>
              </a:rPr>
              <a:t>усть</a:t>
            </a:r>
            <a:r>
              <a:rPr lang="ru-RU" sz="6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6400" dirty="0" err="1" smtClean="0">
                <a:latin typeface="Calibri" pitchFamily="34" charset="0"/>
                <a:cs typeface="Calibri" pitchFamily="34" charset="0"/>
              </a:rPr>
              <a:t>Окы</a:t>
            </a:r>
            <a:r>
              <a:rPr lang="ru-RU" sz="6400" dirty="0" smtClean="0">
                <a:latin typeface="Calibri" pitchFamily="34" charset="0"/>
                <a:cs typeface="Calibri" pitchFamily="34" charset="0"/>
              </a:rPr>
              <a:t>».</a:t>
            </a:r>
          </a:p>
          <a:p>
            <a:r>
              <a:rPr lang="ru-RU" sz="6400" dirty="0" smtClean="0">
                <a:latin typeface="Calibri" pitchFamily="34" charset="0"/>
                <a:cs typeface="Calibri" pitchFamily="34" charset="0"/>
              </a:rPr>
              <a:t>Название города — Новгород, то есть «новый город», — привело историков к мысли о существовании некоего более раннего поселения. Гипотеза о «Старом городке» неоднократно поддерживалась историками, при этом высказывались версии о болгарском[3], </a:t>
            </a:r>
            <a:r>
              <a:rPr lang="ru-RU" sz="6400" dirty="0" err="1" smtClean="0">
                <a:latin typeface="Calibri" pitchFamily="34" charset="0"/>
                <a:cs typeface="Calibri" pitchFamily="34" charset="0"/>
              </a:rPr>
              <a:t>мордовском-эрзя</a:t>
            </a:r>
            <a:r>
              <a:rPr lang="ru-RU" sz="6400" dirty="0" smtClean="0">
                <a:latin typeface="Calibri" pitchFamily="34" charset="0"/>
                <a:cs typeface="Calibri" pitchFamily="34" charset="0"/>
              </a:rPr>
              <a:t> ( «Абрамов городок»[4] — </a:t>
            </a:r>
            <a:r>
              <a:rPr lang="ru-RU" sz="6400" dirty="0" err="1" smtClean="0">
                <a:latin typeface="Calibri" pitchFamily="34" charset="0"/>
                <a:cs typeface="Calibri" pitchFamily="34" charset="0"/>
              </a:rPr>
              <a:t>эрз</a:t>
            </a:r>
            <a:r>
              <a:rPr lang="ru-RU" sz="6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6400" dirty="0" err="1" smtClean="0">
                <a:latin typeface="Calibri" pitchFamily="34" charset="0"/>
                <a:cs typeface="Calibri" pitchFamily="34" charset="0"/>
              </a:rPr>
              <a:t>Обран</a:t>
            </a:r>
            <a:r>
              <a:rPr lang="ru-RU" sz="6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6400" dirty="0" err="1" smtClean="0">
                <a:latin typeface="Calibri" pitchFamily="34" charset="0"/>
                <a:cs typeface="Calibri" pitchFamily="34" charset="0"/>
              </a:rPr>
              <a:t>ош</a:t>
            </a:r>
            <a:r>
              <a:rPr lang="ru-RU" sz="6400" dirty="0" smtClean="0">
                <a:latin typeface="Calibri" pitchFamily="34" charset="0"/>
                <a:cs typeface="Calibri" pitchFamily="34" charset="0"/>
              </a:rPr>
              <a:t>[5]) или русском ( «суздальский старый город»[6]) происхождении этого города. Делались попытки доказать идентичность «старого городка» с булгарскими городами </a:t>
            </a:r>
            <a:r>
              <a:rPr lang="ru-RU" sz="6400" dirty="0" err="1" smtClean="0">
                <a:latin typeface="Calibri" pitchFamily="34" charset="0"/>
                <a:cs typeface="Calibri" pitchFamily="34" charset="0"/>
              </a:rPr>
              <a:t>Ошел</a:t>
            </a:r>
            <a:r>
              <a:rPr lang="ru-RU" sz="6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6400" dirty="0" err="1" smtClean="0">
                <a:latin typeface="Calibri" pitchFamily="34" charset="0"/>
                <a:cs typeface="Calibri" pitchFamily="34" charset="0"/>
              </a:rPr>
              <a:t>Бряхимов</a:t>
            </a:r>
            <a:r>
              <a:rPr lang="ru-RU" sz="6400" dirty="0" smtClean="0">
                <a:latin typeface="Calibri" pitchFamily="34" charset="0"/>
                <a:cs typeface="Calibri" pitchFamily="34" charset="0"/>
              </a:rPr>
              <a:t> и Великим городом[7]. Археологические данные не поддерживают ни одну из гипотез[8], демонстрируя отсутствие каких-либо более ранних построек на территории Нижегородского кремля и в окрестностях Нижнего.</a:t>
            </a:r>
          </a:p>
          <a:p>
            <a:r>
              <a:rPr lang="ru-RU" sz="6400" dirty="0" smtClean="0">
                <a:latin typeface="Calibri" pitchFamily="34" charset="0"/>
                <a:cs typeface="Calibri" pitchFamily="34" charset="0"/>
              </a:rPr>
              <a:t>Относительно появления прилагательного </a:t>
            </a:r>
            <a:r>
              <a:rPr lang="ru-RU" sz="6400" dirty="0" smtClean="0">
                <a:latin typeface="Calibri" pitchFamily="34" charset="0"/>
                <a:cs typeface="Calibri" pitchFamily="34" charset="0"/>
              </a:rPr>
              <a:t>«Нижний</a:t>
            </a:r>
            <a:r>
              <a:rPr lang="ru-RU" sz="6400" dirty="0" smtClean="0">
                <a:latin typeface="Calibri" pitchFamily="34" charset="0"/>
                <a:cs typeface="Calibri" pitchFamily="34" charset="0"/>
              </a:rPr>
              <a:t>», появившегося в названии города в более поздних летописных источниках, существует несколько предположений:  для отличия от Новгорода Великого и других </a:t>
            </a:r>
            <a:r>
              <a:rPr lang="ru-RU" sz="6400" dirty="0" err="1" smtClean="0">
                <a:latin typeface="Calibri" pitchFamily="34" charset="0"/>
                <a:cs typeface="Calibri" pitchFamily="34" charset="0"/>
              </a:rPr>
              <a:t>Новгородов</a:t>
            </a:r>
            <a:r>
              <a:rPr lang="ru-RU" sz="6400" dirty="0" smtClean="0">
                <a:latin typeface="Calibri" pitchFamily="34" charset="0"/>
                <a:cs typeface="Calibri" pitchFamily="34" charset="0"/>
              </a:rPr>
              <a:t>, поскольку город находился в «</a:t>
            </a:r>
            <a:r>
              <a:rPr lang="ru-RU" sz="6400" dirty="0" err="1" smtClean="0">
                <a:latin typeface="Calibri" pitchFamily="34" charset="0"/>
                <a:cs typeface="Calibri" pitchFamily="34" charset="0"/>
              </a:rPr>
              <a:t>низовских</a:t>
            </a:r>
            <a:r>
              <a:rPr lang="ru-RU" sz="6400" dirty="0" smtClean="0">
                <a:latin typeface="Calibri" pitchFamily="34" charset="0"/>
                <a:cs typeface="Calibri" pitchFamily="34" charset="0"/>
              </a:rPr>
              <a:t> землях»[9]; город находился ниже относительно «Старого городка», расположенного выше по Оке [10]; город находился вниз по Волге от Городца[11].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900" dirty="0" smtClean="0">
                <a:latin typeface="Calibri" pitchFamily="34" charset="0"/>
                <a:cs typeface="Calibri" pitchFamily="34" charset="0"/>
              </a:rPr>
              <a:t>Основание Нижнего Новгорода стало началом активного расширения русского влияния на мордовские земли. В 1226 году братья великого князя Святослав и Иван успешно взяли несколько </a:t>
            </a:r>
            <a:r>
              <a:rPr lang="ru-RU" sz="2900" dirty="0" err="1" smtClean="0">
                <a:latin typeface="Calibri" pitchFamily="34" charset="0"/>
                <a:cs typeface="Calibri" pitchFamily="34" charset="0"/>
              </a:rPr>
              <a:t>мордовско-эрзянских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 сёл, в сентябре 1228 года племянник великого князя </a:t>
            </a:r>
            <a:r>
              <a:rPr lang="ru-RU" sz="2900" dirty="0" err="1" smtClean="0">
                <a:latin typeface="Calibri" pitchFamily="34" charset="0"/>
                <a:cs typeface="Calibri" pitchFamily="34" charset="0"/>
              </a:rPr>
              <a:t>Василько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 Константинович с воеводой Еремеем Глебовичем ходили на мордву, но вынуждены были вернуться из-за непогоды, а в январе следующего года великий князь Юрий с братом Ярославом, племянниками Константиновичами и </a:t>
            </a:r>
            <a:r>
              <a:rPr lang="ru-RU" sz="2900" dirty="0" err="1" smtClean="0">
                <a:latin typeface="Calibri" pitchFamily="34" charset="0"/>
                <a:cs typeface="Calibri" pitchFamily="34" charset="0"/>
              </a:rPr>
              <a:t>муромским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 князем Юрием вторгся на территории эрзянского князя </a:t>
            </a:r>
            <a:r>
              <a:rPr lang="ru-RU" sz="2900" dirty="0" err="1" smtClean="0">
                <a:latin typeface="Calibri" pitchFamily="34" charset="0"/>
                <a:cs typeface="Calibri" pitchFamily="34" charset="0"/>
              </a:rPr>
              <a:t>Пургаса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 (см. </a:t>
            </a:r>
            <a:r>
              <a:rPr lang="ru-RU" sz="2900" dirty="0" err="1" smtClean="0">
                <a:latin typeface="Calibri" pitchFamily="34" charset="0"/>
                <a:cs typeface="Calibri" pitchFamily="34" charset="0"/>
              </a:rPr>
              <a:t>Пургасова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 Русь), но потерпел поражение[12]. В ответ </a:t>
            </a:r>
            <a:r>
              <a:rPr lang="ru-RU" sz="2900" dirty="0" err="1" smtClean="0">
                <a:latin typeface="Calibri" pitchFamily="34" charset="0"/>
                <a:cs typeface="Calibri" pitchFamily="34" charset="0"/>
              </a:rPr>
              <a:t>Пургас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 в апреле того же года напал на город, но не смог его захватить, и больше подобных попыток со стороны мордвы не было.</a:t>
            </a:r>
          </a:p>
          <a:p>
            <a:r>
              <a:rPr lang="ru-RU" sz="2900" dirty="0" smtClean="0">
                <a:latin typeface="Calibri" pitchFamily="34" charset="0"/>
                <a:cs typeface="Calibri" pitchFamily="34" charset="0"/>
              </a:rPr>
              <a:t>Первая деревянно-земляная крепость занимала чрезвычайно выгодное военно-стратегическое положение на господствующей над слиянием Оки с Волгой горе Часовой и была хорошо защищена с одной стороны глубоким оврагом, с другой — крутыми обрывами-осыпями волжского берега. В первые годы в Нижегородском кремле были построены два белокаменных храма, в том числе Архангельский собор (1227), что свидетельствует об особой роли, на которую претендовал город в системе земель Владимиро-Суздальской Руси, однако монголо-татарское нашествие не дало этому сбыться.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Первой достопримечательностью </a:t>
            </a:r>
            <a:r>
              <a:rPr lang="ru-RU" dirty="0" smtClean="0"/>
              <a:t>,про </a:t>
            </a:r>
            <a:r>
              <a:rPr lang="ru-RU" dirty="0" smtClean="0"/>
              <a:t>которую я </a:t>
            </a:r>
            <a:r>
              <a:rPr lang="ru-RU" dirty="0" smtClean="0"/>
              <a:t>расскажу, </a:t>
            </a:r>
            <a:r>
              <a:rPr lang="ru-RU" dirty="0" smtClean="0"/>
              <a:t>будет  Чкаловская лестница, которую посвятили великому лётчику </a:t>
            </a:r>
            <a:r>
              <a:rPr lang="ru-RU" dirty="0" smtClean="0"/>
              <a:t> ,совершившему </a:t>
            </a:r>
            <a:r>
              <a:rPr lang="ru-RU" dirty="0" smtClean="0"/>
              <a:t>мёртвую петлю Валерию Чкалову. На Чкаловской лестнице  кто </a:t>
            </a:r>
            <a:r>
              <a:rPr lang="ru-RU" dirty="0" smtClean="0"/>
              <a:t>говорит </a:t>
            </a:r>
            <a:r>
              <a:rPr lang="ru-RU" dirty="0" smtClean="0"/>
              <a:t>600, кто 560, а вот есть </a:t>
            </a:r>
            <a:r>
              <a:rPr lang="ru-RU" dirty="0" smtClean="0"/>
              <a:t>люди, </a:t>
            </a:r>
            <a:r>
              <a:rPr lang="ru-RU" dirty="0" smtClean="0"/>
              <a:t>которые ногами считали - говорят всего 443. 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ижний ноовгород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Вторая достопримечательность будет памятник посвящён </a:t>
            </a:r>
            <a:r>
              <a:rPr lang="ru-RU" dirty="0" smtClean="0">
                <a:hlinkClick r:id="rId2" tooltip="Кузьма Минин"/>
              </a:rPr>
              <a:t>Кузьме Минину</a:t>
            </a:r>
            <a:r>
              <a:rPr lang="ru-RU" dirty="0" smtClean="0"/>
              <a:t> и </a:t>
            </a:r>
            <a:r>
              <a:rPr lang="ru-RU" dirty="0" smtClean="0">
                <a:hlinkClick r:id="rId3" tooltip="Пожарский, Дмитрий Михайлович"/>
              </a:rPr>
              <a:t>князю Дмитрию Михайловичу Пожарскому</a:t>
            </a:r>
            <a:r>
              <a:rPr lang="ru-RU" dirty="0" smtClean="0"/>
              <a:t>, руководителям </a:t>
            </a:r>
            <a:r>
              <a:rPr lang="ru-RU" dirty="0" smtClean="0">
                <a:hlinkClick r:id="rId4" tooltip="Второе народное ополчение"/>
              </a:rPr>
              <a:t>второго народного ополчения</a:t>
            </a:r>
            <a:r>
              <a:rPr lang="ru-RU" dirty="0" smtClean="0"/>
              <a:t> во время польской интервенции в </a:t>
            </a:r>
            <a:r>
              <a:rPr lang="ru-RU" dirty="0" smtClean="0">
                <a:hlinkClick r:id="rId5" tooltip="Смутное время"/>
              </a:rPr>
              <a:t>Смутное время</a:t>
            </a:r>
            <a:r>
              <a:rPr lang="ru-RU" dirty="0" smtClean="0"/>
              <a:t>, и победе над </a:t>
            </a:r>
            <a:r>
              <a:rPr lang="ru-RU" dirty="0" smtClean="0">
                <a:hlinkClick r:id="rId6" tooltip="Польско-литовская оккупация Москвы"/>
              </a:rPr>
              <a:t>Польшей в 1612 году</a:t>
            </a:r>
            <a:r>
              <a:rPr lang="ru-RU" dirty="0" smtClean="0"/>
              <a:t>. С предложением начать сбор средств на постройку памятника выступили в </a:t>
            </a:r>
            <a:r>
              <a:rPr lang="ru-RU" dirty="0" smtClean="0">
                <a:hlinkClick r:id="rId7" tooltip="1803 год"/>
              </a:rPr>
              <a:t>1803 году</a:t>
            </a:r>
            <a:r>
              <a:rPr lang="ru-RU" dirty="0" smtClean="0"/>
              <a:t> члены </a:t>
            </a:r>
            <a:r>
              <a:rPr lang="ru-RU" dirty="0" smtClean="0">
                <a:hlinkClick r:id="rId8" tooltip="Вольное общество любителей словесности, наук и художеств"/>
              </a:rPr>
              <a:t>Вольного общества любителей словесности, наук и художеств</a:t>
            </a:r>
            <a:r>
              <a:rPr lang="ru-RU" dirty="0" smtClean="0"/>
              <a:t>.</a:t>
            </a:r>
            <a:r>
              <a:rPr lang="ru-RU" baseline="30000" dirty="0" smtClean="0">
                <a:hlinkClick r:id="rId9"/>
              </a:rPr>
              <a:t>[1]</a:t>
            </a:r>
            <a:r>
              <a:rPr lang="ru-RU" dirty="0" smtClean="0"/>
              <a:t> Первоначально памятник предполагалось установить в </a:t>
            </a:r>
            <a:r>
              <a:rPr lang="ru-RU" dirty="0" smtClean="0">
                <a:hlinkClick r:id="rId10" tooltip="Нижний Новгород"/>
              </a:rPr>
              <a:t>Нижнем Новгороде</a:t>
            </a:r>
            <a:r>
              <a:rPr lang="ru-RU" dirty="0" smtClean="0"/>
              <a:t> — городе, где было собрано ополчение.</a:t>
            </a:r>
          </a:p>
          <a:p>
            <a:r>
              <a:rPr lang="ru-RU" dirty="0" smtClean="0"/>
              <a:t>Парад при открытии памятника Минину и Пожарскому. Гравюра XIX века.</a:t>
            </a:r>
          </a:p>
          <a:p>
            <a:r>
              <a:rPr lang="ru-RU" dirty="0" smtClean="0"/>
              <a:t>Памятник Минину и Пожарскому у Верхних Торговых Рядов в середине 1850-х гг. Литография </a:t>
            </a:r>
            <a:r>
              <a:rPr lang="ru-RU" dirty="0" err="1" smtClean="0"/>
              <a:t>Дациаро</a:t>
            </a:r>
            <a:r>
              <a:rPr lang="ru-RU" dirty="0" smtClean="0"/>
              <a:t> по оригиналу Ф. Бенуа.</a:t>
            </a:r>
          </a:p>
          <a:p>
            <a:r>
              <a:rPr lang="ru-RU" dirty="0" smtClean="0"/>
              <a:t>Скульптор </a:t>
            </a:r>
            <a:r>
              <a:rPr lang="ru-RU" dirty="0" smtClean="0">
                <a:hlinkClick r:id="rId11" tooltip="Мартос, Иван Петрович"/>
              </a:rPr>
              <a:t>Иван </a:t>
            </a:r>
            <a:r>
              <a:rPr lang="ru-RU" dirty="0" err="1" smtClean="0">
                <a:hlinkClick r:id="rId11" tooltip="Мартос, Иван Петрович"/>
              </a:rPr>
              <a:t>Мартос</a:t>
            </a:r>
            <a:r>
              <a:rPr lang="ru-RU" dirty="0" smtClean="0"/>
              <a:t> сразу же приступил к работе над проектом памятника. В </a:t>
            </a:r>
            <a:r>
              <a:rPr lang="ru-RU" dirty="0" smtClean="0">
                <a:hlinkClick r:id="rId12" tooltip="1807 год"/>
              </a:rPr>
              <a:t>1807 году</a:t>
            </a:r>
            <a:r>
              <a:rPr lang="ru-RU" dirty="0" smtClean="0"/>
              <a:t> </a:t>
            </a:r>
            <a:r>
              <a:rPr lang="ru-RU" dirty="0" err="1" smtClean="0"/>
              <a:t>Мартос</a:t>
            </a:r>
            <a:r>
              <a:rPr lang="ru-RU" dirty="0" smtClean="0"/>
              <a:t> публикует гравюру с первой модели памятника, в которой народных героев Минина и Пожарского представляет российскому обществу как освободителей страны от иноземного </a:t>
            </a:r>
            <a:r>
              <a:rPr lang="ru-RU" dirty="0" smtClean="0">
                <a:hlinkClick r:id="rId13" tooltip="Иго"/>
              </a:rPr>
              <a:t>ига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 </a:t>
            </a:r>
            <a:r>
              <a:rPr lang="ru-RU" dirty="0" smtClean="0">
                <a:hlinkClick r:id="rId14" tooltip="1808"/>
              </a:rPr>
              <a:t>1808 году</a:t>
            </a:r>
            <a:r>
              <a:rPr lang="ru-RU" dirty="0" smtClean="0"/>
              <a:t> жители Нижнего Новгорода обратились за Высочайшим соизволением пригласить прочих соотечественников к участию в создании памятника. Предложение было одобрено Императором </a:t>
            </a:r>
            <a:r>
              <a:rPr lang="ru-RU" dirty="0" smtClean="0">
                <a:hlinkClick r:id="rId15" tooltip="Александр I"/>
              </a:rPr>
              <a:t>Александром I</a:t>
            </a:r>
            <a:r>
              <a:rPr lang="ru-RU" baseline="30000" dirty="0" smtClean="0">
                <a:hlinkClick r:id="rId9"/>
              </a:rPr>
              <a:t>[2]</a:t>
            </a:r>
            <a:r>
              <a:rPr lang="ru-RU" baseline="30000" dirty="0" smtClean="0"/>
              <a:t>:II,III</a:t>
            </a:r>
            <a:r>
              <a:rPr lang="ru-RU" dirty="0" smtClean="0"/>
              <a:t>, который всячески поддерживал идею возведения памятника.</a:t>
            </a:r>
          </a:p>
          <a:p>
            <a:r>
              <a:rPr lang="ru-RU" dirty="0" smtClean="0"/>
              <a:t>В ноябре 1808 года скульптор Иван </a:t>
            </a:r>
            <a:r>
              <a:rPr lang="ru-RU" dirty="0" err="1" smtClean="0"/>
              <a:t>Мартос</a:t>
            </a:r>
            <a:r>
              <a:rPr lang="ru-RU" dirty="0" smtClean="0"/>
              <a:t> победил в конкурсе на лучший проект памятника, был издан императорский указ о подписке на сбор средств по всей России</a:t>
            </a:r>
            <a:r>
              <a:rPr lang="ru-RU" baseline="30000" dirty="0" smtClean="0">
                <a:hlinkClick r:id="rId9"/>
              </a:rPr>
              <a:t>[2]</a:t>
            </a:r>
            <a:r>
              <a:rPr lang="ru-RU" baseline="30000" dirty="0" smtClean="0"/>
              <a:t>:III-VI</a:t>
            </a:r>
            <a:r>
              <a:rPr lang="ru-RU" dirty="0" smtClean="0"/>
              <a:t>. Имена подписчиков были напечатаны и обнародованы</a:t>
            </a:r>
            <a:r>
              <a:rPr lang="ru-RU" baseline="30000" dirty="0" smtClean="0">
                <a:hlinkClick r:id="rId9"/>
              </a:rPr>
              <a:t>[2]</a:t>
            </a:r>
            <a:r>
              <a:rPr lang="ru-RU" baseline="30000" dirty="0" smtClean="0"/>
              <a:t>:1-229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связи </a:t>
            </a:r>
            <a:r>
              <a:rPr lang="ru-RU" dirty="0" err="1" smtClean="0"/>
              <a:t>c</a:t>
            </a:r>
            <a:r>
              <a:rPr lang="ru-RU" dirty="0" smtClean="0"/>
              <a:t> учётом важности памятника для русской истории было решено установить его в Москве, а в Нижнем Новгороде установить </a:t>
            </a:r>
            <a:r>
              <a:rPr lang="ru-RU" dirty="0" smtClean="0">
                <a:hlinkClick r:id="rId16" tooltip="Обелиск в честь Минина и Пожарского"/>
              </a:rPr>
              <a:t>мраморный обелиск</a:t>
            </a:r>
            <a:r>
              <a:rPr lang="ru-RU" dirty="0" smtClean="0"/>
              <a:t> в честь Минина и князя Пожарского.</a:t>
            </a:r>
            <a:r>
              <a:rPr lang="ru-RU" baseline="30000" dirty="0" smtClean="0">
                <a:hlinkClick r:id="rId9"/>
              </a:rPr>
              <a:t>[2]</a:t>
            </a:r>
            <a:r>
              <a:rPr lang="ru-RU" baseline="30000" dirty="0" smtClean="0"/>
              <a:t>:VIII-X</a:t>
            </a:r>
            <a:r>
              <a:rPr lang="ru-RU" dirty="0" smtClean="0"/>
              <a:t> Интерес к созданию памятника был и так велик, но после </a:t>
            </a:r>
            <a:r>
              <a:rPr lang="ru-RU" dirty="0" smtClean="0">
                <a:hlinkClick r:id="rId17" tooltip="Отечественная война 1812 года"/>
              </a:rPr>
              <a:t>Отечественной войны</a:t>
            </a:r>
            <a:r>
              <a:rPr lang="ru-RU" dirty="0" smtClean="0"/>
              <a:t> он ещё более возрос. Граждане России видели в этой скульптуре символ победы.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69</TotalTime>
  <Words>148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Моя Родина – город Н. Новгород 2 класс УМК Гармония</vt:lpstr>
      <vt:lpstr>Великий Нижний Новгород</vt:lpstr>
      <vt:lpstr>ИНТЕРЕСНЫЕ ФАКТЫ</vt:lpstr>
      <vt:lpstr>Слайд 4</vt:lpstr>
      <vt:lpstr>ОСНОВАНИЕ</vt:lpstr>
      <vt:lpstr>Слайд 6</vt:lpstr>
      <vt:lpstr>Достопримечательности</vt:lpstr>
      <vt:lpstr>Слайд 8</vt:lpstr>
      <vt:lpstr>Достопримечательности</vt:lpstr>
      <vt:lpstr>Слайд 10</vt:lpstr>
      <vt:lpstr>Слайд 11</vt:lpstr>
      <vt:lpstr>Достопримечательности</vt:lpstr>
      <vt:lpstr>Слайд 13</vt:lpstr>
      <vt:lpstr>Достопримечательности</vt:lpstr>
      <vt:lpstr>Слайд 15</vt:lpstr>
      <vt:lpstr>Слайд 16</vt:lpstr>
      <vt:lpstr>СПАСИБО ЗА ПРОСМОТР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Нижний Новгород</dc:title>
  <dc:creator>123</dc:creator>
  <cp:lastModifiedBy>123</cp:lastModifiedBy>
  <cp:revision>9</cp:revision>
  <dcterms:created xsi:type="dcterms:W3CDTF">2016-04-04T14:41:21Z</dcterms:created>
  <dcterms:modified xsi:type="dcterms:W3CDTF">2016-04-04T18:00:23Z</dcterms:modified>
</cp:coreProperties>
</file>