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71" r:id="rId3"/>
    <p:sldId id="269" r:id="rId4"/>
    <p:sldId id="272" r:id="rId5"/>
    <p:sldId id="275" r:id="rId6"/>
    <p:sldId id="274" r:id="rId7"/>
    <p:sldId id="276" r:id="rId8"/>
    <p:sldId id="268" r:id="rId9"/>
    <p:sldId id="267" r:id="rId10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-34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1A05-7AE7-4C6C-89C3-E48FF601F394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CB4C1-A08C-40FF-AE2D-52E997452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5290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1A05-7AE7-4C6C-89C3-E48FF601F394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CB4C1-A08C-40FF-AE2D-52E997452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6579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1A05-7AE7-4C6C-89C3-E48FF601F394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CB4C1-A08C-40FF-AE2D-52E997452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0160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1A05-7AE7-4C6C-89C3-E48FF601F394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CB4C1-A08C-40FF-AE2D-52E997452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0987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1A05-7AE7-4C6C-89C3-E48FF601F394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CB4C1-A08C-40FF-AE2D-52E997452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8843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1A05-7AE7-4C6C-89C3-E48FF601F394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CB4C1-A08C-40FF-AE2D-52E997452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50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1A05-7AE7-4C6C-89C3-E48FF601F394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CB4C1-A08C-40FF-AE2D-52E997452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719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1A05-7AE7-4C6C-89C3-E48FF601F394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CB4C1-A08C-40FF-AE2D-52E997452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7702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1A05-7AE7-4C6C-89C3-E48FF601F394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CB4C1-A08C-40FF-AE2D-52E997452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4353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1A05-7AE7-4C6C-89C3-E48FF601F394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CB4C1-A08C-40FF-AE2D-52E997452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901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1A05-7AE7-4C6C-89C3-E48FF601F394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CB4C1-A08C-40FF-AE2D-52E997452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144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F1A05-7AE7-4C6C-89C3-E48FF601F394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CB4C1-A08C-40FF-AE2D-52E997452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708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9cDCYGQS6LY/T6TKpqswQlI/AAAAAAAAAMQ/JA19lKRWRQA/s1600/50511425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3.bp.blogspot.com/-gLoYTzIeWeA/T6TKsqvLbwI/AAAAAAAAAMY/AaH8ukWa_-o/s1600/Untitled-411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4035972"/>
            <a:ext cx="3941379" cy="2822028"/>
            <a:chOff x="0" y="3443944"/>
            <a:chExt cx="4877223" cy="341405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3443944"/>
              <a:ext cx="4877223" cy="3414056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2655065" y="5838939"/>
              <a:ext cx="2222158" cy="5379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4345" y="-117767"/>
            <a:ext cx="4454233" cy="4141045"/>
          </a:xfrm>
          <a:prstGeom prst="rect">
            <a:avLst/>
          </a:prstGeom>
        </p:spPr>
      </p:pic>
      <p:sp>
        <p:nvSpPr>
          <p:cNvPr id="6" name="Равнобедренный треугольник 5"/>
          <p:cNvSpPr/>
          <p:nvPr/>
        </p:nvSpPr>
        <p:spPr>
          <a:xfrm rot="10800000">
            <a:off x="-33055" y="-180110"/>
            <a:ext cx="7174833" cy="1993144"/>
          </a:xfrm>
          <a:prstGeom prst="triangle">
            <a:avLst>
              <a:gd name="adj" fmla="val 10000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1383" y="139664"/>
            <a:ext cx="676391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n w="0"/>
                <a:solidFill>
                  <a:srgbClr val="002060"/>
                </a:solidFill>
              </a:rPr>
              <a:t>МКДОУ Бутурлиновский </a:t>
            </a:r>
            <a:r>
              <a:rPr lang="ru-RU" sz="2000" i="1" dirty="0" err="1" smtClean="0">
                <a:ln w="0"/>
                <a:solidFill>
                  <a:srgbClr val="002060"/>
                </a:solidFill>
              </a:rPr>
              <a:t>д</a:t>
            </a:r>
            <a:r>
              <a:rPr lang="ru-RU" sz="2000" i="1" dirty="0" smtClean="0">
                <a:ln w="0"/>
                <a:solidFill>
                  <a:srgbClr val="002060"/>
                </a:solidFill>
              </a:rPr>
              <a:t>/с  общеразвивающего вида №1</a:t>
            </a:r>
          </a:p>
          <a:p>
            <a:endParaRPr lang="ru-RU" i="1" dirty="0" smtClean="0">
              <a:ln w="0"/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ru-RU" sz="2800" i="1" dirty="0" smtClean="0">
                <a:ln w="0"/>
                <a:solidFill>
                  <a:srgbClr val="7030A0"/>
                </a:solidFill>
              </a:rPr>
              <a:t>Консультация для родителей</a:t>
            </a:r>
          </a:p>
          <a:p>
            <a:endParaRPr lang="ru-RU" i="1" dirty="0" smtClean="0">
              <a:ln w="0"/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ru-RU" sz="5400" b="1" i="1" dirty="0" smtClean="0">
              <a:ln w="0"/>
              <a:solidFill>
                <a:srgbClr val="0000FF"/>
              </a:solidFill>
            </a:endParaRPr>
          </a:p>
          <a:p>
            <a:pPr algn="ctr"/>
            <a:r>
              <a:rPr lang="ru-RU" sz="5400" b="1" i="1" dirty="0" smtClean="0">
                <a:ln w="0"/>
                <a:solidFill>
                  <a:srgbClr val="0000FF"/>
                </a:solidFill>
              </a:rPr>
              <a:t>«ВАШ РЕБЁНОК ИДЁТ В ПЕРВЫЙ КЛАСС»</a:t>
            </a:r>
            <a:endParaRPr lang="ru-RU" sz="5400" b="1" i="1" dirty="0">
              <a:ln w="0"/>
              <a:solidFill>
                <a:srgbClr val="0000FF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678538" y="3207275"/>
            <a:ext cx="5465462" cy="3650725"/>
          </a:xfrm>
          <a:prstGeom prst="triangle">
            <a:avLst>
              <a:gd name="adj" fmla="val 10000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37793" y="4697079"/>
            <a:ext cx="5930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n w="0"/>
                <a:solidFill>
                  <a:srgbClr val="00B050"/>
                </a:solidFill>
              </a:rPr>
              <a:t>Подготовила : старший воспитатель</a:t>
            </a:r>
          </a:p>
          <a:p>
            <a:pPr algn="ctr"/>
            <a:r>
              <a:rPr lang="ru-RU" sz="2400" b="1" i="1" dirty="0" smtClean="0">
                <a:ln w="0"/>
                <a:solidFill>
                  <a:srgbClr val="00B050"/>
                </a:solidFill>
              </a:rPr>
              <a:t> ЧЕРНЫХ Т.А.</a:t>
            </a:r>
            <a:endParaRPr lang="ru-RU" sz="2400" b="1" i="1" dirty="0">
              <a:ln w="0"/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590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0"/>
            <a:ext cx="9144000" cy="82013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9951" y="3124600"/>
            <a:ext cx="2784049" cy="3733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" y="931025"/>
            <a:ext cx="666680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Образование может сделать ребёнка умным, но счастливым  делает его  только душевное, разумно организованное общение с близкими и  любимыми людьми – семьёй. В ваших силах создать в семье именно такую обстановку, которая  не только подготовит ребёнка к успешной учёбе, но и позволит ему занять достойное место среди одноклассников, чувствовать себя в школе комфортно. Если  вам удастся разумно организовать жизнь своего ребёнка, это облегчит вам  взаимное познание, убережёт  от многих неприятностей в будущем и подарит  часы общения с близким человеком.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707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авнобедренный треугольник 8"/>
          <p:cNvSpPr/>
          <p:nvPr/>
        </p:nvSpPr>
        <p:spPr>
          <a:xfrm>
            <a:off x="0" y="0"/>
            <a:ext cx="9144000" cy="6858000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92541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47651" y="0"/>
            <a:ext cx="8110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Практические рекомендации</a:t>
            </a:r>
            <a:endParaRPr lang="ru-RU" sz="36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421966">
            <a:off x="-68931" y="452916"/>
            <a:ext cx="2464587" cy="26692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94560" y="788277"/>
            <a:ext cx="674448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B050"/>
                </a:solidFill>
              </a:rPr>
              <a:t>Не торопите ребёнка . Умение рассчитать время – ваша задача, и это плохо удаётся это не вина ребёнка.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B050"/>
                </a:solidFill>
              </a:rPr>
              <a:t>Будите ребёнка спокойно , проснувшись он должен  увидеть вашу улыбку и услышать ваш  ласковый голос. Не подгоняйте с утра, не дёргайте  по пустякам, не укоряйте за ошибки  и оплошности, даже если «вчера предупреждали».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B050"/>
                </a:solidFill>
              </a:rPr>
              <a:t>Не отправляйте ребёнка в школу без завтрака, до  «школьного» завтрака ему придётся  много работать.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B050"/>
                </a:solidFill>
              </a:rPr>
              <a:t>Ни в коем случае не прощайтесь, «предупреждая»: смотри , не балуйся», «веди себя хорошо», «чтобы сегодня не было плохих отметок»  и т.п.   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12" name="Рисунок 11" descr="http://2.bp.blogspot.com/-9cDCYGQS6LY/T6TKpqswQlI/AAAAAAAAAMQ/JA19lKRWRQA/s320/50511425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13434"/>
            <a:ext cx="2301766" cy="184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7591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79226"/>
            <a:ext cx="4079596" cy="38511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" y="-331076"/>
            <a:ext cx="9144000" cy="1151213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49731" y="-105280"/>
            <a:ext cx="86318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5. Забудьте фразу «Что ты сегодня получил?»</a:t>
            </a:r>
            <a:r>
              <a:rPr lang="ru-RU" sz="2400" b="1" dirty="0" smtClean="0">
                <a:solidFill>
                  <a:srgbClr val="0070C0"/>
                </a:solidFill>
              </a:rPr>
              <a:t>. Встречайте  ребёнка после школы спокойно, не обрушивайте на него тысячу вопросов, дайте  расслабиться (вспомните как вы себя чувствуете после тяжёлого рабочего дня, многочасового общения с людьми). Если же ребёнок  чересчур возбуждён , если жаждет поделиться  чем-то не отмахивайтесь, не откладывайте на потом, выслушайте, это не займёт много времени.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74230"/>
            <a:ext cx="4303986" cy="24998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04441" y="2822028"/>
            <a:ext cx="46508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6. Выслушав замечания учителя, не торопитесь  устраивать ребёнку взбучку, постарайтесь чтобы ваш разговор с учителем происходил без ребёнка. Кстати нелишне выслушать «обе стороны» и не торопиться с выводами.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173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918" y="2774730"/>
            <a:ext cx="4079596" cy="38511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" y="-331076"/>
            <a:ext cx="9144000" cy="1151213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49731" y="-105280"/>
            <a:ext cx="86318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7. После школы не торопитесь садиться за уроки, необходимо  2-3 часа отдыха, (а в первом классе хорошо бы часа полтора поспать) для восстановления сил. </a:t>
            </a:r>
            <a:r>
              <a:rPr lang="ru-RU" sz="2000" b="1" dirty="0" smtClean="0">
                <a:solidFill>
                  <a:srgbClr val="0070C0"/>
                </a:solidFill>
              </a:rPr>
              <a:t>Лучшее время для приготовления уроков с 15 до 17 часов.</a:t>
            </a:r>
            <a:endParaRPr lang="ru-RU" sz="2000" b="1" dirty="0" smtClean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349062"/>
            <a:ext cx="5208173" cy="30250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74731" y="1072055"/>
            <a:ext cx="58805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8. Не заставляйте делать все уроки в один присест, после 15-20 минут занятий необходимы 10-15 минутные «переменки», лучше если они будут подвижными.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497" y="2490952"/>
            <a:ext cx="406750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9. Во время приготовления уроков не сидите «над душой», дайте возможность ребёнку работать самому, но уж если  нужна ваша помощь, наберитесь терпения. Спокойный  тон , поддержка («не волнуйся, всё получится,             « давай разберёмся вместе», «я тебе помогу», похвала (даже если не очень получается)- необходимы.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173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3798" y="566750"/>
            <a:ext cx="863182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2"/>
                </a:solidFill>
              </a:rPr>
              <a:t>10. В общении с ребёнком  старайтесь избегать условий: «если ты сделаешь, то…», порой условия становятся невыполнимыми, вне зависимости от ребёнка, и вы можете оказаться в очень сложной ситуации.</a:t>
            </a:r>
          </a:p>
          <a:p>
            <a:pPr algn="just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11. Постарайтесь найти в течение дня хотя бы полчаса, когда вы будете  принадлежать только ребёнку, не отвлекаясь на домашние заботы, телевизор, общение с другими членами семьи. В этот момент важнее всего его дела, заботы , радости и неудачи.</a:t>
            </a:r>
          </a:p>
          <a:p>
            <a:pPr algn="just"/>
            <a:r>
              <a:rPr lang="ru-RU" sz="2000" b="1" dirty="0" smtClean="0">
                <a:solidFill>
                  <a:schemeClr val="accent2"/>
                </a:solidFill>
              </a:rPr>
              <a:t>12. Выбирайте единую тактику общения всех взрослых в семье, с ребёнком, свои разногласия по поводу педагогической тактики решайте без ребёнка. Если что-то не получается, посоветуйтесь с учителем, врачом, психологом, не считайте лишним читать литературу для родителей, там Вы найдёте много полезного.</a:t>
            </a:r>
          </a:p>
          <a:p>
            <a:pPr algn="just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13. Помните, что в течение учебного года есть критические периоды, когда учиться сложнее, быстрее наступает утомление, снижена работоспособность. Это  первые 4-6 недель для первоклассников, конец второй четверти (с 15 декабря), первая неделя зимних каникул, середина 3 четверти. В эти периоды следует быть особенно внимательным к состоянию ребёнка.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844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3798" y="566750"/>
            <a:ext cx="863182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14. Будьте внимательны к жалобам ребёнка на головную боль, усталость, плохое состояние. Чаще всего это  объективные показатели трудности учёбы.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15. Помните, что даже «совсем большие» дети (мы часто говорим «Ты уже большой» 7-8 летнему ребёнку) очень любят сказку перед сном, песенку и ласковое поглаживание. Всё это успокаивает их , помогает снять напряжение , накопившееся за день, спокойно уснуть. Старайтесь не вспоминать перед сном неприятностей. Не выяснять отношений, не обсуждать завтрашнюю контрольную и т.п.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Завтра новый день, и вы можете сделать всё, чтобы он был спокойными добрым и радостным.</a:t>
            </a:r>
          </a:p>
        </p:txBody>
      </p:sp>
      <p:pic>
        <p:nvPicPr>
          <p:cNvPr id="3" name="Рисунок 2" descr="http://3.bp.blogspot.com/-gLoYTzIeWeA/T6TKsqvLbwI/AAAAAAAAAMY/AaH8ukWa_-o/s320/Untitled-411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9779" y="4020207"/>
            <a:ext cx="4477407" cy="259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0844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820137"/>
            <a:ext cx="5760223" cy="51707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3628" y="842490"/>
            <a:ext cx="4950372" cy="56189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-105280"/>
            <a:ext cx="9331287" cy="92541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49731" y="-105280"/>
            <a:ext cx="8631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Готовы к школе?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88815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542" y="725717"/>
            <a:ext cx="6842468" cy="57896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-105280"/>
            <a:ext cx="9331287" cy="92541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49731" y="-105280"/>
            <a:ext cx="8631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Отличного настроения!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110826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f432f345dc986c43122026f241d19e2a2e4e3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</TotalTime>
  <Words>763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Premium</cp:lastModifiedBy>
  <cp:revision>27</cp:revision>
  <dcterms:created xsi:type="dcterms:W3CDTF">2014-08-23T11:20:05Z</dcterms:created>
  <dcterms:modified xsi:type="dcterms:W3CDTF">2016-02-11T17:54:18Z</dcterms:modified>
</cp:coreProperties>
</file>