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70" r:id="rId5"/>
    <p:sldId id="271" r:id="rId6"/>
    <p:sldId id="273" r:id="rId7"/>
    <p:sldId id="274" r:id="rId8"/>
    <p:sldId id="260" r:id="rId9"/>
    <p:sldId id="262" r:id="rId10"/>
    <p:sldId id="263" r:id="rId11"/>
    <p:sldId id="264"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autoAdjust="0"/>
    <p:restoredTop sz="94624" autoAdjust="0"/>
  </p:normalViewPr>
  <p:slideViewPr>
    <p:cSldViewPr>
      <p:cViewPr varScale="1">
        <p:scale>
          <a:sx n="74" d="100"/>
          <a:sy n="74" d="100"/>
        </p:scale>
        <p:origin x="-1140" y="-90"/>
      </p:cViewPr>
      <p:guideLst>
        <p:guide orient="horz" pos="2160"/>
        <p:guide pos="2880"/>
      </p:guideLst>
    </p:cSldViewPr>
  </p:slideViewPr>
  <p:outlineViewPr>
    <p:cViewPr>
      <p:scale>
        <a:sx n="33" d="100"/>
        <a:sy n="33" d="100"/>
      </p:scale>
      <p:origin x="60" y="4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advTm="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7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1070;&#1088;&#1080;&#1081;\Desktop\&#1087;&#1077;&#1089;&#1085;&#1080;\&#1082;&#1091;&#1088;&#1072;&#1085;&#1090;&#1099;.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audio" Target="file:///C:\Users\&#1070;&#1088;&#1080;&#1081;\Desktop\&#1087;&#1077;&#1089;&#1085;&#1080;\01%20&#1051;&#1070;&#1041;&#1045;%20-%20&#1043;&#1048;&#1052;&#1053;%20&#1056;&#1054;&#1057;&#1057;&#1048;&#1048;.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656183"/>
          </a:xfrm>
        </p:spPr>
        <p:txBody>
          <a:bodyPr>
            <a:normAutofit/>
          </a:bodyPr>
          <a:lstStyle/>
          <a:p>
            <a:r>
              <a:rPr lang="ru-RU" sz="2000" i="1" dirty="0" smtClean="0">
                <a:solidFill>
                  <a:schemeClr val="tx1">
                    <a:lumMod val="95000"/>
                    <a:lumOff val="5000"/>
                  </a:schemeClr>
                </a:solidFill>
                <a:latin typeface="Constantia" pitchFamily="18" charset="0"/>
              </a:rPr>
              <a:t>ГОСУДАРСТВЕННОЕ БЮДЖЕТНОЕ ОБЩЕОБРАЗОВАТЕЛЬНОЕ УЧРЕЖДЕНИЕ ГОРОДА МОСКВЫ  </a:t>
            </a:r>
            <a:br>
              <a:rPr lang="ru-RU" sz="2000" i="1" dirty="0" smtClean="0">
                <a:solidFill>
                  <a:schemeClr val="tx1">
                    <a:lumMod val="95000"/>
                    <a:lumOff val="5000"/>
                  </a:schemeClr>
                </a:solidFill>
                <a:latin typeface="Constantia" pitchFamily="18" charset="0"/>
              </a:rPr>
            </a:br>
            <a:r>
              <a:rPr lang="ru-RU" sz="2000" i="1" dirty="0" smtClean="0">
                <a:solidFill>
                  <a:schemeClr val="tx1">
                    <a:lumMod val="95000"/>
                    <a:lumOff val="5000"/>
                  </a:schemeClr>
                </a:solidFill>
                <a:latin typeface="Constantia" pitchFamily="18" charset="0"/>
              </a:rPr>
              <a:t>«ШКОЛА № 2026»</a:t>
            </a:r>
            <a:br>
              <a:rPr lang="ru-RU" sz="2000" i="1" dirty="0" smtClean="0">
                <a:solidFill>
                  <a:schemeClr val="tx1">
                    <a:lumMod val="95000"/>
                    <a:lumOff val="5000"/>
                  </a:schemeClr>
                </a:solidFill>
                <a:latin typeface="Constantia" pitchFamily="18" charset="0"/>
              </a:rPr>
            </a:br>
            <a:r>
              <a:rPr lang="ru-RU" sz="2000" i="1" dirty="0" smtClean="0">
                <a:solidFill>
                  <a:schemeClr val="tx1">
                    <a:lumMod val="95000"/>
                    <a:lumOff val="5000"/>
                  </a:schemeClr>
                </a:solidFill>
                <a:latin typeface="Constantia" pitchFamily="18" charset="0"/>
              </a:rPr>
              <a:t>структурное подразделение №3</a:t>
            </a:r>
            <a:endParaRPr lang="ru-RU" sz="2000" dirty="0">
              <a:latin typeface="Constantia" pitchFamily="18" charset="0"/>
            </a:endParaRPr>
          </a:p>
        </p:txBody>
      </p:sp>
      <p:sp>
        <p:nvSpPr>
          <p:cNvPr id="3" name="Подзаголовок 2"/>
          <p:cNvSpPr>
            <a:spLocks noGrp="1"/>
          </p:cNvSpPr>
          <p:nvPr>
            <p:ph type="subTitle" idx="1"/>
          </p:nvPr>
        </p:nvSpPr>
        <p:spPr>
          <a:xfrm>
            <a:off x="0" y="2060848"/>
            <a:ext cx="9144000" cy="4797152"/>
          </a:xfrm>
        </p:spPr>
        <p:txBody>
          <a:bodyPr/>
          <a:lstStyle/>
          <a:p>
            <a:r>
              <a:rPr lang="ru-RU" sz="5400" b="1" dirty="0" smtClean="0">
                <a:solidFill>
                  <a:schemeClr val="tx1"/>
                </a:solidFill>
              </a:rPr>
              <a:t>МЫ – ГРАЖДАНЕ </a:t>
            </a:r>
          </a:p>
          <a:p>
            <a:r>
              <a:rPr lang="ru-RU" sz="5400" b="1" dirty="0" smtClean="0">
                <a:solidFill>
                  <a:schemeClr val="tx1"/>
                </a:solidFill>
              </a:rPr>
              <a:t>БОЛЬШОЙ СТРАНЫ!</a:t>
            </a:r>
          </a:p>
          <a:p>
            <a:pPr>
              <a:spcBef>
                <a:spcPts val="0"/>
              </a:spcBef>
            </a:pPr>
            <a:r>
              <a:rPr lang="ru-RU" sz="5400" b="1" i="1" dirty="0" smtClean="0">
                <a:solidFill>
                  <a:schemeClr val="tx1"/>
                </a:solidFill>
              </a:rPr>
              <a:t>                              </a:t>
            </a:r>
          </a:p>
          <a:p>
            <a:pPr>
              <a:spcBef>
                <a:spcPts val="0"/>
              </a:spcBef>
            </a:pPr>
            <a:r>
              <a:rPr lang="ru-RU" sz="2000" b="1" i="1" dirty="0" smtClean="0">
                <a:solidFill>
                  <a:schemeClr val="tx1"/>
                </a:solidFill>
                <a:latin typeface="Constantia" pitchFamily="18" charset="0"/>
              </a:rPr>
              <a:t>                                                                              </a:t>
            </a:r>
            <a:r>
              <a:rPr lang="ru-RU" sz="2000" i="1" dirty="0" smtClean="0">
                <a:solidFill>
                  <a:schemeClr val="tx1"/>
                </a:solidFill>
                <a:latin typeface="Constantia" pitchFamily="18" charset="0"/>
              </a:rPr>
              <a:t>Подготовила и провела: </a:t>
            </a:r>
          </a:p>
          <a:p>
            <a:pPr algn="r">
              <a:spcBef>
                <a:spcPts val="0"/>
              </a:spcBef>
            </a:pPr>
            <a:r>
              <a:rPr lang="ru-RU" sz="2000" i="1" dirty="0" smtClean="0">
                <a:solidFill>
                  <a:schemeClr val="tx1"/>
                </a:solidFill>
                <a:latin typeface="Constantia" pitchFamily="18" charset="0"/>
              </a:rPr>
              <a:t>воспитатель Харитонова А.А.</a:t>
            </a:r>
          </a:p>
          <a:p>
            <a:pPr algn="r">
              <a:spcBef>
                <a:spcPts val="0"/>
              </a:spcBef>
            </a:pPr>
            <a:r>
              <a:rPr lang="ru-RU" sz="2000" i="1" dirty="0" smtClean="0">
                <a:solidFill>
                  <a:schemeClr val="tx1"/>
                </a:solidFill>
                <a:latin typeface="Constantia" pitchFamily="18" charset="0"/>
              </a:rPr>
              <a:t>  </a:t>
            </a:r>
          </a:p>
          <a:p>
            <a:pPr algn="r">
              <a:spcBef>
                <a:spcPts val="0"/>
              </a:spcBef>
            </a:pPr>
            <a:endParaRPr lang="ru-RU" sz="2000" i="1" dirty="0" smtClean="0">
              <a:solidFill>
                <a:schemeClr val="tx1"/>
              </a:solidFill>
              <a:latin typeface="Constantia" pitchFamily="18" charset="0"/>
            </a:endParaRPr>
          </a:p>
          <a:p>
            <a:r>
              <a:rPr lang="ru-RU" sz="2000" i="1" dirty="0" smtClean="0">
                <a:solidFill>
                  <a:schemeClr val="tx1"/>
                </a:solidFill>
                <a:latin typeface="Constantia" pitchFamily="18" charset="0"/>
                <a:cs typeface="Arial" pitchFamily="34" charset="0"/>
              </a:rPr>
              <a:t>05.05.2015г. – 08.05.2015г.</a:t>
            </a:r>
          </a:p>
          <a:p>
            <a:r>
              <a:rPr lang="ru-RU" sz="2000" i="1" dirty="0" smtClean="0">
                <a:solidFill>
                  <a:schemeClr val="tx1"/>
                </a:solidFill>
                <a:latin typeface="Constantia" pitchFamily="18" charset="0"/>
                <a:cs typeface="Arial" pitchFamily="34" charset="0"/>
              </a:rPr>
              <a:t>МОСКВА</a:t>
            </a:r>
            <a:endParaRPr lang="ru-RU" sz="2000" i="1" dirty="0" smtClean="0">
              <a:solidFill>
                <a:schemeClr val="tx1"/>
              </a:solidFill>
              <a:latin typeface="Constantia" pitchFamily="18" charset="0"/>
            </a:endParaRPr>
          </a:p>
          <a:p>
            <a:endParaRPr lang="ru-RU" dirty="0"/>
          </a:p>
        </p:txBody>
      </p:sp>
      <p:pic>
        <p:nvPicPr>
          <p:cNvPr id="5" name="куранты.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ransition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i="1" dirty="0" smtClean="0">
                <a:solidFill>
                  <a:srgbClr val="C00000"/>
                </a:solidFill>
                <a:latin typeface="Constantia" pitchFamily="18" charset="0"/>
              </a:rPr>
              <a:t>6 мая</a:t>
            </a:r>
            <a:br>
              <a:rPr lang="ru-RU" i="1" dirty="0" smtClean="0">
                <a:solidFill>
                  <a:srgbClr val="C00000"/>
                </a:solidFill>
                <a:latin typeface="Constantia" pitchFamily="18" charset="0"/>
              </a:rPr>
            </a:br>
            <a:r>
              <a:rPr lang="ru-RU" i="1" dirty="0" smtClean="0">
                <a:solidFill>
                  <a:srgbClr val="C00000"/>
                </a:solidFill>
                <a:latin typeface="Constantia" pitchFamily="18" charset="0"/>
              </a:rPr>
              <a:t>Голубь мира!</a:t>
            </a:r>
            <a:endParaRPr lang="ru-RU" i="1" dirty="0">
              <a:solidFill>
                <a:srgbClr val="C00000"/>
              </a:solidFill>
              <a:latin typeface="Constantia" pitchFamily="18" charset="0"/>
            </a:endParaRPr>
          </a:p>
        </p:txBody>
      </p:sp>
      <p:pic>
        <p:nvPicPr>
          <p:cNvPr id="7" name="Рисунок 6" descr="C:\Users\Юрий\Desktop\фото с фотоаппарата\2015-05-05\DSC0923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844824"/>
            <a:ext cx="4464496" cy="3888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C:\Users\Юрий\Desktop\фото с фотоаппарата\2015-05-05\DSC09233.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2996952"/>
            <a:ext cx="4672732" cy="3702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2000" b="-32000"/>
          </a:stretch>
        </a:blipFill>
        <a:effectLst/>
      </p:bgPr>
    </p:bg>
    <p:spTree>
      <p:nvGrpSpPr>
        <p:cNvPr id="1" name=""/>
        <p:cNvGrpSpPr/>
        <p:nvPr/>
      </p:nvGrpSpPr>
      <p:grpSpPr>
        <a:xfrm>
          <a:off x="0" y="0"/>
          <a:ext cx="0" cy="0"/>
          <a:chOff x="0" y="0"/>
          <a:chExt cx="0" cy="0"/>
        </a:xfrm>
      </p:grpSpPr>
      <p:pic>
        <p:nvPicPr>
          <p:cNvPr id="6" name="Picture 2" descr="C:\Users\Юрий\Desktop\ПРОЕКТ 9МАЯ\DSC092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32656"/>
            <a:ext cx="4153285" cy="31144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C:\Users\Юрий\Desktop\фото с фотоаппарата\2015-05-07\DSC0925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556792"/>
            <a:ext cx="4968552" cy="36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457200" y="274638"/>
            <a:ext cx="8229600" cy="1354162"/>
          </a:xfrm>
        </p:spPr>
        <p:txBody>
          <a:bodyPr>
            <a:normAutofit fontScale="90000"/>
          </a:bodyPr>
          <a:lstStyle/>
          <a:p>
            <a:r>
              <a:rPr lang="ru-RU" i="1" dirty="0" smtClean="0">
                <a:solidFill>
                  <a:srgbClr val="C00000"/>
                </a:solidFill>
                <a:latin typeface="Constantia" pitchFamily="18" charset="0"/>
              </a:rPr>
              <a:t>7 мая</a:t>
            </a:r>
            <a:br>
              <a:rPr lang="ru-RU" i="1" dirty="0" smtClean="0">
                <a:solidFill>
                  <a:srgbClr val="C00000"/>
                </a:solidFill>
                <a:latin typeface="Constantia" pitchFamily="18" charset="0"/>
              </a:rPr>
            </a:br>
            <a:r>
              <a:rPr lang="ru-RU" i="1" dirty="0" smtClean="0">
                <a:solidFill>
                  <a:srgbClr val="C00000"/>
                </a:solidFill>
                <a:latin typeface="Constantia" pitchFamily="18" charset="0"/>
              </a:rPr>
              <a:t>Вечный огонь: памятник Героям</a:t>
            </a:r>
            <a:endParaRPr lang="ru-RU" i="1" dirty="0">
              <a:solidFill>
                <a:srgbClr val="C00000"/>
              </a:solidFill>
              <a:latin typeface="Constantia" pitchFamily="18" charset="0"/>
            </a:endParaRPr>
          </a:p>
        </p:txBody>
      </p:sp>
      <p:pic>
        <p:nvPicPr>
          <p:cNvPr id="7" name="Рисунок 6" descr="C:\Users\Юрий\Desktop\фото с фотоаппарата\2015-05-07\DSC09274.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5976" y="3068960"/>
            <a:ext cx="4406875" cy="36111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t="-100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i="1" dirty="0" smtClean="0">
                <a:solidFill>
                  <a:srgbClr val="C00000"/>
                </a:solidFill>
                <a:latin typeface="Constantia" pitchFamily="18" charset="0"/>
              </a:rPr>
              <a:t>8 мая</a:t>
            </a:r>
            <a:br>
              <a:rPr lang="ru-RU" sz="4000" b="1" i="1" dirty="0" smtClean="0">
                <a:solidFill>
                  <a:srgbClr val="C00000"/>
                </a:solidFill>
                <a:latin typeface="Constantia" pitchFamily="18" charset="0"/>
              </a:rPr>
            </a:br>
            <a:r>
              <a:rPr lang="ru-RU" sz="4000" b="1" i="1" dirty="0" smtClean="0">
                <a:solidFill>
                  <a:srgbClr val="C00000"/>
                </a:solidFill>
                <a:latin typeface="Constantia" pitchFamily="18" charset="0"/>
              </a:rPr>
              <a:t>Праздничный салют</a:t>
            </a:r>
            <a:endParaRPr lang="ru-RU" sz="4000" b="1" i="1" dirty="0">
              <a:solidFill>
                <a:srgbClr val="C00000"/>
              </a:solidFill>
              <a:latin typeface="Constantia" pitchFamily="18" charset="0"/>
            </a:endParaRPr>
          </a:p>
        </p:txBody>
      </p:sp>
      <p:pic>
        <p:nvPicPr>
          <p:cNvPr id="3" name="Рисунок 2" descr="C:\Users\Юрий\Desktop\фото с фотоаппарата\2015-05-07\DSC09284.JPG"/>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6512" y="1700809"/>
            <a:ext cx="4896545" cy="4320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C:\Users\Юрий\Desktop\фото с фотоаппарата\2015-05-08\DSC09286.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3068960"/>
            <a:ext cx="4680520" cy="3284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solidFill>
                  <a:srgbClr val="C00000"/>
                </a:solidFill>
                <a:latin typeface="Constantia" pitchFamily="18" charset="0"/>
              </a:rPr>
              <a:t>Вечный огонь: памятник Героям</a:t>
            </a:r>
            <a:r>
              <a:rPr lang="ru-RU" dirty="0" smtClean="0">
                <a:solidFill>
                  <a:srgbClr val="C00000"/>
                </a:solidFill>
              </a:rPr>
              <a:t/>
            </a:r>
            <a:br>
              <a:rPr lang="ru-RU" dirty="0" smtClean="0">
                <a:solidFill>
                  <a:srgbClr val="C00000"/>
                </a:solidFill>
              </a:rPr>
            </a:br>
            <a:endParaRPr lang="ru-RU" dirty="0">
              <a:solidFill>
                <a:srgbClr val="C00000"/>
              </a:solidFill>
            </a:endParaRPr>
          </a:p>
        </p:txBody>
      </p:sp>
      <p:pic>
        <p:nvPicPr>
          <p:cNvPr id="3" name="Рисунок 2" descr="C:\Users\Юрий\Desktop\фото с фотоаппарата\2015-05-08\DSC09289.JPG"/>
          <p:cNvPicPr/>
          <p:nvPr/>
        </p:nvPicPr>
        <p:blipFill>
          <a:blip r:embed="rId3" cstate="print"/>
          <a:srcRect/>
          <a:stretch>
            <a:fillRect/>
          </a:stretch>
        </p:blipFill>
        <p:spPr bwMode="auto">
          <a:xfrm>
            <a:off x="755576" y="1124744"/>
            <a:ext cx="7848872" cy="53285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r>
              <a:rPr lang="ru-RU" b="1" i="1" dirty="0" smtClean="0">
                <a:solidFill>
                  <a:srgbClr val="C00000"/>
                </a:solidFill>
                <a:latin typeface="Constantia" pitchFamily="18" charset="0"/>
              </a:rPr>
              <a:t>ВЫВОД</a:t>
            </a:r>
            <a:r>
              <a:rPr lang="ru-RU" dirty="0" smtClean="0"/>
              <a:t/>
            </a:r>
            <a:br>
              <a:rPr lang="ru-RU" dirty="0" smtClean="0"/>
            </a:br>
            <a:r>
              <a:rPr lang="ru-RU" b="1" dirty="0" smtClean="0"/>
              <a:t> </a:t>
            </a:r>
            <a:r>
              <a:rPr lang="ru-RU" dirty="0" smtClean="0"/>
              <a:t/>
            </a:r>
            <a:br>
              <a:rPr lang="ru-RU" dirty="0" smtClean="0"/>
            </a:br>
            <a:r>
              <a:rPr lang="ru-RU" i="1" dirty="0" smtClean="0">
                <a:solidFill>
                  <a:srgbClr val="C00000"/>
                </a:solidFill>
                <a:latin typeface="Constantia" pitchFamily="18" charset="0"/>
              </a:rPr>
              <a:t>Недостаточно оставить тело и душу детей в таком состоянии, в каком они даны природой - мы заботимся об их воспитании и о6учении, чтобы хорошее стало много лучшим, а плохое изменилось и стало хорошим.</a:t>
            </a:r>
            <a:br>
              <a:rPr lang="ru-RU" i="1" dirty="0" smtClean="0">
                <a:solidFill>
                  <a:srgbClr val="C00000"/>
                </a:solidFill>
                <a:latin typeface="Constantia" pitchFamily="18" charset="0"/>
              </a:rPr>
            </a:br>
            <a:endParaRPr lang="ru-RU" i="1" dirty="0">
              <a:solidFill>
                <a:srgbClr val="C00000"/>
              </a:solidFill>
              <a:latin typeface="Constantia" pitchFamily="18" charset="0"/>
            </a:endParaRPr>
          </a:p>
        </p:txBody>
      </p:sp>
    </p:spTree>
  </p:cSld>
  <p:clrMapOvr>
    <a:masterClrMapping/>
  </p:clrMapOvr>
  <p:transition advClick="0" advTm="9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5400" i="1" dirty="0" smtClean="0">
                <a:solidFill>
                  <a:srgbClr val="FF0000"/>
                </a:solidFill>
                <a:latin typeface="Constantia" pitchFamily="18" charset="0"/>
              </a:rPr>
              <a:t>Конец</a:t>
            </a:r>
            <a:br>
              <a:rPr lang="ru-RU" sz="5400" i="1" dirty="0" smtClean="0">
                <a:solidFill>
                  <a:srgbClr val="FF0000"/>
                </a:solidFill>
                <a:latin typeface="Constantia" pitchFamily="18" charset="0"/>
              </a:rPr>
            </a:br>
            <a:r>
              <a:rPr lang="ru-RU" sz="5400" i="1" dirty="0" smtClean="0">
                <a:solidFill>
                  <a:srgbClr val="FF0000"/>
                </a:solidFill>
                <a:latin typeface="Constantia" pitchFamily="18" charset="0"/>
              </a:rPr>
              <a:t/>
            </a:r>
            <a:br>
              <a:rPr lang="ru-RU" sz="5400" i="1" dirty="0" smtClean="0">
                <a:solidFill>
                  <a:srgbClr val="FF0000"/>
                </a:solidFill>
                <a:latin typeface="Constantia" pitchFamily="18" charset="0"/>
              </a:rPr>
            </a:br>
            <a:r>
              <a:rPr lang="ru-RU" sz="5400" i="1" dirty="0" smtClean="0">
                <a:solidFill>
                  <a:srgbClr val="FF0000"/>
                </a:solidFill>
                <a:latin typeface="Constantia" pitchFamily="18" charset="0"/>
              </a:rPr>
              <a:t>Спасибо за внимание!</a:t>
            </a:r>
            <a:endParaRPr lang="ru-RU" sz="5400" i="1" dirty="0">
              <a:solidFill>
                <a:srgbClr val="FF0000"/>
              </a:solidFill>
              <a:latin typeface="Constantia" pitchFamily="18" charset="0"/>
            </a:endParaRPr>
          </a:p>
        </p:txBody>
      </p:sp>
    </p:spTree>
  </p:cSld>
  <p:clrMapOvr>
    <a:masterClrMapping/>
  </p:clrMapOvr>
  <p:transition advClick="0" advTm="7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rmAutofit fontScale="90000"/>
          </a:bodyPr>
          <a:lstStyle/>
          <a:p>
            <a:r>
              <a:rPr lang="ru-RU" b="1" dirty="0" smtClean="0"/>
              <a:t/>
            </a:r>
            <a:br>
              <a:rPr lang="ru-RU" b="1" dirty="0" smtClean="0"/>
            </a:br>
            <a:r>
              <a:rPr lang="ru-RU" sz="3600" i="1" dirty="0" smtClean="0">
                <a:solidFill>
                  <a:srgbClr val="002060"/>
                </a:solidFill>
                <a:latin typeface="Constantia" pitchFamily="18" charset="0"/>
              </a:rPr>
              <a:t>«Как у маленького деревца, еле </a:t>
            </a:r>
            <a:r>
              <a:rPr lang="ru-RU" sz="3600" i="1" dirty="0" err="1" smtClean="0">
                <a:solidFill>
                  <a:srgbClr val="002060"/>
                </a:solidFill>
                <a:latin typeface="Constantia" pitchFamily="18" charset="0"/>
              </a:rPr>
              <a:t>поднявше</a:t>
            </a:r>
            <a:r>
              <a:rPr lang="ru-RU" sz="3600" i="1" dirty="0" smtClean="0">
                <a:solidFill>
                  <a:srgbClr val="002060"/>
                </a:solidFill>
                <a:latin typeface="Constantia" pitchFamily="18" charset="0"/>
              </a:rPr>
              <a:t>-</a:t>
            </a:r>
            <a:br>
              <a:rPr lang="ru-RU" sz="3600" i="1" dirty="0" smtClean="0">
                <a:solidFill>
                  <a:srgbClr val="002060"/>
                </a:solidFill>
                <a:latin typeface="Constantia" pitchFamily="18" charset="0"/>
              </a:rPr>
            </a:br>
            <a:r>
              <a:rPr lang="ru-RU" sz="3600" i="1" dirty="0" err="1" smtClean="0">
                <a:solidFill>
                  <a:srgbClr val="002060"/>
                </a:solidFill>
                <a:latin typeface="Constantia" pitchFamily="18" charset="0"/>
              </a:rPr>
              <a:t>гося</a:t>
            </a:r>
            <a:r>
              <a:rPr lang="ru-RU" sz="3600" i="1" dirty="0" smtClean="0">
                <a:solidFill>
                  <a:srgbClr val="002060"/>
                </a:solidFill>
                <a:latin typeface="Constantia" pitchFamily="18" charset="0"/>
              </a:rPr>
              <a:t> над землёй, заботливый садовник  укрепляет корень, от мощности ко-</a:t>
            </a:r>
            <a:br>
              <a:rPr lang="ru-RU" sz="3600" i="1" dirty="0" smtClean="0">
                <a:solidFill>
                  <a:srgbClr val="002060"/>
                </a:solidFill>
                <a:latin typeface="Constantia" pitchFamily="18" charset="0"/>
              </a:rPr>
            </a:br>
            <a:r>
              <a:rPr lang="ru-RU" sz="3600" i="1" dirty="0" err="1" smtClean="0">
                <a:solidFill>
                  <a:srgbClr val="002060"/>
                </a:solidFill>
                <a:latin typeface="Constantia" pitchFamily="18" charset="0"/>
              </a:rPr>
              <a:t>торого</a:t>
            </a:r>
            <a:r>
              <a:rPr lang="ru-RU" sz="3600" i="1" dirty="0" smtClean="0">
                <a:solidFill>
                  <a:srgbClr val="002060"/>
                </a:solidFill>
                <a:latin typeface="Constantia" pitchFamily="18" charset="0"/>
              </a:rPr>
              <a:t> зависит жизнь растения на протяжении нескольких десятилетий, так педагог должен заботиться о воспитании у своих детей чувства безграничной любви к Родине».</a:t>
            </a:r>
            <a:br>
              <a:rPr lang="ru-RU" sz="3600" i="1" dirty="0" smtClean="0">
                <a:solidFill>
                  <a:srgbClr val="002060"/>
                </a:solidFill>
                <a:latin typeface="Constantia" pitchFamily="18" charset="0"/>
              </a:rPr>
            </a:br>
            <a:r>
              <a:rPr lang="ru-RU" sz="3600" i="1" dirty="0" smtClean="0">
                <a:solidFill>
                  <a:srgbClr val="002060"/>
                </a:solidFill>
                <a:latin typeface="Constantia" pitchFamily="18" charset="0"/>
              </a:rPr>
              <a:t/>
            </a:r>
            <a:br>
              <a:rPr lang="ru-RU" sz="3600" i="1" dirty="0" smtClean="0">
                <a:solidFill>
                  <a:srgbClr val="002060"/>
                </a:solidFill>
                <a:latin typeface="Constantia" pitchFamily="18" charset="0"/>
              </a:rPr>
            </a:br>
            <a:r>
              <a:rPr lang="ru-RU" sz="3600" i="1" dirty="0" smtClean="0">
                <a:solidFill>
                  <a:srgbClr val="002060"/>
                </a:solidFill>
                <a:latin typeface="Constantia" pitchFamily="18" charset="0"/>
              </a:rPr>
              <a:t> В.А. Сухомлинский.</a:t>
            </a:r>
            <a:r>
              <a:rPr lang="ru-RU" dirty="0" smtClean="0">
                <a:solidFill>
                  <a:srgbClr val="002060"/>
                </a:solidFill>
              </a:rPr>
              <a:t/>
            </a:r>
            <a:br>
              <a:rPr lang="ru-RU" dirty="0" smtClean="0">
                <a:solidFill>
                  <a:srgbClr val="002060"/>
                </a:solidFill>
              </a:rPr>
            </a:br>
            <a:endParaRPr lang="ru-RU" dirty="0">
              <a:solidFill>
                <a:srgbClr val="002060"/>
              </a:solidFill>
            </a:endParaRPr>
          </a:p>
        </p:txBody>
      </p:sp>
      <p:pic>
        <p:nvPicPr>
          <p:cNvPr id="5" name="01 ЛЮБЕ - ГИМН РОССИИ.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0"/>
          </a:xfrm>
        </p:spPr>
        <p:txBody>
          <a:bodyPr>
            <a:noAutofit/>
          </a:bodyPr>
          <a:lstStyle/>
          <a:p>
            <a:pPr algn="l"/>
            <a:r>
              <a:rPr lang="ru-RU" sz="2000" b="1" dirty="0" smtClean="0">
                <a:solidFill>
                  <a:srgbClr val="002060"/>
                </a:solidFill>
                <a:latin typeface="Arial" pitchFamily="34" charset="0"/>
                <a:cs typeface="Arial" pitchFamily="34" charset="0"/>
              </a:rPr>
              <a:t/>
            </a:r>
            <a:br>
              <a:rPr lang="ru-RU" sz="2000" b="1"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ПЛАН</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 </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 </a:t>
            </a:r>
            <a:r>
              <a:rPr lang="en-US" sz="2000" b="1" dirty="0" smtClean="0">
                <a:solidFill>
                  <a:srgbClr val="002060"/>
                </a:solidFill>
                <a:latin typeface="Arial" pitchFamily="34" charset="0"/>
                <a:cs typeface="Arial" pitchFamily="34" charset="0"/>
              </a:rPr>
              <a:t>I</a:t>
            </a:r>
            <a:r>
              <a:rPr lang="ru-RU" sz="2000" b="1" dirty="0" smtClean="0">
                <a:solidFill>
                  <a:srgbClr val="002060"/>
                </a:solidFill>
                <a:latin typeface="Arial" pitchFamily="34" charset="0"/>
                <a:cs typeface="Arial" pitchFamily="34" charset="0"/>
              </a:rPr>
              <a:t>.  Введение.</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1.</a:t>
            </a:r>
            <a:r>
              <a:rPr lang="ru-RU" sz="2000" i="1" dirty="0" smtClean="0">
                <a:solidFill>
                  <a:srgbClr val="002060"/>
                </a:solidFill>
                <a:latin typeface="Arial" pitchFamily="34" charset="0"/>
                <a:cs typeface="Arial" pitchFamily="34" charset="0"/>
              </a:rPr>
              <a:t> Актуальность выбранной темы.</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2.</a:t>
            </a:r>
            <a:r>
              <a:rPr lang="ru-RU" sz="2000" i="1" dirty="0" smtClean="0">
                <a:solidFill>
                  <a:srgbClr val="002060"/>
                </a:solidFill>
                <a:latin typeface="Arial" pitchFamily="34" charset="0"/>
                <a:cs typeface="Arial" pitchFamily="34" charset="0"/>
              </a:rPr>
              <a:t> Цель проекта.</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3.</a:t>
            </a:r>
            <a:r>
              <a:rPr lang="ru-RU" sz="2000" i="1" dirty="0" smtClean="0">
                <a:solidFill>
                  <a:srgbClr val="002060"/>
                </a:solidFill>
                <a:latin typeface="Arial" pitchFamily="34" charset="0"/>
                <a:cs typeface="Arial" pitchFamily="34" charset="0"/>
              </a:rPr>
              <a:t> Задачи.</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4.</a:t>
            </a:r>
            <a:r>
              <a:rPr lang="ru-RU" sz="2000" i="1" dirty="0" smtClean="0">
                <a:solidFill>
                  <a:srgbClr val="002060"/>
                </a:solidFill>
                <a:latin typeface="Arial" pitchFamily="34" charset="0"/>
                <a:cs typeface="Arial" pitchFamily="34" charset="0"/>
              </a:rPr>
              <a:t> Планируемые результаты.</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5.</a:t>
            </a:r>
            <a:r>
              <a:rPr lang="ru-RU" sz="2000" i="1" dirty="0" smtClean="0">
                <a:solidFill>
                  <a:srgbClr val="002060"/>
                </a:solidFill>
                <a:latin typeface="Arial" pitchFamily="34" charset="0"/>
                <a:cs typeface="Arial" pitchFamily="34" charset="0"/>
              </a:rPr>
              <a:t> Продукт проектной деятельности.</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6.</a:t>
            </a:r>
            <a:r>
              <a:rPr lang="ru-RU" sz="2000" i="1" dirty="0" smtClean="0">
                <a:solidFill>
                  <a:srgbClr val="002060"/>
                </a:solidFill>
                <a:latin typeface="Arial" pitchFamily="34" charset="0"/>
                <a:cs typeface="Arial" pitchFamily="34" charset="0"/>
              </a:rPr>
              <a:t> Роль родителей.</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 </a:t>
            </a:r>
            <a:br>
              <a:rPr lang="ru-RU" sz="2000" dirty="0" smtClean="0">
                <a:solidFill>
                  <a:srgbClr val="002060"/>
                </a:solidFill>
                <a:latin typeface="Arial" pitchFamily="34" charset="0"/>
                <a:cs typeface="Arial" pitchFamily="34" charset="0"/>
              </a:rPr>
            </a:br>
            <a:r>
              <a:rPr lang="en-US" sz="2000" b="1" dirty="0" smtClean="0">
                <a:solidFill>
                  <a:srgbClr val="002060"/>
                </a:solidFill>
                <a:latin typeface="Arial" pitchFamily="34" charset="0"/>
                <a:cs typeface="Arial" pitchFamily="34" charset="0"/>
              </a:rPr>
              <a:t>II</a:t>
            </a:r>
            <a:r>
              <a:rPr lang="ru-RU" sz="2000" b="1" dirty="0" smtClean="0">
                <a:solidFill>
                  <a:srgbClr val="002060"/>
                </a:solidFill>
                <a:latin typeface="Arial" pitchFamily="34" charset="0"/>
                <a:cs typeface="Arial" pitchFamily="34" charset="0"/>
              </a:rPr>
              <a:t>. Этапы работы над проектом. </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1 этап:</a:t>
            </a:r>
            <a:r>
              <a:rPr lang="ru-RU" sz="2000" i="1" dirty="0" smtClean="0">
                <a:solidFill>
                  <a:srgbClr val="002060"/>
                </a:solidFill>
                <a:latin typeface="Arial" pitchFamily="34" charset="0"/>
                <a:cs typeface="Arial" pitchFamily="34" charset="0"/>
              </a:rPr>
              <a:t> рождение проблемы.</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2 этап:</a:t>
            </a:r>
            <a:r>
              <a:rPr lang="ru-RU" sz="2000" i="1" dirty="0" smtClean="0">
                <a:solidFill>
                  <a:srgbClr val="002060"/>
                </a:solidFill>
                <a:latin typeface="Arial" pitchFamily="34" charset="0"/>
                <a:cs typeface="Arial" pitchFamily="34" charset="0"/>
              </a:rPr>
              <a:t> планирование.</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3 этап:</a:t>
            </a:r>
            <a:r>
              <a:rPr lang="ru-RU" sz="2000" i="1" dirty="0" smtClean="0">
                <a:solidFill>
                  <a:srgbClr val="002060"/>
                </a:solidFill>
                <a:latin typeface="Arial" pitchFamily="34" charset="0"/>
                <a:cs typeface="Arial" pitchFamily="34" charset="0"/>
              </a:rPr>
              <a:t> поиск информации.</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4 этап:</a:t>
            </a:r>
            <a:r>
              <a:rPr lang="ru-RU" sz="2000" i="1" dirty="0" smtClean="0">
                <a:solidFill>
                  <a:srgbClr val="002060"/>
                </a:solidFill>
                <a:latin typeface="Arial" pitchFamily="34" charset="0"/>
                <a:cs typeface="Arial" pitchFamily="34" charset="0"/>
              </a:rPr>
              <a:t> реализация проекта.</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i="1" dirty="0" smtClean="0">
                <a:solidFill>
                  <a:srgbClr val="002060"/>
                </a:solidFill>
                <a:latin typeface="Arial" pitchFamily="34" charset="0"/>
                <a:cs typeface="Arial" pitchFamily="34" charset="0"/>
              </a:rPr>
              <a:t>5 этап:</a:t>
            </a:r>
            <a:r>
              <a:rPr lang="ru-RU" sz="2000" i="1" dirty="0" smtClean="0">
                <a:solidFill>
                  <a:srgbClr val="002060"/>
                </a:solidFill>
                <a:latin typeface="Arial" pitchFamily="34" charset="0"/>
                <a:cs typeface="Arial" pitchFamily="34" charset="0"/>
              </a:rPr>
              <a:t> презентация.</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en-US" sz="2000" b="1" dirty="0" smtClean="0">
                <a:solidFill>
                  <a:srgbClr val="002060"/>
                </a:solidFill>
                <a:latin typeface="Arial" pitchFamily="34" charset="0"/>
                <a:cs typeface="Arial" pitchFamily="34" charset="0"/>
              </a:rPr>
              <a:t>III</a:t>
            </a:r>
            <a:r>
              <a:rPr lang="ru-RU" sz="2000" b="1" dirty="0" smtClean="0">
                <a:solidFill>
                  <a:srgbClr val="002060"/>
                </a:solidFill>
                <a:latin typeface="Arial" pitchFamily="34" charset="0"/>
                <a:cs typeface="Arial" pitchFamily="34" charset="0"/>
              </a:rPr>
              <a:t>. Вывод.</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advClick="0" advTm="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pPr algn="l"/>
            <a:r>
              <a:rPr lang="ru-RU" sz="2400" b="1" i="1" dirty="0" smtClean="0">
                <a:latin typeface="Constantia" pitchFamily="18" charset="0"/>
              </a:rPr>
              <a:t/>
            </a:r>
            <a:br>
              <a:rPr lang="ru-RU" sz="2400" b="1" i="1" dirty="0" smtClean="0">
                <a:latin typeface="Constantia" pitchFamily="18" charset="0"/>
              </a:rPr>
            </a:br>
            <a:r>
              <a:rPr lang="ru-RU" sz="2400" b="1" i="1" dirty="0" smtClean="0">
                <a:solidFill>
                  <a:srgbClr val="002060"/>
                </a:solidFill>
                <a:latin typeface="Constantia" pitchFamily="18" charset="0"/>
              </a:rPr>
              <a:t>1. Актуальность выбранной темы.</a:t>
            </a:r>
            <a:r>
              <a:rPr lang="ru-RU" sz="2400" i="1" dirty="0" smtClean="0">
                <a:solidFill>
                  <a:srgbClr val="002060"/>
                </a:solidFill>
                <a:latin typeface="Constantia" pitchFamily="18" charset="0"/>
              </a:rPr>
              <a:t/>
            </a:r>
            <a:br>
              <a:rPr lang="ru-RU" sz="2400" i="1" dirty="0" smtClean="0">
                <a:solidFill>
                  <a:srgbClr val="002060"/>
                </a:solidFill>
                <a:latin typeface="Constantia" pitchFamily="18" charset="0"/>
              </a:rPr>
            </a:br>
            <a:r>
              <a:rPr lang="ru-RU" sz="2400" i="1" dirty="0" smtClean="0">
                <a:solidFill>
                  <a:srgbClr val="002060"/>
                </a:solidFill>
                <a:latin typeface="Constantia" pitchFamily="18" charset="0"/>
              </a:rPr>
              <a:t>О важности приобщения ребенка к культуре своего народа написано много, поскольку обращение к отеческому наследию воспитывает уважение, гордость за землю, на которой живешь. Поэтому детям необходимо знать и изучать культуру своих предков. Именно акцент на знание истории народа, его культуры поможет в дальнейшем с уважением и интересом относиться к культурным традициям других народов.</a:t>
            </a:r>
            <a:br>
              <a:rPr lang="ru-RU" sz="2400" i="1" dirty="0" smtClean="0">
                <a:solidFill>
                  <a:srgbClr val="002060"/>
                </a:solidFill>
                <a:latin typeface="Constantia" pitchFamily="18" charset="0"/>
              </a:rPr>
            </a:br>
            <a:r>
              <a:rPr lang="ru-RU" sz="2400" i="1" dirty="0" smtClean="0">
                <a:solidFill>
                  <a:srgbClr val="002060"/>
                </a:solidFill>
                <a:latin typeface="Constantia" pitchFamily="18" charset="0"/>
              </a:rPr>
              <a:t> </a:t>
            </a:r>
            <a:br>
              <a:rPr lang="ru-RU" sz="2400" i="1" dirty="0" smtClean="0">
                <a:solidFill>
                  <a:srgbClr val="002060"/>
                </a:solidFill>
                <a:latin typeface="Constantia" pitchFamily="18" charset="0"/>
              </a:rPr>
            </a:br>
            <a:r>
              <a:rPr lang="ru-RU" sz="2400" b="1" i="1" dirty="0" smtClean="0">
                <a:solidFill>
                  <a:srgbClr val="002060"/>
                </a:solidFill>
                <a:latin typeface="Constantia" pitchFamily="18" charset="0"/>
              </a:rPr>
              <a:t>2. Цель проекта: </a:t>
            </a:r>
            <a:r>
              <a:rPr lang="ru-RU" sz="2400" i="1" dirty="0" smtClean="0">
                <a:solidFill>
                  <a:srgbClr val="002060"/>
                </a:solidFill>
                <a:latin typeface="Constantia" pitchFamily="18" charset="0"/>
              </a:rPr>
              <a:t> познакомить с героическим прошлым нашей Родины, расширение кругозора детей,  предложить детям увековечить память о героях, создав свою поделку – макет памятника.</a:t>
            </a:r>
            <a:r>
              <a:rPr lang="ru-RU" dirty="0" smtClean="0"/>
              <a:t/>
            </a:r>
            <a:br>
              <a:rPr lang="ru-RU" dirty="0" smtClean="0"/>
            </a:br>
            <a:endParaRPr lang="ru-RU" dirty="0"/>
          </a:p>
        </p:txBody>
      </p:sp>
    </p:spTree>
  </p:cSld>
  <p:clrMapOvr>
    <a:masterClrMapping/>
  </p:clrMapOvr>
  <p:transition advClick="0" advTm="4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pPr algn="l"/>
            <a:r>
              <a:rPr lang="ru-RU" sz="2000" b="1" i="1" dirty="0" smtClean="0">
                <a:latin typeface="Constantia" pitchFamily="18" charset="0"/>
              </a:rPr>
              <a:t/>
            </a:r>
            <a:br>
              <a:rPr lang="ru-RU" sz="2000" b="1" i="1" dirty="0" smtClean="0">
                <a:latin typeface="Constantia" pitchFamily="18" charset="0"/>
              </a:rPr>
            </a:br>
            <a:r>
              <a:rPr lang="ru-RU" sz="2000" b="1" i="1" dirty="0" smtClean="0">
                <a:latin typeface="Constantia" pitchFamily="18" charset="0"/>
              </a:rPr>
              <a:t/>
            </a:r>
            <a:br>
              <a:rPr lang="ru-RU" sz="2000" b="1" i="1" dirty="0" smtClean="0">
                <a:latin typeface="Constantia" pitchFamily="18" charset="0"/>
              </a:rPr>
            </a:br>
            <a:r>
              <a:rPr lang="ru-RU" sz="2000" b="1" i="1" dirty="0" smtClean="0">
                <a:latin typeface="Constantia" pitchFamily="18" charset="0"/>
              </a:rPr>
              <a:t/>
            </a:r>
            <a:br>
              <a:rPr lang="ru-RU" sz="2000" b="1" i="1" dirty="0" smtClean="0">
                <a:latin typeface="Constantia" pitchFamily="18" charset="0"/>
              </a:rPr>
            </a:br>
            <a:r>
              <a:rPr lang="ru-RU" sz="2000" b="1" i="1" dirty="0" smtClean="0">
                <a:solidFill>
                  <a:srgbClr val="002060"/>
                </a:solidFill>
                <a:latin typeface="Constantia" pitchFamily="18" charset="0"/>
              </a:rPr>
              <a:t>3. Задачи: </a:t>
            </a:r>
            <a:r>
              <a:rPr lang="ru-RU" sz="2000" i="1" dirty="0" smtClean="0">
                <a:solidFill>
                  <a:srgbClr val="002060"/>
                </a:solidFill>
                <a:latin typeface="Constantia" pitchFamily="18" charset="0"/>
              </a:rPr>
              <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дать элементарное представление о ВОВ 1941-1945 года;</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познакомить с символикой  нашей Родины: герб, флаг, гимн;</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развивать чувство ответственности и гордости за достижения страны;</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формировать патриотические чувства и представления о героизме;</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воспитывать уважение к защитникам Родины; </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желание, став взрослым, встать на защиту своей страны, своего народа.</a:t>
            </a:r>
            <a:br>
              <a:rPr lang="ru-RU" sz="2000" i="1" dirty="0" smtClean="0">
                <a:solidFill>
                  <a:srgbClr val="002060"/>
                </a:solidFill>
                <a:latin typeface="Constantia" pitchFamily="18" charset="0"/>
              </a:rPr>
            </a:br>
            <a:r>
              <a:rPr lang="ru-RU" sz="2000" b="1" i="1" dirty="0" smtClean="0">
                <a:solidFill>
                  <a:srgbClr val="002060"/>
                </a:solidFill>
                <a:latin typeface="Constantia" pitchFamily="18" charset="0"/>
              </a:rPr>
              <a:t>4. Планируемые результаты:</a:t>
            </a:r>
            <a:r>
              <a:rPr lang="ru-RU" sz="2000" i="1" dirty="0" smtClean="0">
                <a:solidFill>
                  <a:srgbClr val="002060"/>
                </a:solidFill>
                <a:latin typeface="Constantia" pitchFamily="18" charset="0"/>
              </a:rPr>
              <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расширить знания детей о прошлом России;</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пробудить стремление знать историю нашей страны;</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закрепить знание государственной символики, гимна РФ;</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закрепить умение детей использовать по своему замыслу нетрадиционные методы рисования;</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формирование патриотических чувств ребенка;</a:t>
            </a:r>
            <a:br>
              <a:rPr lang="ru-RU" sz="2000" i="1" dirty="0" smtClean="0">
                <a:solidFill>
                  <a:srgbClr val="002060"/>
                </a:solidFill>
                <a:latin typeface="Constantia" pitchFamily="18" charset="0"/>
              </a:rPr>
            </a:br>
            <a:r>
              <a:rPr lang="ru-RU" sz="2000" i="1" dirty="0" smtClean="0">
                <a:solidFill>
                  <a:srgbClr val="002060"/>
                </a:solidFill>
                <a:latin typeface="Constantia" pitchFamily="18" charset="0"/>
              </a:rPr>
              <a:t>учить детей использовать знания оригами в своих работах.</a:t>
            </a:r>
            <a:r>
              <a:rPr lang="ru-RU" sz="2000" dirty="0" smtClean="0">
                <a:latin typeface="Constantia" pitchFamily="18" charset="0"/>
              </a:rPr>
              <a:t/>
            </a:r>
            <a:br>
              <a:rPr lang="ru-RU" sz="2000" dirty="0" smtClean="0">
                <a:latin typeface="Constantia" pitchFamily="18" charset="0"/>
              </a:rPr>
            </a:br>
            <a:r>
              <a:rPr lang="ru-RU" sz="2000" b="1" dirty="0" smtClean="0">
                <a:latin typeface="Constantia" pitchFamily="18" charset="0"/>
              </a:rPr>
              <a:t> </a:t>
            </a:r>
            <a:r>
              <a:rPr lang="ru-RU" sz="2000" dirty="0" smtClean="0">
                <a:latin typeface="Constantia" pitchFamily="18" charset="0"/>
              </a:rPr>
              <a:t/>
            </a:r>
            <a:br>
              <a:rPr lang="ru-RU" sz="2000" dirty="0" smtClean="0">
                <a:latin typeface="Constantia" pitchFamily="18" charset="0"/>
              </a:rPr>
            </a:br>
            <a:r>
              <a:rPr lang="ru-RU" sz="2000" dirty="0" smtClean="0">
                <a:latin typeface="Constantia" pitchFamily="18" charset="0"/>
              </a:rPr>
              <a:t/>
            </a:r>
            <a:br>
              <a:rPr lang="ru-RU" sz="2000" dirty="0" smtClean="0">
                <a:latin typeface="Constantia" pitchFamily="18" charset="0"/>
              </a:rPr>
            </a:br>
            <a:r>
              <a:rPr lang="ru-RU" sz="1600" dirty="0" smtClean="0">
                <a:latin typeface="Constantia" pitchFamily="18" charset="0"/>
              </a:rPr>
              <a:t/>
            </a:r>
            <a:br>
              <a:rPr lang="ru-RU" sz="1600" dirty="0" smtClean="0">
                <a:latin typeface="Constantia" pitchFamily="18" charset="0"/>
              </a:rPr>
            </a:br>
            <a:endParaRPr lang="ru-RU" sz="1600" dirty="0">
              <a:latin typeface="Constantia" pitchFamily="18" charset="0"/>
            </a:endParaRPr>
          </a:p>
        </p:txBody>
      </p:sp>
    </p:spTree>
  </p:cSld>
  <p:clrMapOvr>
    <a:masterClrMapping/>
  </p:clrMapOvr>
  <p:transition advClick="0" advTm="4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pPr algn="l"/>
            <a:r>
              <a:rPr lang="ru-RU" sz="2400" b="1" i="1" dirty="0" smtClean="0">
                <a:solidFill>
                  <a:srgbClr val="002060"/>
                </a:solidFill>
                <a:latin typeface="Constantia" pitchFamily="18" charset="0"/>
              </a:rPr>
              <a:t>5. Продукт  проектной деятельности:</a:t>
            </a:r>
            <a:r>
              <a:rPr lang="ru-RU" sz="2400" i="1" dirty="0" smtClean="0">
                <a:solidFill>
                  <a:srgbClr val="002060"/>
                </a:solidFill>
                <a:latin typeface="Constantia" pitchFamily="18" charset="0"/>
              </a:rPr>
              <a:t> конструирование из бумаги «Голубь мира!», аппликация/лепка «Вечный огонь: памятник Героям», рисование «Праздничный салют на ночном небе», фотографии, дети были ознакомлены с памятными медалями, чтение стихотворений и рассказов посвященных этой знаменательной дате, прослушивание музыкальных произведений.</a:t>
            </a:r>
            <a:br>
              <a:rPr lang="ru-RU" sz="2400" i="1" dirty="0" smtClean="0">
                <a:solidFill>
                  <a:srgbClr val="002060"/>
                </a:solidFill>
                <a:latin typeface="Constantia" pitchFamily="18" charset="0"/>
              </a:rPr>
            </a:br>
            <a:r>
              <a:rPr lang="ru-RU" sz="2400" i="1" dirty="0" smtClean="0">
                <a:solidFill>
                  <a:srgbClr val="002060"/>
                </a:solidFill>
                <a:latin typeface="Constantia" pitchFamily="18" charset="0"/>
              </a:rPr>
              <a:t> </a:t>
            </a:r>
            <a:br>
              <a:rPr lang="ru-RU" sz="2400" i="1" dirty="0" smtClean="0">
                <a:solidFill>
                  <a:srgbClr val="002060"/>
                </a:solidFill>
                <a:latin typeface="Constantia" pitchFamily="18" charset="0"/>
              </a:rPr>
            </a:br>
            <a:r>
              <a:rPr lang="ru-RU" sz="2400" b="1" i="1" dirty="0" smtClean="0">
                <a:solidFill>
                  <a:srgbClr val="002060"/>
                </a:solidFill>
                <a:latin typeface="Constantia" pitchFamily="18" charset="0"/>
              </a:rPr>
              <a:t>6. Работа с родителями:</a:t>
            </a:r>
            <a:r>
              <a:rPr lang="ru-RU" sz="2400" i="1" dirty="0" smtClean="0">
                <a:solidFill>
                  <a:srgbClr val="002060"/>
                </a:solidFill>
                <a:latin typeface="Constantia" pitchFamily="18" charset="0"/>
              </a:rPr>
              <a:t> было предложено родителям посетить музеи и выставки, посвященные ВОВ; оформление информационного стенда по теме: «История Георгиевской ленточки», «История акции «Георгиевская Ленточка»».</a:t>
            </a:r>
            <a:endParaRPr lang="ru-RU" sz="2400" i="1" dirty="0">
              <a:solidFill>
                <a:srgbClr val="002060"/>
              </a:solidFill>
              <a:latin typeface="Constantia" pitchFamily="18" charset="0"/>
            </a:endParaRPr>
          </a:p>
        </p:txBody>
      </p:sp>
    </p:spTree>
  </p:cSld>
  <p:clrMapOvr>
    <a:masterClrMapping/>
  </p:clrMapOvr>
  <p:transition advClick="0" advTm="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0"/>
          </a:xfrm>
        </p:spPr>
        <p:txBody>
          <a:bodyPr>
            <a:normAutofit fontScale="90000"/>
          </a:bodyPr>
          <a:lstStyle/>
          <a:p>
            <a:pPr lvl="0" algn="l"/>
            <a:r>
              <a:rPr lang="ru-RU" sz="2200" b="1" i="1" dirty="0" smtClean="0">
                <a:latin typeface="Constantia" pitchFamily="18" charset="0"/>
              </a:rPr>
              <a:t/>
            </a:r>
            <a:br>
              <a:rPr lang="ru-RU" sz="2200" b="1" i="1" dirty="0" smtClean="0">
                <a:latin typeface="Constantia" pitchFamily="18" charset="0"/>
              </a:rPr>
            </a:br>
            <a:r>
              <a:rPr lang="ru-RU" sz="2200" b="1" i="1" dirty="0" smtClean="0">
                <a:solidFill>
                  <a:srgbClr val="002060"/>
                </a:solidFill>
                <a:latin typeface="Constantia" pitchFamily="18" charset="0"/>
              </a:rPr>
              <a:t>Беседы на тему:</a:t>
            </a:r>
            <a:r>
              <a:rPr lang="ru-RU" sz="2200" dirty="0" smtClean="0">
                <a:solidFill>
                  <a:srgbClr val="002060"/>
                </a:solidFill>
                <a:latin typeface="Constantia" pitchFamily="18" charset="0"/>
              </a:rPr>
              <a:t> «Мы – граждане большой страны»; «Родина – мать зовёт!».</a:t>
            </a:r>
            <a:br>
              <a:rPr lang="ru-RU" sz="2200" dirty="0" smtClean="0">
                <a:solidFill>
                  <a:srgbClr val="002060"/>
                </a:solidFill>
                <a:latin typeface="Constantia" pitchFamily="18" charset="0"/>
              </a:rPr>
            </a:br>
            <a:r>
              <a:rPr lang="ru-RU" sz="2200" dirty="0" smtClean="0">
                <a:solidFill>
                  <a:srgbClr val="002060"/>
                </a:solidFill>
                <a:latin typeface="Constantia" pitchFamily="18" charset="0"/>
              </a:rPr>
              <a:t/>
            </a:r>
            <a:br>
              <a:rPr lang="ru-RU" sz="2200" dirty="0" smtClean="0">
                <a:solidFill>
                  <a:srgbClr val="002060"/>
                </a:solidFill>
                <a:latin typeface="Constantia" pitchFamily="18" charset="0"/>
              </a:rPr>
            </a:br>
            <a:r>
              <a:rPr lang="ru-RU" sz="2200" b="1" i="1" dirty="0" smtClean="0">
                <a:solidFill>
                  <a:srgbClr val="002060"/>
                </a:solidFill>
                <a:latin typeface="Constantia" pitchFamily="18" charset="0"/>
              </a:rPr>
              <a:t>Поделки:</a:t>
            </a:r>
            <a:r>
              <a:rPr lang="ru-RU" sz="2200" dirty="0" smtClean="0">
                <a:solidFill>
                  <a:srgbClr val="002060"/>
                </a:solidFill>
                <a:latin typeface="Constantia" pitchFamily="18" charset="0"/>
              </a:rPr>
              <a:t> конструирование из бумаги «Голубь мира!», аппликация/лепка «Вечный огонь: памятник Героям», рисование «Праздничный салют на ночном небе».</a:t>
            </a:r>
            <a:br>
              <a:rPr lang="ru-RU" sz="2200" dirty="0" smtClean="0">
                <a:solidFill>
                  <a:srgbClr val="002060"/>
                </a:solidFill>
                <a:latin typeface="Constantia" pitchFamily="18" charset="0"/>
              </a:rPr>
            </a:br>
            <a:r>
              <a:rPr lang="ru-RU" sz="2200" dirty="0" smtClean="0">
                <a:solidFill>
                  <a:srgbClr val="002060"/>
                </a:solidFill>
                <a:latin typeface="Constantia" pitchFamily="18" charset="0"/>
              </a:rPr>
              <a:t/>
            </a:r>
            <a:br>
              <a:rPr lang="ru-RU" sz="2200" dirty="0" smtClean="0">
                <a:solidFill>
                  <a:srgbClr val="002060"/>
                </a:solidFill>
                <a:latin typeface="Constantia" pitchFamily="18" charset="0"/>
              </a:rPr>
            </a:br>
            <a:r>
              <a:rPr lang="ru-RU" sz="2200" b="1" i="1" dirty="0" smtClean="0">
                <a:solidFill>
                  <a:srgbClr val="002060"/>
                </a:solidFill>
                <a:latin typeface="Constantia" pitchFamily="18" charset="0"/>
              </a:rPr>
              <a:t>Прослушивание музыкальных произведений:</a:t>
            </a:r>
            <a:r>
              <a:rPr lang="ru-RU" sz="2200" dirty="0" smtClean="0">
                <a:solidFill>
                  <a:srgbClr val="002060"/>
                </a:solidFill>
                <a:latin typeface="Constantia" pitchFamily="18" charset="0"/>
              </a:rPr>
              <a:t> «Журавли»; «Катюша»; «Вставай страна огромная»; «Тёмная ночь»; «В землянке»; «День Победы»; группа «Любе» - «За тебя, Родина мать»; «Солдат»; «Гимн России»; «Березы».</a:t>
            </a:r>
            <a:br>
              <a:rPr lang="ru-RU" sz="2200" dirty="0" smtClean="0">
                <a:solidFill>
                  <a:srgbClr val="002060"/>
                </a:solidFill>
                <a:latin typeface="Constantia" pitchFamily="18" charset="0"/>
              </a:rPr>
            </a:br>
            <a:r>
              <a:rPr lang="ru-RU" sz="2200" dirty="0" smtClean="0">
                <a:solidFill>
                  <a:srgbClr val="002060"/>
                </a:solidFill>
                <a:latin typeface="Constantia" pitchFamily="18" charset="0"/>
              </a:rPr>
              <a:t/>
            </a:r>
            <a:br>
              <a:rPr lang="ru-RU" sz="2200" dirty="0" smtClean="0">
                <a:solidFill>
                  <a:srgbClr val="002060"/>
                </a:solidFill>
                <a:latin typeface="Constantia" pitchFamily="18" charset="0"/>
              </a:rPr>
            </a:br>
            <a:r>
              <a:rPr lang="ru-RU" sz="2200" b="1" i="1" dirty="0" smtClean="0">
                <a:solidFill>
                  <a:srgbClr val="002060"/>
                </a:solidFill>
                <a:latin typeface="Constantia" pitchFamily="18" charset="0"/>
              </a:rPr>
              <a:t>Чтение стихотворений и рассказов:</a:t>
            </a:r>
            <a:r>
              <a:rPr lang="ru-RU" sz="2200" dirty="0" smtClean="0">
                <a:solidFill>
                  <a:srgbClr val="002060"/>
                </a:solidFill>
                <a:latin typeface="Constantia" pitchFamily="18" charset="0"/>
              </a:rPr>
              <a:t> «Лучше нет родного края» </a:t>
            </a:r>
            <a:r>
              <a:rPr lang="ru-RU" sz="2200" i="1" dirty="0" smtClean="0">
                <a:solidFill>
                  <a:srgbClr val="002060"/>
                </a:solidFill>
                <a:latin typeface="Constantia" pitchFamily="18" charset="0"/>
              </a:rPr>
              <a:t>П. Воронько, «Праздничный салют» </a:t>
            </a:r>
            <a:r>
              <a:rPr lang="ru-RU" sz="2200" dirty="0" smtClean="0">
                <a:solidFill>
                  <a:srgbClr val="002060"/>
                </a:solidFill>
                <a:latin typeface="Constantia" pitchFamily="18" charset="0"/>
              </a:rPr>
              <a:t>Т. </a:t>
            </a:r>
            <a:r>
              <a:rPr lang="ru-RU" sz="2200" dirty="0" err="1" smtClean="0">
                <a:solidFill>
                  <a:srgbClr val="002060"/>
                </a:solidFill>
                <a:latin typeface="Constantia" pitchFamily="18" charset="0"/>
              </a:rPr>
              <a:t>Шарыгиной</a:t>
            </a:r>
            <a:r>
              <a:rPr lang="ru-RU" sz="2200" dirty="0" smtClean="0">
                <a:solidFill>
                  <a:srgbClr val="002060"/>
                </a:solidFill>
                <a:latin typeface="Constantia" pitchFamily="18" charset="0"/>
              </a:rPr>
              <a:t>, «Мир» М. </a:t>
            </a:r>
            <a:r>
              <a:rPr lang="ru-RU" sz="2200" dirty="0" err="1" smtClean="0">
                <a:solidFill>
                  <a:srgbClr val="002060"/>
                </a:solidFill>
                <a:latin typeface="Constantia" pitchFamily="18" charset="0"/>
              </a:rPr>
              <a:t>Джумаевой</a:t>
            </a:r>
            <a:r>
              <a:rPr lang="ru-RU" sz="2200" dirty="0" smtClean="0">
                <a:solidFill>
                  <a:srgbClr val="002060"/>
                </a:solidFill>
                <a:latin typeface="Constantia" pitchFamily="18" charset="0"/>
              </a:rPr>
              <a:t>, «Кто стоит за нас горой» С. Крупина, «Что такое день Победы?» А. Усачева, «День Победы» Т. </a:t>
            </a:r>
            <a:r>
              <a:rPr lang="ru-RU" sz="2200" i="1" dirty="0" smtClean="0">
                <a:solidFill>
                  <a:srgbClr val="002060"/>
                </a:solidFill>
                <a:latin typeface="Constantia" pitchFamily="18" charset="0"/>
              </a:rPr>
              <a:t>Белозеров, «Поход» </a:t>
            </a:r>
            <a:r>
              <a:rPr lang="ru-RU" sz="2200" dirty="0" smtClean="0">
                <a:solidFill>
                  <a:srgbClr val="002060"/>
                </a:solidFill>
                <a:latin typeface="Constantia" pitchFamily="18" charset="0"/>
              </a:rPr>
              <a:t>А. Гайдар, «Похождение жука-носорога» К.Г.Паустовский.</a:t>
            </a:r>
            <a:r>
              <a:rPr lang="ru-RU" sz="2000" dirty="0" smtClean="0">
                <a:latin typeface="Constantia" pitchFamily="18" charset="0"/>
              </a:rPr>
              <a:t/>
            </a:r>
            <a:br>
              <a:rPr lang="ru-RU" sz="2000" dirty="0" smtClean="0">
                <a:latin typeface="Constantia" pitchFamily="18" charset="0"/>
              </a:rPr>
            </a:br>
            <a:r>
              <a:rPr lang="ru-RU" sz="2000" dirty="0" smtClean="0">
                <a:latin typeface="Constantia" pitchFamily="18" charset="0"/>
              </a:rPr>
              <a:t/>
            </a:r>
            <a:br>
              <a:rPr lang="ru-RU" sz="2000" dirty="0" smtClean="0">
                <a:latin typeface="Constantia" pitchFamily="18" charset="0"/>
              </a:rPr>
            </a:br>
            <a:endParaRPr lang="ru-RU" sz="2000" dirty="0">
              <a:latin typeface="Constantia" pitchFamily="18" charset="0"/>
            </a:endParaRPr>
          </a:p>
        </p:txBody>
      </p:sp>
    </p:spTree>
  </p:cSld>
  <p:clrMapOvr>
    <a:masterClrMapping/>
  </p:clrMapOvr>
  <p:transition advClick="0" advTm="4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19459" name="i-main-pic" descr="Картинка 1 из 18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260648"/>
            <a:ext cx="3627198" cy="270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0" name="i-main-pic" descr="Картинка 142 из 225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260648"/>
            <a:ext cx="3953608" cy="2780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58" name="Рисунок 121" descr="http://valenik.ru/vsesvit/vidvs/5/50/503/5037/a/5037n0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2708920"/>
            <a:ext cx="2715286" cy="3931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1" name="i-main-pic" descr="Картинка 87 из 517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3645024"/>
            <a:ext cx="4108597" cy="2780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500" fill="hold"/>
                                        <p:tgtEl>
                                          <p:spTgt spid="19461"/>
                                        </p:tgtEl>
                                        <p:attrNameLst>
                                          <p:attrName>ppt_x</p:attrName>
                                        </p:attrNameLst>
                                      </p:cBhvr>
                                      <p:tavLst>
                                        <p:tav tm="0">
                                          <p:val>
                                            <p:strVal val="#ppt_x"/>
                                          </p:val>
                                        </p:tav>
                                        <p:tav tm="100000">
                                          <p:val>
                                            <p:strVal val="#ppt_x"/>
                                          </p:val>
                                        </p:tav>
                                      </p:tavLst>
                                    </p:anim>
                                    <p:anim calcmode="lin" valueType="num">
                                      <p:cBhvr additive="base">
                                        <p:cTn id="13" dur="500" fill="hold"/>
                                        <p:tgtEl>
                                          <p:spTgt spid="1946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additive="base">
                                        <p:cTn id="17" dur="500" fill="hold"/>
                                        <p:tgtEl>
                                          <p:spTgt spid="19460"/>
                                        </p:tgtEl>
                                        <p:attrNameLst>
                                          <p:attrName>ppt_x</p:attrName>
                                        </p:attrNameLst>
                                      </p:cBhvr>
                                      <p:tavLst>
                                        <p:tav tm="0">
                                          <p:val>
                                            <p:strVal val="#ppt_x"/>
                                          </p:val>
                                        </p:tav>
                                        <p:tav tm="100000">
                                          <p:val>
                                            <p:strVal val="#ppt_x"/>
                                          </p:val>
                                        </p:tav>
                                      </p:tavLst>
                                    </p:anim>
                                    <p:anim calcmode="lin" valueType="num">
                                      <p:cBhvr additive="base">
                                        <p:cTn id="18" dur="500" fill="hold"/>
                                        <p:tgtEl>
                                          <p:spTgt spid="1946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458"/>
                                        </p:tgtEl>
                                        <p:attrNameLst>
                                          <p:attrName>style.visibility</p:attrName>
                                        </p:attrNameLst>
                                      </p:cBhvr>
                                      <p:to>
                                        <p:strVal val="visible"/>
                                      </p:to>
                                    </p:set>
                                    <p:anim calcmode="lin" valueType="num">
                                      <p:cBhvr additive="base">
                                        <p:cTn id="22" dur="500" fill="hold"/>
                                        <p:tgtEl>
                                          <p:spTgt spid="19458"/>
                                        </p:tgtEl>
                                        <p:attrNameLst>
                                          <p:attrName>ppt_x</p:attrName>
                                        </p:attrNameLst>
                                      </p:cBhvr>
                                      <p:tavLst>
                                        <p:tav tm="0">
                                          <p:val>
                                            <p:strVal val="#ppt_x"/>
                                          </p:val>
                                        </p:tav>
                                        <p:tav tm="100000">
                                          <p:val>
                                            <p:strVal val="#ppt_x"/>
                                          </p:val>
                                        </p:tav>
                                      </p:tavLst>
                                    </p:anim>
                                    <p:anim calcmode="lin" valueType="num">
                                      <p:cBhvr additive="base">
                                        <p:cTn id="23"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21507" name="Рисунок 10" descr="http://smayli.ru/data/smiles/9maya-31.jpg"/>
          <p:cNvPicPr>
            <a:picLocks noChangeAspect="1" noChangeArrowheads="1"/>
          </p:cNvPicPr>
          <p:nvPr/>
        </p:nvPicPr>
        <p:blipFill>
          <a:blip r:embed="rId3" cstate="print"/>
          <a:srcRect/>
          <a:stretch>
            <a:fillRect/>
          </a:stretch>
        </p:blipFill>
        <p:spPr bwMode="auto">
          <a:xfrm>
            <a:off x="1331640" y="181732"/>
            <a:ext cx="6336704" cy="6415080"/>
          </a:xfrm>
          <a:prstGeom prst="rect">
            <a:avLst/>
          </a:prstGeom>
          <a:noFill/>
          <a:ln w="9525">
            <a:noFill/>
            <a:miter lim="800000"/>
            <a:headEnd/>
            <a:tailEnd/>
          </a:ln>
        </p:spPr>
      </p:pic>
    </p:spTree>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93</Words>
  <Application>Microsoft Office PowerPoint</Application>
  <PresentationFormat>Экран (4:3)</PresentationFormat>
  <Paragraphs>22</Paragraphs>
  <Slides>15</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ГОСУДАРСТВЕННОЕ БЮДЖЕТНОЕ ОБЩЕОБРАЗОВАТЕЛЬНОЕ УЧРЕЖДЕНИЕ ГОРОДА МОСКВЫ   «ШКОЛА № 2026» структурное подразделение №3</vt:lpstr>
      <vt:lpstr> «Как у маленького деревца, еле поднявше- гося над землёй, заботливый садовник  укрепляет корень, от мощности ко- торого зависит жизнь растения на протяжении нескольких десятилетий, так педагог должен заботиться о воспитании у своих детей чувства безграничной любви к Родине».   В.А. Сухомлинский. </vt:lpstr>
      <vt:lpstr> ПЛАН     I.  Введение.   1. Актуальность выбранной темы. 2. Цель проекта. 3. Задачи. 4. Планируемые результаты. 5. Продукт проектной деятельности. 6. Роль родителей.   II. Этапы работы над проектом.    1 этап: рождение проблемы. 2 этап: планирование. 3 этап: поиск информации. 4 этап: реализация проекта. 5 этап: презентация.   III. Вывод. </vt:lpstr>
      <vt:lpstr> 1. Актуальность выбранной темы. О важности приобщения ребенка к культуре своего народа написано много, поскольку обращение к отеческому наследию воспитывает уважение, гордость за землю, на которой живешь. Поэтому детям необходимо знать и изучать культуру своих предков. Именно акцент на знание истории народа, его культуры поможет в дальнейшем с уважением и интересом относиться к культурным традициям других народов.   2. Цель проекта:  познакомить с героическим прошлым нашей Родины, расширение кругозора детей,  предложить детям увековечить память о героях, создав свою поделку – макет памятника. </vt:lpstr>
      <vt:lpstr>   3. Задачи:  дать элементарное представление о ВОВ 1941-1945 года; познакомить с символикой  нашей Родины: герб, флаг, гимн; развивать чувство ответственности и гордости за достижения страны; формировать патриотические чувства и представления о героизме; воспитывать уважение к защитникам Родины;  желание, став взрослым, встать на защиту своей страны, своего народа. 4. Планируемые результаты: расширить знания детей о прошлом России; пробудить стремление знать историю нашей страны; закрепить знание государственной символики, гимна РФ; закрепить умение детей использовать по своему замыслу нетрадиционные методы рисования; формирование патриотических чувств ребенка; учить детей использовать знания оригами в своих работах.     </vt:lpstr>
      <vt:lpstr>5. Продукт  проектной деятельности: конструирование из бумаги «Голубь мира!», аппликация/лепка «Вечный огонь: памятник Героям», рисование «Праздничный салют на ночном небе», фотографии, дети были ознакомлены с памятными медалями, чтение стихотворений и рассказов посвященных этой знаменательной дате, прослушивание музыкальных произведений.   6. Работа с родителями: было предложено родителям посетить музеи и выставки, посвященные ВОВ; оформление информационного стенда по теме: «История Георгиевской ленточки», «История акции «Георгиевская Ленточка»».</vt:lpstr>
      <vt:lpstr> Беседы на тему: «Мы – граждане большой страны»; «Родина – мать зовёт!».  Поделки: конструирование из бумаги «Голубь мира!», аппликация/лепка «Вечный огонь: памятник Героям», рисование «Праздничный салют на ночном небе».  Прослушивание музыкальных произведений: «Журавли»; «Катюша»; «Вставай страна огромная»; «Тёмная ночь»; «В землянке»; «День Победы»; группа «Любе» - «За тебя, Родина мать»; «Солдат»; «Гимн России»; «Березы».  Чтение стихотворений и рассказов: «Лучше нет родного края» П. Воронько, «Праздничный салют» Т. Шарыгиной, «Мир» М. Джумаевой, «Кто стоит за нас горой» С. Крупина, «Что такое день Победы?» А. Усачева, «День Победы» Т. Белозеров, «Поход» А. Гайдар, «Похождение жука-носорога» К.Г.Паустовский.  </vt:lpstr>
      <vt:lpstr>Презентация PowerPoint</vt:lpstr>
      <vt:lpstr>Презентация PowerPoint</vt:lpstr>
      <vt:lpstr>6 мая Голубь мира!</vt:lpstr>
      <vt:lpstr>7 мая Вечный огонь: памятник Героям</vt:lpstr>
      <vt:lpstr>8 мая Праздничный салют</vt:lpstr>
      <vt:lpstr>Вечный огонь: памятник Героям </vt:lpstr>
      <vt:lpstr>ВЫВОД   Недостаточно оставить тело и душу детей в таком состоянии, в каком они даны природой - мы заботимся об их воспитании и о6учении, чтобы хорошее стало много лучшим, а плохое изменилось и стало хорошим. </vt:lpstr>
      <vt:lpstr>Конец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ОБЩЕОБРАЗОВАТЕЛЬНОЕ УЧРЕЖДЕНИЕ ГОРОДА МОСКВЫ   «ШКОЛА № 2026» структурное подразделение №3</dc:title>
  <dc:creator>Юрий</dc:creator>
  <cp:lastModifiedBy>RePack by Diakov</cp:lastModifiedBy>
  <cp:revision>31</cp:revision>
  <dcterms:created xsi:type="dcterms:W3CDTF">2015-05-17T15:00:09Z</dcterms:created>
  <dcterms:modified xsi:type="dcterms:W3CDTF">2016-04-04T06:11:07Z</dcterms:modified>
</cp:coreProperties>
</file>