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62" r:id="rId4"/>
    <p:sldId id="261" r:id="rId5"/>
    <p:sldId id="266" r:id="rId6"/>
    <p:sldId id="267" r:id="rId7"/>
    <p:sldId id="264" r:id="rId8"/>
    <p:sldId id="269" r:id="rId9"/>
    <p:sldId id="265" r:id="rId10"/>
    <p:sldId id="274" r:id="rId11"/>
    <p:sldId id="271" r:id="rId12"/>
    <p:sldId id="272" r:id="rId13"/>
    <p:sldId id="270" r:id="rId14"/>
    <p:sldId id="260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190" autoAdjust="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12503-16E9-42D9-B2D9-F7656673E4B4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6DA9A-D75E-41A4-ABBD-946AFD10A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6DA9A-D75E-41A4-ABBD-946AFD10ABA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6200000">
            <a:off x="-850486" y="4711533"/>
            <a:ext cx="2996954" cy="1295983"/>
          </a:xfrm>
          <a:prstGeom prst="rect">
            <a:avLst/>
          </a:prstGeom>
          <a:noFill/>
        </p:spPr>
      </p:pic>
      <p:pic>
        <p:nvPicPr>
          <p:cNvPr id="21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5400000">
            <a:off x="-850486" y="3901443"/>
            <a:ext cx="2996954" cy="1295983"/>
          </a:xfrm>
          <a:prstGeom prst="rect">
            <a:avLst/>
          </a:prstGeom>
          <a:noFill/>
        </p:spPr>
      </p:pic>
      <p:pic>
        <p:nvPicPr>
          <p:cNvPr id="19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6200000">
            <a:off x="-877485" y="877488"/>
            <a:ext cx="3050959" cy="1295983"/>
          </a:xfrm>
          <a:prstGeom prst="rect">
            <a:avLst/>
          </a:prstGeom>
          <a:noFill/>
        </p:spPr>
      </p:pic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-561223" y="220679"/>
            <a:ext cx="8799812" cy="685800"/>
          </a:xfrm>
          <a:prstGeom prst="flowChartProcess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5" rIns="91429" bIns="45715"/>
          <a:lstStyle/>
          <a:p>
            <a:pPr algn="r"/>
            <a:r>
              <a:rPr lang="ru-RU" sz="1500" i="1" dirty="0">
                <a:solidFill>
                  <a:srgbClr val="0000CC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                                                                                                      </a:t>
            </a:r>
            <a:endParaRPr lang="ru-RU" sz="2200" dirty="0">
              <a:solidFill>
                <a:srgbClr val="0000CC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-140200" y="2047547"/>
            <a:ext cx="9144000" cy="685800"/>
          </a:xfrm>
          <a:prstGeom prst="flowChartProcess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5" rIns="91429" bIns="45715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200" b="1" i="1" spc="46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                                                                                       </a:t>
            </a:r>
          </a:p>
          <a:p>
            <a:pPr algn="r"/>
            <a:endParaRPr lang="ru-RU" sz="2200" b="1" i="1" spc="46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r"/>
            <a:endParaRPr lang="ru-RU" sz="2200" b="1" i="1" spc="46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r"/>
            <a:endParaRPr lang="ru-RU" sz="2200" b="1" i="1" spc="46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9" name="AutoShape 5" descr="Картинки по запросу фоны для фотошопа"/>
          <p:cNvSpPr>
            <a:spLocks noChangeAspect="1" noChangeArrowheads="1"/>
          </p:cNvSpPr>
          <p:nvPr/>
        </p:nvSpPr>
        <p:spPr bwMode="auto">
          <a:xfrm>
            <a:off x="7356309" y="-108349"/>
            <a:ext cx="4064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214414" y="857232"/>
            <a:ext cx="792958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 Использование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технологии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 в социально коммуникативном развитии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720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6200000">
            <a:off x="-1284178" y="5145227"/>
            <a:ext cx="2996954" cy="428595"/>
          </a:xfrm>
          <a:prstGeom prst="rect">
            <a:avLst/>
          </a:prstGeom>
          <a:noFill/>
        </p:spPr>
      </p:pic>
      <p:pic>
        <p:nvPicPr>
          <p:cNvPr id="21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5400000">
            <a:off x="-1284179" y="4335137"/>
            <a:ext cx="2996954" cy="428596"/>
          </a:xfrm>
          <a:prstGeom prst="rect">
            <a:avLst/>
          </a:prstGeom>
          <a:noFill/>
        </p:spPr>
      </p:pic>
      <p:pic>
        <p:nvPicPr>
          <p:cNvPr id="19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6200000">
            <a:off x="-1311180" y="1311179"/>
            <a:ext cx="3050959" cy="428593"/>
          </a:xfrm>
          <a:prstGeom prst="rect">
            <a:avLst/>
          </a:prstGeom>
          <a:noFill/>
        </p:spPr>
      </p:pic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-561223" y="220679"/>
            <a:ext cx="8799812" cy="685800"/>
          </a:xfrm>
          <a:prstGeom prst="flowChartProcess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5" rIns="91429" bIns="45715"/>
          <a:lstStyle/>
          <a:p>
            <a:pPr algn="r"/>
            <a:r>
              <a:rPr lang="ru-RU" sz="1500" i="1" dirty="0">
                <a:solidFill>
                  <a:srgbClr val="0000CC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                                                                                                      </a:t>
            </a:r>
            <a:endParaRPr lang="ru-RU" sz="2200" dirty="0">
              <a:solidFill>
                <a:srgbClr val="0000CC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29" name="AutoShape 5" descr="Картинки по запросу фоны для фотошопа"/>
          <p:cNvSpPr>
            <a:spLocks noChangeAspect="1" noChangeArrowheads="1"/>
          </p:cNvSpPr>
          <p:nvPr/>
        </p:nvSpPr>
        <p:spPr bwMode="auto">
          <a:xfrm>
            <a:off x="7356309" y="-108349"/>
            <a:ext cx="4064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6147046" y="0"/>
            <a:ext cx="2996954" cy="357166"/>
          </a:xfrm>
          <a:prstGeom prst="rect">
            <a:avLst/>
          </a:prstGeom>
          <a:noFill/>
        </p:spPr>
      </p:pic>
      <p:pic>
        <p:nvPicPr>
          <p:cNvPr id="23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357158" y="0"/>
            <a:ext cx="2996954" cy="357166"/>
          </a:xfrm>
          <a:prstGeom prst="rect">
            <a:avLst/>
          </a:prstGeom>
          <a:noFill/>
        </p:spPr>
      </p:pic>
      <p:pic>
        <p:nvPicPr>
          <p:cNvPr id="25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3357554" y="0"/>
            <a:ext cx="2996954" cy="357166"/>
          </a:xfrm>
          <a:prstGeom prst="rect">
            <a:avLst/>
          </a:prstGeom>
          <a:noFill/>
        </p:spPr>
      </p:pic>
      <p:pic>
        <p:nvPicPr>
          <p:cNvPr id="26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5400000">
            <a:off x="7395506" y="1677064"/>
            <a:ext cx="3068392" cy="428596"/>
          </a:xfrm>
          <a:prstGeom prst="rect">
            <a:avLst/>
          </a:prstGeom>
          <a:noFill/>
        </p:spPr>
      </p:pic>
      <p:pic>
        <p:nvPicPr>
          <p:cNvPr id="30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5400000">
            <a:off x="7431225" y="4713179"/>
            <a:ext cx="2996954" cy="428596"/>
          </a:xfrm>
          <a:prstGeom prst="rect">
            <a:avLst/>
          </a:prstGeom>
          <a:noFill/>
        </p:spPr>
      </p:pic>
      <p:pic>
        <p:nvPicPr>
          <p:cNvPr id="31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428596" y="6429396"/>
            <a:ext cx="3211268" cy="428604"/>
          </a:xfrm>
          <a:prstGeom prst="rect">
            <a:avLst/>
          </a:prstGeom>
          <a:noFill/>
        </p:spPr>
      </p:pic>
      <p:pic>
        <p:nvPicPr>
          <p:cNvPr id="32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3643306" y="6429396"/>
            <a:ext cx="2996954" cy="428604"/>
          </a:xfrm>
          <a:prstGeom prst="rect">
            <a:avLst/>
          </a:prstGeom>
          <a:noFill/>
        </p:spPr>
      </p:pic>
      <p:pic>
        <p:nvPicPr>
          <p:cNvPr id="33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6147046" y="6429396"/>
            <a:ext cx="2996954" cy="428604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28596" y="285728"/>
            <a:ext cx="828680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Сюжетно-ролевая игра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«Мы едем в зоопарк»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7544" y="1700808"/>
            <a:ext cx="1643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28596" y="2786058"/>
            <a:ext cx="2000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28596" y="4643446"/>
            <a:ext cx="371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71934" y="4786322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Картинки с изображением животных в зоопарке, набор игрушечных зверей, конструктор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95736" y="2852936"/>
            <a:ext cx="6117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Продолжать знакомить с зоопарком, учить строить забор.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отличать хищников от травоядных животных,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доброжелательность, умение налаживать контакт со сверстниками.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2000232" y="1785926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социального опыта детей средствами игровой деятельности,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720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6200000">
            <a:off x="-1284178" y="5145227"/>
            <a:ext cx="2996954" cy="428595"/>
          </a:xfrm>
          <a:prstGeom prst="rect">
            <a:avLst/>
          </a:prstGeom>
          <a:noFill/>
        </p:spPr>
      </p:pic>
      <p:pic>
        <p:nvPicPr>
          <p:cNvPr id="21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5400000">
            <a:off x="-1284179" y="4335137"/>
            <a:ext cx="2996954" cy="428596"/>
          </a:xfrm>
          <a:prstGeom prst="rect">
            <a:avLst/>
          </a:prstGeom>
          <a:noFill/>
        </p:spPr>
      </p:pic>
      <p:pic>
        <p:nvPicPr>
          <p:cNvPr id="19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6200000">
            <a:off x="-1311180" y="1311179"/>
            <a:ext cx="3050959" cy="428593"/>
          </a:xfrm>
          <a:prstGeom prst="rect">
            <a:avLst/>
          </a:prstGeom>
          <a:noFill/>
        </p:spPr>
      </p:pic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-561223" y="220679"/>
            <a:ext cx="8799812" cy="685800"/>
          </a:xfrm>
          <a:prstGeom prst="flowChartProcess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5" rIns="91429" bIns="45715"/>
          <a:lstStyle/>
          <a:p>
            <a:pPr algn="r"/>
            <a:r>
              <a:rPr lang="ru-RU" sz="1500" i="1" dirty="0">
                <a:solidFill>
                  <a:srgbClr val="0000CC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                                                                                                      </a:t>
            </a:r>
            <a:endParaRPr lang="ru-RU" sz="2200" dirty="0">
              <a:solidFill>
                <a:srgbClr val="0000CC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29" name="AutoShape 5" descr="Картинки по запросу фоны для фотошопа"/>
          <p:cNvSpPr>
            <a:spLocks noChangeAspect="1" noChangeArrowheads="1"/>
          </p:cNvSpPr>
          <p:nvPr/>
        </p:nvSpPr>
        <p:spPr bwMode="auto">
          <a:xfrm>
            <a:off x="7356309" y="-108349"/>
            <a:ext cx="4064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6147046" y="0"/>
            <a:ext cx="2996954" cy="357166"/>
          </a:xfrm>
          <a:prstGeom prst="rect">
            <a:avLst/>
          </a:prstGeom>
          <a:noFill/>
        </p:spPr>
      </p:pic>
      <p:pic>
        <p:nvPicPr>
          <p:cNvPr id="23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357158" y="0"/>
            <a:ext cx="2996954" cy="357166"/>
          </a:xfrm>
          <a:prstGeom prst="rect">
            <a:avLst/>
          </a:prstGeom>
          <a:noFill/>
        </p:spPr>
      </p:pic>
      <p:pic>
        <p:nvPicPr>
          <p:cNvPr id="25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3357554" y="0"/>
            <a:ext cx="2996954" cy="357166"/>
          </a:xfrm>
          <a:prstGeom prst="rect">
            <a:avLst/>
          </a:prstGeom>
          <a:noFill/>
        </p:spPr>
      </p:pic>
      <p:pic>
        <p:nvPicPr>
          <p:cNvPr id="26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5400000">
            <a:off x="7395506" y="1677064"/>
            <a:ext cx="3068392" cy="428596"/>
          </a:xfrm>
          <a:prstGeom prst="rect">
            <a:avLst/>
          </a:prstGeom>
          <a:noFill/>
        </p:spPr>
      </p:pic>
      <p:pic>
        <p:nvPicPr>
          <p:cNvPr id="30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5400000">
            <a:off x="7431225" y="4713179"/>
            <a:ext cx="2996954" cy="428596"/>
          </a:xfrm>
          <a:prstGeom prst="rect">
            <a:avLst/>
          </a:prstGeom>
          <a:noFill/>
        </p:spPr>
      </p:pic>
      <p:pic>
        <p:nvPicPr>
          <p:cNvPr id="31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428596" y="6429396"/>
            <a:ext cx="3211268" cy="428604"/>
          </a:xfrm>
          <a:prstGeom prst="rect">
            <a:avLst/>
          </a:prstGeom>
          <a:noFill/>
        </p:spPr>
      </p:pic>
      <p:pic>
        <p:nvPicPr>
          <p:cNvPr id="32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3643306" y="6429396"/>
            <a:ext cx="2996954" cy="428604"/>
          </a:xfrm>
          <a:prstGeom prst="rect">
            <a:avLst/>
          </a:prstGeom>
          <a:noFill/>
        </p:spPr>
      </p:pic>
      <p:pic>
        <p:nvPicPr>
          <p:cNvPr id="33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6147046" y="6429396"/>
            <a:ext cx="2996954" cy="428604"/>
          </a:xfrm>
          <a:prstGeom prst="rect">
            <a:avLst/>
          </a:prstGeom>
          <a:noFill/>
        </p:spPr>
      </p:pic>
      <p:pic>
        <p:nvPicPr>
          <p:cNvPr id="15" name="Рисунок 14" descr="C:\Users\Alsu\Desktop\Новая папка\20160220_035235.jpg"/>
          <p:cNvPicPr/>
          <p:nvPr/>
        </p:nvPicPr>
        <p:blipFill>
          <a:blip r:embed="rId3" cstate="print"/>
          <a:srcRect r="54714" b="38408"/>
          <a:stretch>
            <a:fillRect/>
          </a:stretch>
        </p:blipFill>
        <p:spPr bwMode="auto">
          <a:xfrm>
            <a:off x="642910" y="642918"/>
            <a:ext cx="328101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Alsu\Desktop\Новая папка\20160220_035235.jpg"/>
          <p:cNvPicPr/>
          <p:nvPr/>
        </p:nvPicPr>
        <p:blipFill>
          <a:blip r:embed="rId4" cstate="print"/>
          <a:srcRect l="15139"/>
          <a:stretch>
            <a:fillRect/>
          </a:stretch>
        </p:blipFill>
        <p:spPr bwMode="auto">
          <a:xfrm>
            <a:off x="4499992" y="2348880"/>
            <a:ext cx="349222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6720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6200000">
            <a:off x="-1284178" y="5145227"/>
            <a:ext cx="2996954" cy="428595"/>
          </a:xfrm>
          <a:prstGeom prst="rect">
            <a:avLst/>
          </a:prstGeom>
          <a:noFill/>
        </p:spPr>
      </p:pic>
      <p:pic>
        <p:nvPicPr>
          <p:cNvPr id="21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5400000">
            <a:off x="-1284179" y="4335137"/>
            <a:ext cx="2996954" cy="428596"/>
          </a:xfrm>
          <a:prstGeom prst="rect">
            <a:avLst/>
          </a:prstGeom>
          <a:noFill/>
        </p:spPr>
      </p:pic>
      <p:pic>
        <p:nvPicPr>
          <p:cNvPr id="19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6200000">
            <a:off x="-1311180" y="1311179"/>
            <a:ext cx="3050959" cy="428593"/>
          </a:xfrm>
          <a:prstGeom prst="rect">
            <a:avLst/>
          </a:prstGeom>
          <a:noFill/>
        </p:spPr>
      </p:pic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-561223" y="220679"/>
            <a:ext cx="8799812" cy="685800"/>
          </a:xfrm>
          <a:prstGeom prst="flowChartProcess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5" rIns="91429" bIns="45715"/>
          <a:lstStyle/>
          <a:p>
            <a:pPr algn="r"/>
            <a:r>
              <a:rPr lang="ru-RU" sz="1500" i="1" dirty="0">
                <a:solidFill>
                  <a:srgbClr val="0000CC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                                                                                                      </a:t>
            </a:r>
            <a:endParaRPr lang="ru-RU" sz="2200" dirty="0">
              <a:solidFill>
                <a:srgbClr val="0000CC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29" name="AutoShape 5" descr="Картинки по запросу фоны для фотошопа"/>
          <p:cNvSpPr>
            <a:spLocks noChangeAspect="1" noChangeArrowheads="1"/>
          </p:cNvSpPr>
          <p:nvPr/>
        </p:nvSpPr>
        <p:spPr bwMode="auto">
          <a:xfrm>
            <a:off x="7356309" y="-108349"/>
            <a:ext cx="4064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6147046" y="0"/>
            <a:ext cx="2996954" cy="357166"/>
          </a:xfrm>
          <a:prstGeom prst="rect">
            <a:avLst/>
          </a:prstGeom>
          <a:noFill/>
        </p:spPr>
      </p:pic>
      <p:pic>
        <p:nvPicPr>
          <p:cNvPr id="23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357158" y="0"/>
            <a:ext cx="2996954" cy="357166"/>
          </a:xfrm>
          <a:prstGeom prst="rect">
            <a:avLst/>
          </a:prstGeom>
          <a:noFill/>
        </p:spPr>
      </p:pic>
      <p:pic>
        <p:nvPicPr>
          <p:cNvPr id="25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3357554" y="0"/>
            <a:ext cx="2996954" cy="357166"/>
          </a:xfrm>
          <a:prstGeom prst="rect">
            <a:avLst/>
          </a:prstGeom>
          <a:noFill/>
        </p:spPr>
      </p:pic>
      <p:pic>
        <p:nvPicPr>
          <p:cNvPr id="26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5400000">
            <a:off x="7395506" y="1677064"/>
            <a:ext cx="3068392" cy="428596"/>
          </a:xfrm>
          <a:prstGeom prst="rect">
            <a:avLst/>
          </a:prstGeom>
          <a:noFill/>
        </p:spPr>
      </p:pic>
      <p:pic>
        <p:nvPicPr>
          <p:cNvPr id="30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5400000">
            <a:off x="7431225" y="4713179"/>
            <a:ext cx="2996954" cy="428596"/>
          </a:xfrm>
          <a:prstGeom prst="rect">
            <a:avLst/>
          </a:prstGeom>
          <a:noFill/>
        </p:spPr>
      </p:pic>
      <p:pic>
        <p:nvPicPr>
          <p:cNvPr id="31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428596" y="6429396"/>
            <a:ext cx="3211268" cy="428604"/>
          </a:xfrm>
          <a:prstGeom prst="rect">
            <a:avLst/>
          </a:prstGeom>
          <a:noFill/>
        </p:spPr>
      </p:pic>
      <p:pic>
        <p:nvPicPr>
          <p:cNvPr id="32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3643306" y="6429396"/>
            <a:ext cx="2996954" cy="428604"/>
          </a:xfrm>
          <a:prstGeom prst="rect">
            <a:avLst/>
          </a:prstGeom>
          <a:noFill/>
        </p:spPr>
      </p:pic>
      <p:pic>
        <p:nvPicPr>
          <p:cNvPr id="33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6147046" y="6429396"/>
            <a:ext cx="2996954" cy="42860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142976" y="428604"/>
            <a:ext cx="5004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Игра «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Мы-команда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1571612"/>
            <a:ext cx="15424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1472" y="2428868"/>
            <a:ext cx="2022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1472" y="5143512"/>
            <a:ext cx="36190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71736" y="2714620"/>
            <a:ext cx="6000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строить из конструктора по готовой схеме,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умение сотрудничать, договариваться ,работать в команде ,достигать желаемого результата,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доверие друг к другу</a:t>
            </a:r>
          </a:p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4214810" y="5286388"/>
            <a:ext cx="3661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Конструктор, схемы –изображения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39752" y="1700808"/>
            <a:ext cx="6260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умение действовать совместно,  учить доверять 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помогать друг другу.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720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6200000">
            <a:off x="-1284178" y="5145227"/>
            <a:ext cx="2996954" cy="428595"/>
          </a:xfrm>
          <a:prstGeom prst="rect">
            <a:avLst/>
          </a:prstGeom>
          <a:noFill/>
        </p:spPr>
      </p:pic>
      <p:pic>
        <p:nvPicPr>
          <p:cNvPr id="21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5400000">
            <a:off x="-1284179" y="4335137"/>
            <a:ext cx="2996954" cy="428596"/>
          </a:xfrm>
          <a:prstGeom prst="rect">
            <a:avLst/>
          </a:prstGeom>
          <a:noFill/>
        </p:spPr>
      </p:pic>
      <p:pic>
        <p:nvPicPr>
          <p:cNvPr id="19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6200000">
            <a:off x="-1311180" y="1311179"/>
            <a:ext cx="3050959" cy="428593"/>
          </a:xfrm>
          <a:prstGeom prst="rect">
            <a:avLst/>
          </a:prstGeom>
          <a:noFill/>
        </p:spPr>
      </p:pic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-561223" y="220679"/>
            <a:ext cx="8799812" cy="685800"/>
          </a:xfrm>
          <a:prstGeom prst="flowChartProcess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5" rIns="91429" bIns="45715"/>
          <a:lstStyle/>
          <a:p>
            <a:pPr algn="r"/>
            <a:r>
              <a:rPr lang="ru-RU" sz="1500" i="1" dirty="0">
                <a:solidFill>
                  <a:srgbClr val="0000CC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                                                                                                      </a:t>
            </a:r>
            <a:endParaRPr lang="ru-RU" sz="2200" dirty="0">
              <a:solidFill>
                <a:srgbClr val="0000CC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29" name="AutoShape 5" descr="Картинки по запросу фоны для фотошопа"/>
          <p:cNvSpPr>
            <a:spLocks noChangeAspect="1" noChangeArrowheads="1"/>
          </p:cNvSpPr>
          <p:nvPr/>
        </p:nvSpPr>
        <p:spPr bwMode="auto">
          <a:xfrm>
            <a:off x="7356309" y="-108349"/>
            <a:ext cx="4064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6147046" y="0"/>
            <a:ext cx="2996954" cy="357166"/>
          </a:xfrm>
          <a:prstGeom prst="rect">
            <a:avLst/>
          </a:prstGeom>
          <a:noFill/>
        </p:spPr>
      </p:pic>
      <p:pic>
        <p:nvPicPr>
          <p:cNvPr id="23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357158" y="0"/>
            <a:ext cx="2996954" cy="357166"/>
          </a:xfrm>
          <a:prstGeom prst="rect">
            <a:avLst/>
          </a:prstGeom>
          <a:noFill/>
        </p:spPr>
      </p:pic>
      <p:pic>
        <p:nvPicPr>
          <p:cNvPr id="25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3357554" y="0"/>
            <a:ext cx="2996954" cy="357166"/>
          </a:xfrm>
          <a:prstGeom prst="rect">
            <a:avLst/>
          </a:prstGeom>
          <a:noFill/>
        </p:spPr>
      </p:pic>
      <p:pic>
        <p:nvPicPr>
          <p:cNvPr id="26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5400000">
            <a:off x="7395506" y="1677064"/>
            <a:ext cx="3068392" cy="428596"/>
          </a:xfrm>
          <a:prstGeom prst="rect">
            <a:avLst/>
          </a:prstGeom>
          <a:noFill/>
        </p:spPr>
      </p:pic>
      <p:pic>
        <p:nvPicPr>
          <p:cNvPr id="30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5400000">
            <a:off x="7431225" y="4713179"/>
            <a:ext cx="2996954" cy="428596"/>
          </a:xfrm>
          <a:prstGeom prst="rect">
            <a:avLst/>
          </a:prstGeom>
          <a:noFill/>
        </p:spPr>
      </p:pic>
      <p:pic>
        <p:nvPicPr>
          <p:cNvPr id="31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428596" y="6429396"/>
            <a:ext cx="3211268" cy="428604"/>
          </a:xfrm>
          <a:prstGeom prst="rect">
            <a:avLst/>
          </a:prstGeom>
          <a:noFill/>
        </p:spPr>
      </p:pic>
      <p:pic>
        <p:nvPicPr>
          <p:cNvPr id="32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3643306" y="6429396"/>
            <a:ext cx="2996954" cy="428604"/>
          </a:xfrm>
          <a:prstGeom prst="rect">
            <a:avLst/>
          </a:prstGeom>
          <a:noFill/>
        </p:spPr>
      </p:pic>
      <p:pic>
        <p:nvPicPr>
          <p:cNvPr id="33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6147046" y="6429396"/>
            <a:ext cx="2996954" cy="428604"/>
          </a:xfrm>
          <a:prstGeom prst="rect">
            <a:avLst/>
          </a:prstGeom>
          <a:noFill/>
        </p:spPr>
      </p:pic>
      <p:pic>
        <p:nvPicPr>
          <p:cNvPr id="15" name="Рисунок 14" descr="C:\Users\Alsu\Desktop\Новая папка\20160220_0342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068960"/>
            <a:ext cx="3429000" cy="307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Alsu\Desktop\Новая папка\20160220_0341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836712"/>
            <a:ext cx="36724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6720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6200000">
            <a:off x="-1284178" y="5145227"/>
            <a:ext cx="2996954" cy="428595"/>
          </a:xfrm>
          <a:prstGeom prst="rect">
            <a:avLst/>
          </a:prstGeom>
          <a:noFill/>
        </p:spPr>
      </p:pic>
      <p:pic>
        <p:nvPicPr>
          <p:cNvPr id="21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5400000">
            <a:off x="-1284179" y="4335137"/>
            <a:ext cx="2996954" cy="428596"/>
          </a:xfrm>
          <a:prstGeom prst="rect">
            <a:avLst/>
          </a:prstGeom>
          <a:noFill/>
        </p:spPr>
      </p:pic>
      <p:pic>
        <p:nvPicPr>
          <p:cNvPr id="19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6200000">
            <a:off x="-1311180" y="1311179"/>
            <a:ext cx="3050959" cy="428593"/>
          </a:xfrm>
          <a:prstGeom prst="rect">
            <a:avLst/>
          </a:prstGeom>
          <a:noFill/>
        </p:spPr>
      </p:pic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-561223" y="220679"/>
            <a:ext cx="8799812" cy="685800"/>
          </a:xfrm>
          <a:prstGeom prst="flowChartProcess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5" rIns="91429" bIns="45715"/>
          <a:lstStyle/>
          <a:p>
            <a:pPr algn="r"/>
            <a:r>
              <a:rPr lang="ru-RU" sz="1500" i="1" dirty="0">
                <a:solidFill>
                  <a:srgbClr val="0000CC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                                                                                                      </a:t>
            </a:r>
            <a:endParaRPr lang="ru-RU" sz="2200" dirty="0">
              <a:solidFill>
                <a:srgbClr val="0000CC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29" name="AutoShape 5" descr="Картинки по запросу фоны для фотошопа"/>
          <p:cNvSpPr>
            <a:spLocks noChangeAspect="1" noChangeArrowheads="1"/>
          </p:cNvSpPr>
          <p:nvPr/>
        </p:nvSpPr>
        <p:spPr bwMode="auto">
          <a:xfrm>
            <a:off x="7356309" y="-108349"/>
            <a:ext cx="4064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6147046" y="0"/>
            <a:ext cx="2996954" cy="357166"/>
          </a:xfrm>
          <a:prstGeom prst="rect">
            <a:avLst/>
          </a:prstGeom>
          <a:noFill/>
        </p:spPr>
      </p:pic>
      <p:pic>
        <p:nvPicPr>
          <p:cNvPr id="23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357158" y="0"/>
            <a:ext cx="2996954" cy="357166"/>
          </a:xfrm>
          <a:prstGeom prst="rect">
            <a:avLst/>
          </a:prstGeom>
          <a:noFill/>
        </p:spPr>
      </p:pic>
      <p:pic>
        <p:nvPicPr>
          <p:cNvPr id="25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3357554" y="0"/>
            <a:ext cx="2996954" cy="357166"/>
          </a:xfrm>
          <a:prstGeom prst="rect">
            <a:avLst/>
          </a:prstGeom>
          <a:noFill/>
        </p:spPr>
      </p:pic>
      <p:pic>
        <p:nvPicPr>
          <p:cNvPr id="26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5400000">
            <a:off x="7395506" y="1677064"/>
            <a:ext cx="3068392" cy="428596"/>
          </a:xfrm>
          <a:prstGeom prst="rect">
            <a:avLst/>
          </a:prstGeom>
          <a:noFill/>
        </p:spPr>
      </p:pic>
      <p:pic>
        <p:nvPicPr>
          <p:cNvPr id="30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5400000">
            <a:off x="7431225" y="4713179"/>
            <a:ext cx="2996954" cy="428596"/>
          </a:xfrm>
          <a:prstGeom prst="rect">
            <a:avLst/>
          </a:prstGeom>
          <a:noFill/>
        </p:spPr>
      </p:pic>
      <p:pic>
        <p:nvPicPr>
          <p:cNvPr id="31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428596" y="6429396"/>
            <a:ext cx="3211268" cy="428604"/>
          </a:xfrm>
          <a:prstGeom prst="rect">
            <a:avLst/>
          </a:prstGeom>
          <a:noFill/>
        </p:spPr>
      </p:pic>
      <p:pic>
        <p:nvPicPr>
          <p:cNvPr id="32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3643306" y="6429396"/>
            <a:ext cx="2996954" cy="428604"/>
          </a:xfrm>
          <a:prstGeom prst="rect">
            <a:avLst/>
          </a:prstGeom>
          <a:noFill/>
        </p:spPr>
      </p:pic>
      <p:pic>
        <p:nvPicPr>
          <p:cNvPr id="33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6147046" y="6429396"/>
            <a:ext cx="2996954" cy="428604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28596" y="285728"/>
            <a:ext cx="828680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Сюжетно-ролевая игра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«Зоопарк»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8596" y="1714489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обеспечить интерес к сюжетно-ролевой игре, помочь создать игровую обстановку.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28596" y="2786058"/>
            <a:ext cx="828680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расширить представления о животных; формировать у детей творчески развивать сюжет используя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конструктор, разнообразно действовать с ним; воспитывать дружеское отношение между детьми.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28596" y="4643446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Конструктор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набор диких животных, фургон, муляжи овощей.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720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6200000">
            <a:off x="-850486" y="4711533"/>
            <a:ext cx="2996954" cy="1295983"/>
          </a:xfrm>
          <a:prstGeom prst="rect">
            <a:avLst/>
          </a:prstGeom>
          <a:noFill/>
        </p:spPr>
      </p:pic>
      <p:pic>
        <p:nvPicPr>
          <p:cNvPr id="21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5400000">
            <a:off x="-850486" y="3901443"/>
            <a:ext cx="2996954" cy="1295983"/>
          </a:xfrm>
          <a:prstGeom prst="rect">
            <a:avLst/>
          </a:prstGeom>
          <a:noFill/>
        </p:spPr>
      </p:pic>
      <p:pic>
        <p:nvPicPr>
          <p:cNvPr id="19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6200000">
            <a:off x="-877485" y="877488"/>
            <a:ext cx="3050959" cy="1295983"/>
          </a:xfrm>
          <a:prstGeom prst="rect">
            <a:avLst/>
          </a:prstGeom>
          <a:noFill/>
        </p:spPr>
      </p:pic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-561223" y="220679"/>
            <a:ext cx="8799812" cy="685800"/>
          </a:xfrm>
          <a:prstGeom prst="flowChartProcess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5" rIns="91429" bIns="45715"/>
          <a:lstStyle/>
          <a:p>
            <a:pPr algn="r"/>
            <a:r>
              <a:rPr lang="ru-RU" sz="1500" i="1" dirty="0">
                <a:solidFill>
                  <a:srgbClr val="0000CC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                                                                                                      </a:t>
            </a:r>
            <a:endParaRPr lang="ru-RU" sz="2200" dirty="0">
              <a:solidFill>
                <a:srgbClr val="0000CC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-140200" y="2047547"/>
            <a:ext cx="9144000" cy="685800"/>
          </a:xfrm>
          <a:prstGeom prst="flowChartProcess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5" rIns="91429" bIns="45715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200" b="1" i="1" spc="46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                                                                                       </a:t>
            </a:r>
          </a:p>
          <a:p>
            <a:pPr algn="r"/>
            <a:endParaRPr lang="ru-RU" sz="2200" b="1" i="1" spc="46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r"/>
            <a:endParaRPr lang="ru-RU" sz="2200" b="1" i="1" spc="46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r"/>
            <a:endParaRPr lang="ru-RU" sz="2200" b="1" i="1" spc="46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9" name="AutoShape 5" descr="Картинки по запросу фоны для фотошопа"/>
          <p:cNvSpPr>
            <a:spLocks noChangeAspect="1" noChangeArrowheads="1"/>
          </p:cNvSpPr>
          <p:nvPr/>
        </p:nvSpPr>
        <p:spPr bwMode="auto">
          <a:xfrm>
            <a:off x="7356309" y="-108349"/>
            <a:ext cx="4064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214414" y="857232"/>
            <a:ext cx="792958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 Использование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технологии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 в социально коммуникативном развитии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720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6200000">
            <a:off x="-1284178" y="5145227"/>
            <a:ext cx="2996954" cy="428595"/>
          </a:xfrm>
          <a:prstGeom prst="rect">
            <a:avLst/>
          </a:prstGeom>
          <a:noFill/>
        </p:spPr>
      </p:pic>
      <p:pic>
        <p:nvPicPr>
          <p:cNvPr id="21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5400000">
            <a:off x="-1284179" y="4335137"/>
            <a:ext cx="2996954" cy="428596"/>
          </a:xfrm>
          <a:prstGeom prst="rect">
            <a:avLst/>
          </a:prstGeom>
          <a:noFill/>
        </p:spPr>
      </p:pic>
      <p:pic>
        <p:nvPicPr>
          <p:cNvPr id="19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6200000">
            <a:off x="-1311180" y="1311179"/>
            <a:ext cx="3050959" cy="428593"/>
          </a:xfrm>
          <a:prstGeom prst="rect">
            <a:avLst/>
          </a:prstGeom>
          <a:noFill/>
        </p:spPr>
      </p:pic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-561223" y="220679"/>
            <a:ext cx="8799812" cy="685800"/>
          </a:xfrm>
          <a:prstGeom prst="flowChartProcess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5" rIns="91429" bIns="45715"/>
          <a:lstStyle/>
          <a:p>
            <a:pPr algn="r"/>
            <a:r>
              <a:rPr lang="ru-RU" sz="1500" i="1" dirty="0">
                <a:solidFill>
                  <a:srgbClr val="0000CC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                                                                                                      </a:t>
            </a:r>
            <a:endParaRPr lang="ru-RU" sz="2200" dirty="0">
              <a:solidFill>
                <a:srgbClr val="0000CC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29" name="AutoShape 5" descr="Картинки по запросу фоны для фотошопа"/>
          <p:cNvSpPr>
            <a:spLocks noChangeAspect="1" noChangeArrowheads="1"/>
          </p:cNvSpPr>
          <p:nvPr/>
        </p:nvSpPr>
        <p:spPr bwMode="auto">
          <a:xfrm>
            <a:off x="7356309" y="-108349"/>
            <a:ext cx="4064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6147046" y="0"/>
            <a:ext cx="2996954" cy="357166"/>
          </a:xfrm>
          <a:prstGeom prst="rect">
            <a:avLst/>
          </a:prstGeom>
          <a:noFill/>
        </p:spPr>
      </p:pic>
      <p:pic>
        <p:nvPicPr>
          <p:cNvPr id="23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357158" y="0"/>
            <a:ext cx="2996954" cy="357166"/>
          </a:xfrm>
          <a:prstGeom prst="rect">
            <a:avLst/>
          </a:prstGeom>
          <a:noFill/>
        </p:spPr>
      </p:pic>
      <p:pic>
        <p:nvPicPr>
          <p:cNvPr id="25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3357554" y="0"/>
            <a:ext cx="2996954" cy="357166"/>
          </a:xfrm>
          <a:prstGeom prst="rect">
            <a:avLst/>
          </a:prstGeom>
          <a:noFill/>
        </p:spPr>
      </p:pic>
      <p:pic>
        <p:nvPicPr>
          <p:cNvPr id="26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5400000">
            <a:off x="7395506" y="1677064"/>
            <a:ext cx="3068392" cy="428596"/>
          </a:xfrm>
          <a:prstGeom prst="rect">
            <a:avLst/>
          </a:prstGeom>
          <a:noFill/>
        </p:spPr>
      </p:pic>
      <p:pic>
        <p:nvPicPr>
          <p:cNvPr id="30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5400000">
            <a:off x="7431225" y="4713179"/>
            <a:ext cx="2996954" cy="428596"/>
          </a:xfrm>
          <a:prstGeom prst="rect">
            <a:avLst/>
          </a:prstGeom>
          <a:noFill/>
        </p:spPr>
      </p:pic>
      <p:pic>
        <p:nvPicPr>
          <p:cNvPr id="31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428596" y="6429396"/>
            <a:ext cx="3211268" cy="428604"/>
          </a:xfrm>
          <a:prstGeom prst="rect">
            <a:avLst/>
          </a:prstGeom>
          <a:noFill/>
        </p:spPr>
      </p:pic>
      <p:pic>
        <p:nvPicPr>
          <p:cNvPr id="32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3643306" y="6429396"/>
            <a:ext cx="2996954" cy="428604"/>
          </a:xfrm>
          <a:prstGeom prst="rect">
            <a:avLst/>
          </a:prstGeom>
          <a:noFill/>
        </p:spPr>
      </p:pic>
      <p:pic>
        <p:nvPicPr>
          <p:cNvPr id="33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6147046" y="6429396"/>
            <a:ext cx="2996954" cy="428604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28596" y="928670"/>
            <a:ext cx="82153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Усвоение норм и ценностей, принятых в обществе, включая моральные и нравственные ценности;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 общения и взаимодействия ребёнка с взрослыми и сверстниками;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Становление самостоятельности, целенаправленности 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собственных действий;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Организации;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Формирование позитивных установок к различным видам труда и творчества; формирование основ безопасного поведения в быту, социуме, природе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785918" y="214290"/>
            <a:ext cx="54292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Задачи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720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6200000">
            <a:off x="-1284178" y="5145227"/>
            <a:ext cx="2996954" cy="428595"/>
          </a:xfrm>
          <a:prstGeom prst="rect">
            <a:avLst/>
          </a:prstGeom>
          <a:noFill/>
        </p:spPr>
      </p:pic>
      <p:pic>
        <p:nvPicPr>
          <p:cNvPr id="21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5400000">
            <a:off x="-1284179" y="4335137"/>
            <a:ext cx="2996954" cy="428596"/>
          </a:xfrm>
          <a:prstGeom prst="rect">
            <a:avLst/>
          </a:prstGeom>
          <a:noFill/>
        </p:spPr>
      </p:pic>
      <p:pic>
        <p:nvPicPr>
          <p:cNvPr id="19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6200000">
            <a:off x="-1311180" y="1311179"/>
            <a:ext cx="3050959" cy="428593"/>
          </a:xfrm>
          <a:prstGeom prst="rect">
            <a:avLst/>
          </a:prstGeom>
          <a:noFill/>
        </p:spPr>
      </p:pic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-561223" y="220679"/>
            <a:ext cx="8799812" cy="685800"/>
          </a:xfrm>
          <a:prstGeom prst="flowChartProcess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5" rIns="91429" bIns="45715"/>
          <a:lstStyle/>
          <a:p>
            <a:pPr algn="r"/>
            <a:r>
              <a:rPr lang="ru-RU" sz="1500" i="1" dirty="0">
                <a:solidFill>
                  <a:srgbClr val="0000CC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                                                                                                      </a:t>
            </a:r>
            <a:endParaRPr lang="ru-RU" sz="2200" dirty="0">
              <a:solidFill>
                <a:srgbClr val="0000CC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29" name="AutoShape 5" descr="Картинки по запросу фоны для фотошопа"/>
          <p:cNvSpPr>
            <a:spLocks noChangeAspect="1" noChangeArrowheads="1"/>
          </p:cNvSpPr>
          <p:nvPr/>
        </p:nvSpPr>
        <p:spPr bwMode="auto">
          <a:xfrm>
            <a:off x="7356309" y="-108349"/>
            <a:ext cx="4064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6147046" y="0"/>
            <a:ext cx="2996954" cy="357166"/>
          </a:xfrm>
          <a:prstGeom prst="rect">
            <a:avLst/>
          </a:prstGeom>
          <a:noFill/>
        </p:spPr>
      </p:pic>
      <p:pic>
        <p:nvPicPr>
          <p:cNvPr id="23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357158" y="0"/>
            <a:ext cx="2996954" cy="357166"/>
          </a:xfrm>
          <a:prstGeom prst="rect">
            <a:avLst/>
          </a:prstGeom>
          <a:noFill/>
        </p:spPr>
      </p:pic>
      <p:pic>
        <p:nvPicPr>
          <p:cNvPr id="25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3357554" y="0"/>
            <a:ext cx="2996954" cy="357166"/>
          </a:xfrm>
          <a:prstGeom prst="rect">
            <a:avLst/>
          </a:prstGeom>
          <a:noFill/>
        </p:spPr>
      </p:pic>
      <p:pic>
        <p:nvPicPr>
          <p:cNvPr id="26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5400000">
            <a:off x="7395506" y="1677064"/>
            <a:ext cx="3068392" cy="428596"/>
          </a:xfrm>
          <a:prstGeom prst="rect">
            <a:avLst/>
          </a:prstGeom>
          <a:noFill/>
        </p:spPr>
      </p:pic>
      <p:pic>
        <p:nvPicPr>
          <p:cNvPr id="30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5400000">
            <a:off x="7431225" y="4713179"/>
            <a:ext cx="2996954" cy="428596"/>
          </a:xfrm>
          <a:prstGeom prst="rect">
            <a:avLst/>
          </a:prstGeom>
          <a:noFill/>
        </p:spPr>
      </p:pic>
      <p:pic>
        <p:nvPicPr>
          <p:cNvPr id="31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428596" y="6429396"/>
            <a:ext cx="3211268" cy="428604"/>
          </a:xfrm>
          <a:prstGeom prst="rect">
            <a:avLst/>
          </a:prstGeom>
          <a:noFill/>
        </p:spPr>
      </p:pic>
      <p:pic>
        <p:nvPicPr>
          <p:cNvPr id="32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3643306" y="6429396"/>
            <a:ext cx="2996954" cy="428604"/>
          </a:xfrm>
          <a:prstGeom prst="rect">
            <a:avLst/>
          </a:prstGeom>
          <a:noFill/>
        </p:spPr>
      </p:pic>
      <p:pic>
        <p:nvPicPr>
          <p:cNvPr id="33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6147046" y="6429396"/>
            <a:ext cx="2996954" cy="42860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28596" y="1571612"/>
            <a:ext cx="15716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1472" y="2643182"/>
            <a:ext cx="20002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0034" y="357166"/>
            <a:ext cx="81439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Сюжетно-ролевая игра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Семья»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28596" y="5143512"/>
            <a:ext cx="34290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43306" y="5286388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Набор Дочки матери, дополнительный набор конструктора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28794" y="1714488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у детей интереса к сюжетно-ролевой игре, помочь создать игровую обстановку посредством конструктора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71736" y="2786058"/>
            <a:ext cx="60722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Закреплять представления детей о семье, об обязанностях членов семьи. Развивать интерес к игре.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Побуждать детей к творческому воспроизведению в игре быта семьи посредством конструктора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Учить действовать в воображаемых ситуациях, использовать различные предметы – заместители.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Воспитывать любовь и уважение к членам семьи и их труду.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720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6200000">
            <a:off x="-1284178" y="5145227"/>
            <a:ext cx="2996954" cy="428595"/>
          </a:xfrm>
          <a:prstGeom prst="rect">
            <a:avLst/>
          </a:prstGeom>
          <a:noFill/>
        </p:spPr>
      </p:pic>
      <p:pic>
        <p:nvPicPr>
          <p:cNvPr id="21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5400000">
            <a:off x="-1284179" y="4335137"/>
            <a:ext cx="2996954" cy="428596"/>
          </a:xfrm>
          <a:prstGeom prst="rect">
            <a:avLst/>
          </a:prstGeom>
          <a:noFill/>
        </p:spPr>
      </p:pic>
      <p:pic>
        <p:nvPicPr>
          <p:cNvPr id="19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6200000">
            <a:off x="-1311180" y="1311179"/>
            <a:ext cx="3050959" cy="428593"/>
          </a:xfrm>
          <a:prstGeom prst="rect">
            <a:avLst/>
          </a:prstGeom>
          <a:noFill/>
        </p:spPr>
      </p:pic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-561223" y="220679"/>
            <a:ext cx="8799812" cy="685800"/>
          </a:xfrm>
          <a:prstGeom prst="flowChartProcess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5" rIns="91429" bIns="45715"/>
          <a:lstStyle/>
          <a:p>
            <a:pPr algn="r"/>
            <a:r>
              <a:rPr lang="ru-RU" sz="1500" i="1" dirty="0">
                <a:solidFill>
                  <a:srgbClr val="0000CC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                                                                                                      </a:t>
            </a:r>
            <a:endParaRPr lang="ru-RU" sz="2200" dirty="0">
              <a:solidFill>
                <a:srgbClr val="0000CC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29" name="AutoShape 5" descr="Картинки по запросу фоны для фотошопа"/>
          <p:cNvSpPr>
            <a:spLocks noChangeAspect="1" noChangeArrowheads="1"/>
          </p:cNvSpPr>
          <p:nvPr/>
        </p:nvSpPr>
        <p:spPr bwMode="auto">
          <a:xfrm>
            <a:off x="7356309" y="-108349"/>
            <a:ext cx="4064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6147046" y="0"/>
            <a:ext cx="2996954" cy="357166"/>
          </a:xfrm>
          <a:prstGeom prst="rect">
            <a:avLst/>
          </a:prstGeom>
          <a:noFill/>
        </p:spPr>
      </p:pic>
      <p:pic>
        <p:nvPicPr>
          <p:cNvPr id="23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357158" y="0"/>
            <a:ext cx="2996954" cy="357166"/>
          </a:xfrm>
          <a:prstGeom prst="rect">
            <a:avLst/>
          </a:prstGeom>
          <a:noFill/>
        </p:spPr>
      </p:pic>
      <p:pic>
        <p:nvPicPr>
          <p:cNvPr id="25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3357554" y="0"/>
            <a:ext cx="2996954" cy="357166"/>
          </a:xfrm>
          <a:prstGeom prst="rect">
            <a:avLst/>
          </a:prstGeom>
          <a:noFill/>
        </p:spPr>
      </p:pic>
      <p:pic>
        <p:nvPicPr>
          <p:cNvPr id="26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5400000">
            <a:off x="7395506" y="1677064"/>
            <a:ext cx="3068392" cy="428596"/>
          </a:xfrm>
          <a:prstGeom prst="rect">
            <a:avLst/>
          </a:prstGeom>
          <a:noFill/>
        </p:spPr>
      </p:pic>
      <p:pic>
        <p:nvPicPr>
          <p:cNvPr id="30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5400000">
            <a:off x="7431225" y="4713179"/>
            <a:ext cx="2996954" cy="428596"/>
          </a:xfrm>
          <a:prstGeom prst="rect">
            <a:avLst/>
          </a:prstGeom>
          <a:noFill/>
        </p:spPr>
      </p:pic>
      <p:pic>
        <p:nvPicPr>
          <p:cNvPr id="31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428596" y="6429396"/>
            <a:ext cx="3211268" cy="428604"/>
          </a:xfrm>
          <a:prstGeom prst="rect">
            <a:avLst/>
          </a:prstGeom>
          <a:noFill/>
        </p:spPr>
      </p:pic>
      <p:pic>
        <p:nvPicPr>
          <p:cNvPr id="32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3643306" y="6429396"/>
            <a:ext cx="2996954" cy="428604"/>
          </a:xfrm>
          <a:prstGeom prst="rect">
            <a:avLst/>
          </a:prstGeom>
          <a:noFill/>
        </p:spPr>
      </p:pic>
      <p:pic>
        <p:nvPicPr>
          <p:cNvPr id="33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6147046" y="6429396"/>
            <a:ext cx="2996954" cy="428604"/>
          </a:xfrm>
          <a:prstGeom prst="rect">
            <a:avLst/>
          </a:prstGeom>
          <a:noFill/>
        </p:spPr>
      </p:pic>
      <p:pic>
        <p:nvPicPr>
          <p:cNvPr id="16" name="Рисунок 15" descr="E:\DCIM\Camera\2016-02-24 11.40.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2587963" cy="194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E:\DCIM\Camera\2016-02-24 11.41.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357430"/>
            <a:ext cx="2726086" cy="199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E:\DCIM\Camera\2016-02-24 11.42.2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357694"/>
            <a:ext cx="2763061" cy="207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6720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6200000">
            <a:off x="-1284178" y="5145227"/>
            <a:ext cx="2996954" cy="428595"/>
          </a:xfrm>
          <a:prstGeom prst="rect">
            <a:avLst/>
          </a:prstGeom>
          <a:noFill/>
        </p:spPr>
      </p:pic>
      <p:pic>
        <p:nvPicPr>
          <p:cNvPr id="21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5400000">
            <a:off x="-1284179" y="4335137"/>
            <a:ext cx="2996954" cy="428596"/>
          </a:xfrm>
          <a:prstGeom prst="rect">
            <a:avLst/>
          </a:prstGeom>
          <a:noFill/>
        </p:spPr>
      </p:pic>
      <p:pic>
        <p:nvPicPr>
          <p:cNvPr id="19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6200000">
            <a:off x="-1311180" y="1311179"/>
            <a:ext cx="3050959" cy="428593"/>
          </a:xfrm>
          <a:prstGeom prst="rect">
            <a:avLst/>
          </a:prstGeom>
          <a:noFill/>
        </p:spPr>
      </p:pic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-561223" y="220679"/>
            <a:ext cx="8799812" cy="685800"/>
          </a:xfrm>
          <a:prstGeom prst="flowChartProcess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5" rIns="91429" bIns="45715"/>
          <a:lstStyle/>
          <a:p>
            <a:pPr algn="r"/>
            <a:r>
              <a:rPr lang="ru-RU" sz="1500" i="1" dirty="0">
                <a:solidFill>
                  <a:srgbClr val="0000CC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                                                                                                      </a:t>
            </a:r>
            <a:endParaRPr lang="ru-RU" sz="2200" dirty="0">
              <a:solidFill>
                <a:srgbClr val="0000CC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29" name="AutoShape 5" descr="Картинки по запросу фоны для фотошопа"/>
          <p:cNvSpPr>
            <a:spLocks noChangeAspect="1" noChangeArrowheads="1"/>
          </p:cNvSpPr>
          <p:nvPr/>
        </p:nvSpPr>
        <p:spPr bwMode="auto">
          <a:xfrm>
            <a:off x="7356309" y="-108349"/>
            <a:ext cx="4064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6147046" y="0"/>
            <a:ext cx="2996954" cy="357166"/>
          </a:xfrm>
          <a:prstGeom prst="rect">
            <a:avLst/>
          </a:prstGeom>
          <a:noFill/>
        </p:spPr>
      </p:pic>
      <p:pic>
        <p:nvPicPr>
          <p:cNvPr id="23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357158" y="0"/>
            <a:ext cx="2996954" cy="357166"/>
          </a:xfrm>
          <a:prstGeom prst="rect">
            <a:avLst/>
          </a:prstGeom>
          <a:noFill/>
        </p:spPr>
      </p:pic>
      <p:pic>
        <p:nvPicPr>
          <p:cNvPr id="25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3286116" y="0"/>
            <a:ext cx="2996954" cy="357166"/>
          </a:xfrm>
          <a:prstGeom prst="rect">
            <a:avLst/>
          </a:prstGeom>
          <a:noFill/>
        </p:spPr>
      </p:pic>
      <p:pic>
        <p:nvPicPr>
          <p:cNvPr id="26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5400000">
            <a:off x="7395506" y="1677064"/>
            <a:ext cx="3068392" cy="428596"/>
          </a:xfrm>
          <a:prstGeom prst="rect">
            <a:avLst/>
          </a:prstGeom>
          <a:noFill/>
        </p:spPr>
      </p:pic>
      <p:pic>
        <p:nvPicPr>
          <p:cNvPr id="30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5400000">
            <a:off x="7431225" y="4713179"/>
            <a:ext cx="2996954" cy="428596"/>
          </a:xfrm>
          <a:prstGeom prst="rect">
            <a:avLst/>
          </a:prstGeom>
          <a:noFill/>
        </p:spPr>
      </p:pic>
      <p:pic>
        <p:nvPicPr>
          <p:cNvPr id="31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428596" y="6429396"/>
            <a:ext cx="3211268" cy="428604"/>
          </a:xfrm>
          <a:prstGeom prst="rect">
            <a:avLst/>
          </a:prstGeom>
          <a:noFill/>
        </p:spPr>
      </p:pic>
      <p:pic>
        <p:nvPicPr>
          <p:cNvPr id="32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3643306" y="6429396"/>
            <a:ext cx="2996954" cy="428604"/>
          </a:xfrm>
          <a:prstGeom prst="rect">
            <a:avLst/>
          </a:prstGeom>
          <a:noFill/>
        </p:spPr>
      </p:pic>
      <p:pic>
        <p:nvPicPr>
          <p:cNvPr id="33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6147046" y="6429396"/>
            <a:ext cx="2996954" cy="428604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357158" y="357167"/>
            <a:ext cx="8358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Сюжетно-ролевая игра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«Строитель»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1785926"/>
            <a:ext cx="2000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40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00034" y="2714620"/>
            <a:ext cx="22484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7158" y="5429264"/>
            <a:ext cx="3761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57422" y="2786058"/>
            <a:ext cx="60722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Познакомить детей со строительными профессиями,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Формировать конструкторские умения и навыки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Расширить знания детей об особенностях труда строителей, расширить словарный запас детей: ввести понятия «постройка», «подъемный кран», «строитель», «крановщик», «строительный материал».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Воспитывать дружеские взаимоотношения в коллективе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29058" y="5500702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Конструктор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специализированные машины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Рабочие и служащие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857356" y="1928802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социального опыта детей средствами игровой деятельности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720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6200000">
            <a:off x="-1284178" y="5145227"/>
            <a:ext cx="2996954" cy="428595"/>
          </a:xfrm>
          <a:prstGeom prst="rect">
            <a:avLst/>
          </a:prstGeom>
          <a:noFill/>
        </p:spPr>
      </p:pic>
      <p:pic>
        <p:nvPicPr>
          <p:cNvPr id="21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5400000">
            <a:off x="-1284179" y="4335137"/>
            <a:ext cx="2996954" cy="428596"/>
          </a:xfrm>
          <a:prstGeom prst="rect">
            <a:avLst/>
          </a:prstGeom>
          <a:noFill/>
        </p:spPr>
      </p:pic>
      <p:pic>
        <p:nvPicPr>
          <p:cNvPr id="19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6200000">
            <a:off x="-1311180" y="1311179"/>
            <a:ext cx="3050959" cy="428593"/>
          </a:xfrm>
          <a:prstGeom prst="rect">
            <a:avLst/>
          </a:prstGeom>
          <a:noFill/>
        </p:spPr>
      </p:pic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-561223" y="220679"/>
            <a:ext cx="8799812" cy="685800"/>
          </a:xfrm>
          <a:prstGeom prst="flowChartProcess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5" rIns="91429" bIns="45715"/>
          <a:lstStyle/>
          <a:p>
            <a:pPr algn="r"/>
            <a:r>
              <a:rPr lang="ru-RU" sz="1500" i="1" dirty="0">
                <a:solidFill>
                  <a:srgbClr val="0000CC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                                                                                                      </a:t>
            </a:r>
            <a:endParaRPr lang="ru-RU" sz="2200" dirty="0">
              <a:solidFill>
                <a:srgbClr val="0000CC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29" name="AutoShape 5" descr="Картинки по запросу фоны для фотошопа"/>
          <p:cNvSpPr>
            <a:spLocks noChangeAspect="1" noChangeArrowheads="1"/>
          </p:cNvSpPr>
          <p:nvPr/>
        </p:nvSpPr>
        <p:spPr bwMode="auto">
          <a:xfrm>
            <a:off x="7356309" y="-108349"/>
            <a:ext cx="4064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6147046" y="0"/>
            <a:ext cx="2996954" cy="357166"/>
          </a:xfrm>
          <a:prstGeom prst="rect">
            <a:avLst/>
          </a:prstGeom>
          <a:noFill/>
        </p:spPr>
      </p:pic>
      <p:pic>
        <p:nvPicPr>
          <p:cNvPr id="23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357158" y="0"/>
            <a:ext cx="2996954" cy="357166"/>
          </a:xfrm>
          <a:prstGeom prst="rect">
            <a:avLst/>
          </a:prstGeom>
          <a:noFill/>
        </p:spPr>
      </p:pic>
      <p:pic>
        <p:nvPicPr>
          <p:cNvPr id="25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3357554" y="0"/>
            <a:ext cx="2996954" cy="357166"/>
          </a:xfrm>
          <a:prstGeom prst="rect">
            <a:avLst/>
          </a:prstGeom>
          <a:noFill/>
        </p:spPr>
      </p:pic>
      <p:pic>
        <p:nvPicPr>
          <p:cNvPr id="26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5400000">
            <a:off x="7395506" y="1677064"/>
            <a:ext cx="3068392" cy="428596"/>
          </a:xfrm>
          <a:prstGeom prst="rect">
            <a:avLst/>
          </a:prstGeom>
          <a:noFill/>
        </p:spPr>
      </p:pic>
      <p:pic>
        <p:nvPicPr>
          <p:cNvPr id="30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5400000">
            <a:off x="7431225" y="4713179"/>
            <a:ext cx="2996954" cy="428596"/>
          </a:xfrm>
          <a:prstGeom prst="rect">
            <a:avLst/>
          </a:prstGeom>
          <a:noFill/>
        </p:spPr>
      </p:pic>
      <p:pic>
        <p:nvPicPr>
          <p:cNvPr id="31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428596" y="6429396"/>
            <a:ext cx="3211268" cy="428604"/>
          </a:xfrm>
          <a:prstGeom prst="rect">
            <a:avLst/>
          </a:prstGeom>
          <a:noFill/>
        </p:spPr>
      </p:pic>
      <p:pic>
        <p:nvPicPr>
          <p:cNvPr id="32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3643306" y="6429396"/>
            <a:ext cx="2996954" cy="428604"/>
          </a:xfrm>
          <a:prstGeom prst="rect">
            <a:avLst/>
          </a:prstGeom>
          <a:noFill/>
        </p:spPr>
      </p:pic>
      <p:pic>
        <p:nvPicPr>
          <p:cNvPr id="33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6147046" y="6429396"/>
            <a:ext cx="2996954" cy="428604"/>
          </a:xfrm>
          <a:prstGeom prst="rect">
            <a:avLst/>
          </a:prstGeom>
          <a:noFill/>
        </p:spPr>
      </p:pic>
      <p:pic>
        <p:nvPicPr>
          <p:cNvPr id="15" name="Рисунок 14" descr="E:\DCIM\Camera\2016-02-24 11.36.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2694967" cy="202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E:\DCIM\Camera\2016-02-24 11.37.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428868"/>
            <a:ext cx="2837843" cy="209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E:\DCIM\Camera\2016-02-24 11.38.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429132"/>
            <a:ext cx="2685240" cy="201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6720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3" cstate="print"/>
          <a:srcRect l="8586" t="20717" r="8025" b="33358"/>
          <a:stretch>
            <a:fillRect/>
          </a:stretch>
        </p:blipFill>
        <p:spPr bwMode="auto">
          <a:xfrm rot="16200000">
            <a:off x="-1284178" y="5145227"/>
            <a:ext cx="2996954" cy="428595"/>
          </a:xfrm>
          <a:prstGeom prst="rect">
            <a:avLst/>
          </a:prstGeom>
          <a:noFill/>
        </p:spPr>
      </p:pic>
      <p:pic>
        <p:nvPicPr>
          <p:cNvPr id="21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3" cstate="print"/>
          <a:srcRect l="8586" t="20717" r="8025" b="33358"/>
          <a:stretch>
            <a:fillRect/>
          </a:stretch>
        </p:blipFill>
        <p:spPr bwMode="auto">
          <a:xfrm rot="5400000">
            <a:off x="-1284179" y="4335137"/>
            <a:ext cx="2996954" cy="428596"/>
          </a:xfrm>
          <a:prstGeom prst="rect">
            <a:avLst/>
          </a:prstGeom>
          <a:noFill/>
        </p:spPr>
      </p:pic>
      <p:pic>
        <p:nvPicPr>
          <p:cNvPr id="19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3" cstate="print"/>
          <a:srcRect l="8586" t="20717" r="8025" b="33358"/>
          <a:stretch>
            <a:fillRect/>
          </a:stretch>
        </p:blipFill>
        <p:spPr bwMode="auto">
          <a:xfrm rot="16200000">
            <a:off x="-1311180" y="1311179"/>
            <a:ext cx="3050959" cy="428593"/>
          </a:xfrm>
          <a:prstGeom prst="rect">
            <a:avLst/>
          </a:prstGeom>
          <a:noFill/>
        </p:spPr>
      </p:pic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-561223" y="220679"/>
            <a:ext cx="8799812" cy="685800"/>
          </a:xfrm>
          <a:prstGeom prst="flowChartProcess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5" rIns="91429" bIns="45715"/>
          <a:lstStyle/>
          <a:p>
            <a:pPr algn="r"/>
            <a:r>
              <a:rPr lang="ru-RU" sz="1500" i="1" dirty="0">
                <a:solidFill>
                  <a:srgbClr val="0000CC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                                                                                                      </a:t>
            </a:r>
            <a:endParaRPr lang="ru-RU" sz="2200" dirty="0">
              <a:solidFill>
                <a:srgbClr val="0000CC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29" name="AutoShape 5" descr="Картинки по запросу фоны для фотошопа"/>
          <p:cNvSpPr>
            <a:spLocks noChangeAspect="1" noChangeArrowheads="1"/>
          </p:cNvSpPr>
          <p:nvPr/>
        </p:nvSpPr>
        <p:spPr bwMode="auto">
          <a:xfrm>
            <a:off x="7356309" y="-108349"/>
            <a:ext cx="4064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3" cstate="print"/>
          <a:srcRect l="8586" t="20717" r="8025" b="33358"/>
          <a:stretch>
            <a:fillRect/>
          </a:stretch>
        </p:blipFill>
        <p:spPr bwMode="auto">
          <a:xfrm rot="10800000">
            <a:off x="6147046" y="0"/>
            <a:ext cx="2996954" cy="357166"/>
          </a:xfrm>
          <a:prstGeom prst="rect">
            <a:avLst/>
          </a:prstGeom>
          <a:noFill/>
        </p:spPr>
      </p:pic>
      <p:pic>
        <p:nvPicPr>
          <p:cNvPr id="23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3" cstate="print"/>
          <a:srcRect l="8586" t="20717" r="8025" b="33358"/>
          <a:stretch>
            <a:fillRect/>
          </a:stretch>
        </p:blipFill>
        <p:spPr bwMode="auto">
          <a:xfrm rot="10800000">
            <a:off x="357158" y="0"/>
            <a:ext cx="2996954" cy="357166"/>
          </a:xfrm>
          <a:prstGeom prst="rect">
            <a:avLst/>
          </a:prstGeom>
          <a:noFill/>
        </p:spPr>
      </p:pic>
      <p:pic>
        <p:nvPicPr>
          <p:cNvPr id="25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3" cstate="print"/>
          <a:srcRect l="8586" t="20717" r="8025" b="33358"/>
          <a:stretch>
            <a:fillRect/>
          </a:stretch>
        </p:blipFill>
        <p:spPr bwMode="auto">
          <a:xfrm rot="10800000">
            <a:off x="3357554" y="0"/>
            <a:ext cx="2996954" cy="357166"/>
          </a:xfrm>
          <a:prstGeom prst="rect">
            <a:avLst/>
          </a:prstGeom>
          <a:noFill/>
        </p:spPr>
      </p:pic>
      <p:pic>
        <p:nvPicPr>
          <p:cNvPr id="26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3" cstate="print"/>
          <a:srcRect l="8586" t="20717" r="8025" b="33358"/>
          <a:stretch>
            <a:fillRect/>
          </a:stretch>
        </p:blipFill>
        <p:spPr bwMode="auto">
          <a:xfrm rot="5400000">
            <a:off x="7395506" y="1677064"/>
            <a:ext cx="3068392" cy="428596"/>
          </a:xfrm>
          <a:prstGeom prst="rect">
            <a:avLst/>
          </a:prstGeom>
          <a:noFill/>
        </p:spPr>
      </p:pic>
      <p:pic>
        <p:nvPicPr>
          <p:cNvPr id="30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3" cstate="print"/>
          <a:srcRect l="8586" t="20717" r="8025" b="33358"/>
          <a:stretch>
            <a:fillRect/>
          </a:stretch>
        </p:blipFill>
        <p:spPr bwMode="auto">
          <a:xfrm rot="5400000">
            <a:off x="7431225" y="4713179"/>
            <a:ext cx="2996954" cy="428596"/>
          </a:xfrm>
          <a:prstGeom prst="rect">
            <a:avLst/>
          </a:prstGeom>
          <a:noFill/>
        </p:spPr>
      </p:pic>
      <p:pic>
        <p:nvPicPr>
          <p:cNvPr id="31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3" cstate="print"/>
          <a:srcRect l="8586" t="20717" r="8025" b="33358"/>
          <a:stretch>
            <a:fillRect/>
          </a:stretch>
        </p:blipFill>
        <p:spPr bwMode="auto">
          <a:xfrm rot="10800000">
            <a:off x="428596" y="6429396"/>
            <a:ext cx="3211268" cy="428604"/>
          </a:xfrm>
          <a:prstGeom prst="rect">
            <a:avLst/>
          </a:prstGeom>
          <a:noFill/>
        </p:spPr>
      </p:pic>
      <p:pic>
        <p:nvPicPr>
          <p:cNvPr id="32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3" cstate="print"/>
          <a:srcRect l="8586" t="20717" r="8025" b="33358"/>
          <a:stretch>
            <a:fillRect/>
          </a:stretch>
        </p:blipFill>
        <p:spPr bwMode="auto">
          <a:xfrm rot="10800000">
            <a:off x="3643306" y="6429396"/>
            <a:ext cx="2996954" cy="428604"/>
          </a:xfrm>
          <a:prstGeom prst="rect">
            <a:avLst/>
          </a:prstGeom>
          <a:noFill/>
        </p:spPr>
      </p:pic>
      <p:pic>
        <p:nvPicPr>
          <p:cNvPr id="33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3" cstate="print"/>
          <a:srcRect l="8586" t="20717" r="8025" b="33358"/>
          <a:stretch>
            <a:fillRect/>
          </a:stretch>
        </p:blipFill>
        <p:spPr bwMode="auto">
          <a:xfrm rot="10800000">
            <a:off x="6147046" y="6429396"/>
            <a:ext cx="2996954" cy="428604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2000232" y="500042"/>
            <a:ext cx="5967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«Вежливые слова»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8596" y="1357298"/>
            <a:ext cx="15424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00232" y="1428736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Систематизировать и закрепить знания детей по нравственному воспитанию посредством конструктора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00034" y="2285993"/>
            <a:ext cx="20717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71736" y="2428868"/>
            <a:ext cx="60722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Сформировать представление о воспитанном человеке.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азвивать уважения в общении, привычку пользоваться                 вежливыми словами.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Совершенствовать навыки соединения деталей конструкции.</a:t>
            </a:r>
          </a:p>
          <a:p>
            <a:pPr algn="just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00034" y="3857628"/>
            <a:ext cx="37473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40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Оборудование: 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43372" y="4000504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Конструктор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720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6200000">
            <a:off x="-1284178" y="5145227"/>
            <a:ext cx="2996954" cy="428595"/>
          </a:xfrm>
          <a:prstGeom prst="rect">
            <a:avLst/>
          </a:prstGeom>
          <a:noFill/>
        </p:spPr>
      </p:pic>
      <p:pic>
        <p:nvPicPr>
          <p:cNvPr id="21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5400000">
            <a:off x="-1284179" y="4335137"/>
            <a:ext cx="2996954" cy="428596"/>
          </a:xfrm>
          <a:prstGeom prst="rect">
            <a:avLst/>
          </a:prstGeom>
          <a:noFill/>
        </p:spPr>
      </p:pic>
      <p:pic>
        <p:nvPicPr>
          <p:cNvPr id="19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6200000">
            <a:off x="-1311180" y="1311179"/>
            <a:ext cx="3050959" cy="428593"/>
          </a:xfrm>
          <a:prstGeom prst="rect">
            <a:avLst/>
          </a:prstGeom>
          <a:noFill/>
        </p:spPr>
      </p:pic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-561223" y="220679"/>
            <a:ext cx="8799812" cy="685800"/>
          </a:xfrm>
          <a:prstGeom prst="flowChartProcess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5" rIns="91429" bIns="45715"/>
          <a:lstStyle/>
          <a:p>
            <a:pPr algn="r"/>
            <a:r>
              <a:rPr lang="ru-RU" sz="1500" i="1" dirty="0">
                <a:solidFill>
                  <a:srgbClr val="0000CC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                                                                                                      </a:t>
            </a:r>
            <a:endParaRPr lang="ru-RU" sz="2200" dirty="0">
              <a:solidFill>
                <a:srgbClr val="0000CC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29" name="AutoShape 5" descr="Картинки по запросу фоны для фотошопа"/>
          <p:cNvSpPr>
            <a:spLocks noChangeAspect="1" noChangeArrowheads="1"/>
          </p:cNvSpPr>
          <p:nvPr/>
        </p:nvSpPr>
        <p:spPr bwMode="auto">
          <a:xfrm>
            <a:off x="7356309" y="-108349"/>
            <a:ext cx="4064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6147046" y="0"/>
            <a:ext cx="2996954" cy="357166"/>
          </a:xfrm>
          <a:prstGeom prst="rect">
            <a:avLst/>
          </a:prstGeom>
          <a:noFill/>
        </p:spPr>
      </p:pic>
      <p:pic>
        <p:nvPicPr>
          <p:cNvPr id="23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357158" y="0"/>
            <a:ext cx="2996954" cy="357166"/>
          </a:xfrm>
          <a:prstGeom prst="rect">
            <a:avLst/>
          </a:prstGeom>
          <a:noFill/>
        </p:spPr>
      </p:pic>
      <p:pic>
        <p:nvPicPr>
          <p:cNvPr id="25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3357554" y="0"/>
            <a:ext cx="2996954" cy="357166"/>
          </a:xfrm>
          <a:prstGeom prst="rect">
            <a:avLst/>
          </a:prstGeom>
          <a:noFill/>
        </p:spPr>
      </p:pic>
      <p:pic>
        <p:nvPicPr>
          <p:cNvPr id="26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5400000">
            <a:off x="7395506" y="1677064"/>
            <a:ext cx="3068392" cy="428596"/>
          </a:xfrm>
          <a:prstGeom prst="rect">
            <a:avLst/>
          </a:prstGeom>
          <a:noFill/>
        </p:spPr>
      </p:pic>
      <p:pic>
        <p:nvPicPr>
          <p:cNvPr id="30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5400000">
            <a:off x="7431225" y="4713179"/>
            <a:ext cx="2996954" cy="428596"/>
          </a:xfrm>
          <a:prstGeom prst="rect">
            <a:avLst/>
          </a:prstGeom>
          <a:noFill/>
        </p:spPr>
      </p:pic>
      <p:pic>
        <p:nvPicPr>
          <p:cNvPr id="31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428596" y="6429396"/>
            <a:ext cx="3211268" cy="428604"/>
          </a:xfrm>
          <a:prstGeom prst="rect">
            <a:avLst/>
          </a:prstGeom>
          <a:noFill/>
        </p:spPr>
      </p:pic>
      <p:pic>
        <p:nvPicPr>
          <p:cNvPr id="32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3643306" y="6429396"/>
            <a:ext cx="2996954" cy="428604"/>
          </a:xfrm>
          <a:prstGeom prst="rect">
            <a:avLst/>
          </a:prstGeom>
          <a:noFill/>
        </p:spPr>
      </p:pic>
      <p:pic>
        <p:nvPicPr>
          <p:cNvPr id="33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6147046" y="6429396"/>
            <a:ext cx="2996954" cy="428604"/>
          </a:xfrm>
          <a:prstGeom prst="rect">
            <a:avLst/>
          </a:prstGeom>
          <a:noFill/>
        </p:spPr>
      </p:pic>
      <p:pic>
        <p:nvPicPr>
          <p:cNvPr id="15" name="Рисунок 14" descr="E:\DCIM\Camera\2016-02-24 11.51.17.jpg"/>
          <p:cNvPicPr/>
          <p:nvPr/>
        </p:nvPicPr>
        <p:blipFill>
          <a:blip r:embed="rId3" cstate="print"/>
          <a:srcRect l="6977" r="18008"/>
          <a:stretch>
            <a:fillRect/>
          </a:stretch>
        </p:blipFill>
        <p:spPr bwMode="auto">
          <a:xfrm>
            <a:off x="500034" y="428604"/>
            <a:ext cx="328614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E:\DCIM\Camera\2016-02-24 11.52.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571480"/>
            <a:ext cx="315885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E:\DCIM\Camera\2016-02-24 11.53.47.jpg"/>
          <p:cNvPicPr/>
          <p:nvPr/>
        </p:nvPicPr>
        <p:blipFill>
          <a:blip r:embed="rId5" cstate="print"/>
          <a:srcRect r="33455"/>
          <a:stretch>
            <a:fillRect/>
          </a:stretch>
        </p:blipFill>
        <p:spPr bwMode="auto">
          <a:xfrm>
            <a:off x="500034" y="3786190"/>
            <a:ext cx="3143272" cy="254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E:\DCIM\Camera\2016-02-24 11.54.48.jpg"/>
          <p:cNvPicPr/>
          <p:nvPr/>
        </p:nvPicPr>
        <p:blipFill>
          <a:blip r:embed="rId6" cstate="print"/>
          <a:srcRect r="21982"/>
          <a:stretch>
            <a:fillRect/>
          </a:stretch>
        </p:blipFill>
        <p:spPr bwMode="auto">
          <a:xfrm>
            <a:off x="5357818" y="3714752"/>
            <a:ext cx="3286148" cy="269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E:\DCIM\Camera\2016-02-24 11.55.04.jpg"/>
          <p:cNvPicPr/>
          <p:nvPr/>
        </p:nvPicPr>
        <p:blipFill>
          <a:blip r:embed="rId7" cstate="print"/>
          <a:srcRect t="20218" b="38813"/>
          <a:stretch>
            <a:fillRect/>
          </a:stretch>
        </p:blipFill>
        <p:spPr bwMode="auto">
          <a:xfrm>
            <a:off x="2928926" y="2214554"/>
            <a:ext cx="321471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6720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6200000">
            <a:off x="-1284178" y="5145227"/>
            <a:ext cx="2996954" cy="428595"/>
          </a:xfrm>
          <a:prstGeom prst="rect">
            <a:avLst/>
          </a:prstGeom>
          <a:noFill/>
        </p:spPr>
      </p:pic>
      <p:pic>
        <p:nvPicPr>
          <p:cNvPr id="21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5400000">
            <a:off x="-1284179" y="4335137"/>
            <a:ext cx="2996954" cy="428596"/>
          </a:xfrm>
          <a:prstGeom prst="rect">
            <a:avLst/>
          </a:prstGeom>
          <a:noFill/>
        </p:spPr>
      </p:pic>
      <p:pic>
        <p:nvPicPr>
          <p:cNvPr id="19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6200000">
            <a:off x="-1311180" y="1311179"/>
            <a:ext cx="3050959" cy="428593"/>
          </a:xfrm>
          <a:prstGeom prst="rect">
            <a:avLst/>
          </a:prstGeom>
          <a:noFill/>
        </p:spPr>
      </p:pic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-561223" y="220679"/>
            <a:ext cx="8799812" cy="685800"/>
          </a:xfrm>
          <a:prstGeom prst="flowChartProcess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5" rIns="91429" bIns="45715"/>
          <a:lstStyle/>
          <a:p>
            <a:pPr algn="r"/>
            <a:r>
              <a:rPr lang="ru-RU" sz="1500" i="1" dirty="0">
                <a:solidFill>
                  <a:srgbClr val="0000CC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eorgia" pitchFamily="18" charset="0"/>
              </a:rPr>
              <a:t>                                                                                                      </a:t>
            </a:r>
            <a:endParaRPr lang="ru-RU" sz="2200" dirty="0">
              <a:solidFill>
                <a:srgbClr val="0000CC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29" name="AutoShape 5" descr="Картинки по запросу фоны для фотошопа"/>
          <p:cNvSpPr>
            <a:spLocks noChangeAspect="1" noChangeArrowheads="1"/>
          </p:cNvSpPr>
          <p:nvPr/>
        </p:nvSpPr>
        <p:spPr bwMode="auto">
          <a:xfrm>
            <a:off x="7356309" y="-108349"/>
            <a:ext cx="4064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6147046" y="0"/>
            <a:ext cx="2996954" cy="357166"/>
          </a:xfrm>
          <a:prstGeom prst="rect">
            <a:avLst/>
          </a:prstGeom>
          <a:noFill/>
        </p:spPr>
      </p:pic>
      <p:pic>
        <p:nvPicPr>
          <p:cNvPr id="23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357158" y="0"/>
            <a:ext cx="2996954" cy="357166"/>
          </a:xfrm>
          <a:prstGeom prst="rect">
            <a:avLst/>
          </a:prstGeom>
          <a:noFill/>
        </p:spPr>
      </p:pic>
      <p:pic>
        <p:nvPicPr>
          <p:cNvPr id="25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3357554" y="0"/>
            <a:ext cx="2996954" cy="357166"/>
          </a:xfrm>
          <a:prstGeom prst="rect">
            <a:avLst/>
          </a:prstGeom>
          <a:noFill/>
        </p:spPr>
      </p:pic>
      <p:pic>
        <p:nvPicPr>
          <p:cNvPr id="26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5400000">
            <a:off x="7395506" y="1677064"/>
            <a:ext cx="3068392" cy="428596"/>
          </a:xfrm>
          <a:prstGeom prst="rect">
            <a:avLst/>
          </a:prstGeom>
          <a:noFill/>
        </p:spPr>
      </p:pic>
      <p:pic>
        <p:nvPicPr>
          <p:cNvPr id="30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5400000">
            <a:off x="7431225" y="4713179"/>
            <a:ext cx="2996954" cy="428596"/>
          </a:xfrm>
          <a:prstGeom prst="rect">
            <a:avLst/>
          </a:prstGeom>
          <a:noFill/>
        </p:spPr>
      </p:pic>
      <p:pic>
        <p:nvPicPr>
          <p:cNvPr id="31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428596" y="6429396"/>
            <a:ext cx="3211268" cy="428604"/>
          </a:xfrm>
          <a:prstGeom prst="rect">
            <a:avLst/>
          </a:prstGeom>
          <a:noFill/>
        </p:spPr>
      </p:pic>
      <p:pic>
        <p:nvPicPr>
          <p:cNvPr id="32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3643306" y="6429396"/>
            <a:ext cx="2996954" cy="428604"/>
          </a:xfrm>
          <a:prstGeom prst="rect">
            <a:avLst/>
          </a:prstGeom>
          <a:noFill/>
        </p:spPr>
      </p:pic>
      <p:pic>
        <p:nvPicPr>
          <p:cNvPr id="33" name="Picture 8" descr="C:\Users\User\Downloads\record_425485217.jpg"/>
          <p:cNvPicPr>
            <a:picLocks noChangeAspect="1" noChangeArrowheads="1"/>
          </p:cNvPicPr>
          <p:nvPr/>
        </p:nvPicPr>
        <p:blipFill>
          <a:blip r:embed="rId2" cstate="print"/>
          <a:srcRect l="8586" t="20717" r="8025" b="33358"/>
          <a:stretch>
            <a:fillRect/>
          </a:stretch>
        </p:blipFill>
        <p:spPr bwMode="auto">
          <a:xfrm rot="10800000">
            <a:off x="6147046" y="6429396"/>
            <a:ext cx="2996954" cy="42860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000100" y="357166"/>
            <a:ext cx="72701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Сюжетно-ролевая игра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«Магазин мебели»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1643050"/>
            <a:ext cx="1571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7158" y="2928934"/>
            <a:ext cx="19627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34" y="4857760"/>
            <a:ext cx="3619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071670" y="1714488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социального опыта детей   посредством конструктора.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214546" y="2928934"/>
            <a:ext cx="60722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Научить детей классифицировать предметы по общим признакам.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Учить детей строить мебель из конструктора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Расширить знания о специализированных магазинах.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Воспитывать чувство взаимопомощи.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071934" y="4929198"/>
            <a:ext cx="4214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Касса, карточки, деньги,  конструктор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720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585</Words>
  <Application>Microsoft Office PowerPoint</Application>
  <PresentationFormat>Экран (4:3)</PresentationFormat>
  <Paragraphs>100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Айнур</dc:creator>
  <cp:lastModifiedBy>Айнур</cp:lastModifiedBy>
  <cp:revision>52</cp:revision>
  <dcterms:created xsi:type="dcterms:W3CDTF">2016-02-22T11:06:42Z</dcterms:created>
  <dcterms:modified xsi:type="dcterms:W3CDTF">2016-02-24T07:48:40Z</dcterms:modified>
</cp:coreProperties>
</file>