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643050"/>
            <a:ext cx="8858280" cy="785818"/>
          </a:xfrm>
        </p:spPr>
        <p:txBody>
          <a:bodyPr>
            <a:noAutofit/>
          </a:bodyPr>
          <a:lstStyle/>
          <a:p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888\Desktop\экология\anywalls.com-58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7" y="0"/>
            <a:ext cx="9144497" cy="6858000"/>
          </a:xfrm>
          <a:prstGeom prst="rect">
            <a:avLst/>
          </a:prstGeom>
          <a:noFill/>
        </p:spPr>
      </p:pic>
      <p:pic>
        <p:nvPicPr>
          <p:cNvPr id="6" name="Picture 2" descr="C:\Users\888\Desktop\экология\anywalls.com-58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497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73866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81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«Использование проблемно-поисковых ситуаций в экологическом образовании дошкольников»</a:t>
            </a:r>
          </a:p>
          <a:p>
            <a:pPr algn="ctr"/>
            <a:r>
              <a:rPr lang="ru-RU" sz="4800" b="1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Gabriola" pitchFamily="82" charset="0"/>
                <a:cs typeface="Times New Roman" pitchFamily="18" charset="0"/>
              </a:rPr>
              <a:t>(обобщённый педагогический опыт)</a:t>
            </a:r>
          </a:p>
          <a:p>
            <a:pPr algn="ctr"/>
            <a:endParaRPr lang="ru-RU" sz="4800" b="1" spc="50" dirty="0" smtClean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  <a:latin typeface="Gabriola" pitchFamily="82" charset="0"/>
              <a:cs typeface="Times New Roman" pitchFamily="18" charset="0"/>
            </a:endParaRPr>
          </a:p>
          <a:p>
            <a:pPr algn="ctr"/>
            <a:endParaRPr lang="ru-RU" b="1" spc="50" dirty="0" smtClean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  <a:latin typeface="Gabriola" pitchFamily="82" charset="0"/>
              <a:cs typeface="Times New Roman" pitchFamily="18" charset="0"/>
            </a:endParaRPr>
          </a:p>
          <a:p>
            <a:pPr algn="ctr"/>
            <a:endParaRPr lang="ru-RU" b="1" spc="50" dirty="0" smtClean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  <a:latin typeface="Gabriola" pitchFamily="82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Cambria" pitchFamily="18" charset="0"/>
              </a:rPr>
              <a:t>                                                                         Автор: воспитатель  </a:t>
            </a:r>
            <a:r>
              <a:rPr lang="ru-RU" b="1" dirty="0" err="1" smtClean="0">
                <a:solidFill>
                  <a:srgbClr val="FFFF00"/>
                </a:solidFill>
                <a:latin typeface="Cambria" pitchFamily="18" charset="0"/>
              </a:rPr>
              <a:t>Цуканова</a:t>
            </a:r>
            <a:r>
              <a:rPr lang="ru-RU" b="1" dirty="0" smtClean="0">
                <a:solidFill>
                  <a:srgbClr val="FFFF00"/>
                </a:solidFill>
                <a:latin typeface="Cambria" pitchFamily="18" charset="0"/>
              </a:rPr>
              <a:t> Е.Д.,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Cambria" pitchFamily="18" charset="0"/>
              </a:rPr>
              <a:t>                                                                          МДОБУ  детский сад  №43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Cambria" pitchFamily="18" charset="0"/>
              </a:rPr>
              <a:t>                                                                         МО </a:t>
            </a:r>
            <a:r>
              <a:rPr lang="ru-RU" b="1" dirty="0" err="1" smtClean="0">
                <a:solidFill>
                  <a:srgbClr val="FFFF00"/>
                </a:solidFill>
                <a:latin typeface="Cambria" pitchFamily="18" charset="0"/>
              </a:rPr>
              <a:t>Кореновский</a:t>
            </a:r>
            <a:r>
              <a:rPr lang="ru-RU" b="1" dirty="0" smtClean="0">
                <a:solidFill>
                  <a:srgbClr val="FFFF00"/>
                </a:solidFill>
                <a:latin typeface="Cambria" pitchFamily="18" charset="0"/>
              </a:rPr>
              <a:t> район</a:t>
            </a:r>
          </a:p>
          <a:p>
            <a:pPr algn="ctr"/>
            <a:endParaRPr lang="ru-RU" sz="4800" b="1" spc="50" dirty="0" smtClean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  <a:latin typeface="Gabriola" pitchFamily="82" charset="0"/>
              <a:cs typeface="Times New Roman" pitchFamily="18" charset="0"/>
            </a:endParaRPr>
          </a:p>
          <a:p>
            <a:pPr algn="ctr"/>
            <a:endParaRPr lang="ru-RU" sz="4800" b="1" cap="none" spc="0" dirty="0">
              <a:ln w="38100" cmpd="sng">
                <a:solidFill>
                  <a:srgbClr val="002060">
                    <a:alpha val="55000"/>
                  </a:srgb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888\Desktop\экология\ladyBird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857628"/>
            <a:ext cx="3071802" cy="282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888\Desktop\фото для опыта\P60600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1" y="214290"/>
            <a:ext cx="4096127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888\Desktop\экология\dsc_8980 cop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929066"/>
            <a:ext cx="3500462" cy="2100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888\Desktop\экология\0_e9899_9fa42678_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285728"/>
            <a:ext cx="2260541" cy="2255832"/>
          </a:xfrm>
          <a:prstGeom prst="rect">
            <a:avLst/>
          </a:prstGeom>
          <a:noFill/>
        </p:spPr>
      </p:pic>
      <p:pic>
        <p:nvPicPr>
          <p:cNvPr id="2" name="Picture 2" descr="C:\Users\888\Desktop\фото для опыта 2\DSCN10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94" r="7812"/>
          <a:stretch>
            <a:fillRect/>
          </a:stretch>
        </p:blipFill>
        <p:spPr bwMode="auto">
          <a:xfrm>
            <a:off x="5143504" y="3000372"/>
            <a:ext cx="3492269" cy="368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88\Desktop\экология\265px-Oryctolagus_cuniculus_Tasmania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2311685" cy="28923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888\Desktop\экология\836900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285728"/>
            <a:ext cx="2143140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888\Desktop\экология\eda8772523d0e6512f73f6fc79606af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857628"/>
            <a:ext cx="2428892" cy="23983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888\Desktop\экология\49075cb0465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75" r="14286"/>
          <a:stretch>
            <a:fillRect/>
          </a:stretch>
        </p:blipFill>
        <p:spPr bwMode="auto">
          <a:xfrm>
            <a:off x="3786181" y="3857628"/>
            <a:ext cx="2546757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888\Desktop\экология\думает-ребенок-787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4243359"/>
            <a:ext cx="2178867" cy="2614641"/>
          </a:xfrm>
          <a:prstGeom prst="round2Same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500298" y="1214422"/>
            <a:ext cx="1071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9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4500570"/>
            <a:ext cx="9632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9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 descr="C:\Users\888\Desktop\экология\images.jpg"/>
          <p:cNvPicPr>
            <a:picLocks noChangeAspect="1" noChangeArrowheads="1"/>
          </p:cNvPicPr>
          <p:nvPr/>
        </p:nvPicPr>
        <p:blipFill>
          <a:blip r:embed="rId7" cstate="print"/>
          <a:srcRect l="6944" r="23611" b="16666"/>
          <a:stretch>
            <a:fillRect/>
          </a:stretch>
        </p:blipFill>
        <p:spPr bwMode="auto">
          <a:xfrm>
            <a:off x="5857884" y="2143116"/>
            <a:ext cx="1928826" cy="15430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C:\Users\888\Desktop\экология\316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44" r="12464" b="29477"/>
          <a:stretch>
            <a:fillRect/>
          </a:stretch>
        </p:blipFill>
        <p:spPr bwMode="auto">
          <a:xfrm>
            <a:off x="7786710" y="642918"/>
            <a:ext cx="1357290" cy="1809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7286644" y="1428736"/>
            <a:ext cx="7122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572008"/>
            <a:ext cx="9144000" cy="22859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Показ открытой непосредственно образовательной деятельности по познавательному развитию  с применением ИКТ  и проблемно-поисковых ситуаций</a:t>
            </a:r>
          </a:p>
          <a:p>
            <a:pPr algn="ct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в подготовительной группе</a:t>
            </a:r>
          </a:p>
          <a:p>
            <a:pPr algn="ct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 «Хозяин тайги – амурский тигр»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 descr="C:\Documents and Settings\xx\Рабочий стол\мама\проект тигр\тигр 2\aug10wallpaper-11_16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099" y="357166"/>
            <a:ext cx="2762269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888\Desktop\амурский тигр\siberian-tiger-panthera-tigris-altaic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357166"/>
            <a:ext cx="2786082" cy="208956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14414" y="242886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чего тигру полоски?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2428868"/>
            <a:ext cx="4643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тигры живут только  в Африке, то  почему на фотографии так много снега?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для Берёзкиной\DSCN10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27"/>
          <a:stretch>
            <a:fillRect/>
          </a:stretch>
        </p:blipFill>
        <p:spPr bwMode="auto">
          <a:xfrm>
            <a:off x="3571868" y="3214686"/>
            <a:ext cx="1500198" cy="1039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357290" y="4214818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отличить следы тигра среди следов других животных?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1357297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  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Также  создала  в группе развивающую предметно-пространственную среду, которая стала источником и стимулятором поисковой деятельности детей.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888\Desktop\фото для опыта 2\DSCN1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56" t="11458" b="7291"/>
          <a:stretch>
            <a:fillRect/>
          </a:stretch>
        </p:blipFill>
        <p:spPr bwMode="auto">
          <a:xfrm>
            <a:off x="285720" y="1428736"/>
            <a:ext cx="4500594" cy="3052589"/>
          </a:xfrm>
          <a:prstGeom prst="rect">
            <a:avLst/>
          </a:prstGeom>
          <a:noFill/>
        </p:spPr>
      </p:pic>
      <p:pic>
        <p:nvPicPr>
          <p:cNvPr id="2052" name="Picture 4" descr="C:\Users\888\Desktop\фото для опыта 2\DSCN10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/>
          <a:stretch>
            <a:fillRect/>
          </a:stretch>
        </p:blipFill>
        <p:spPr bwMode="auto">
          <a:xfrm>
            <a:off x="5286380" y="3357562"/>
            <a:ext cx="3714776" cy="3343304"/>
          </a:xfrm>
          <a:prstGeom prst="rect">
            <a:avLst/>
          </a:prstGeom>
          <a:noFill/>
        </p:spPr>
      </p:pic>
      <p:pic>
        <p:nvPicPr>
          <p:cNvPr id="2053" name="Picture 5" descr="C:\Users\888\Desktop\экология\17261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4643446"/>
            <a:ext cx="2714644" cy="19887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500063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Третий этап:</a:t>
            </a:r>
          </a:p>
          <a:p>
            <a:pPr algn="ctr">
              <a:buNone/>
            </a:pPr>
            <a:r>
              <a:rPr lang="ru-RU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Анализируя результаты наблюдений за активностью детей в самостоятельной и специально организованной познавательной деятельности, хочется отметить положительную динамику в повышении уровня познавательного интереса дошкольников, в расширении и углублении экологических знаний. Дети стали более любознательными и активными, они не боятся высказывать свою точку зрения, выдвигать гипотезу, доказывать её, делать выводы, тем самым расширяя и активизируя  знания в области экологии.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6" name="Picture 4" descr="C:\Users\888\Desktop\экология\mir-nasekomeh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4714884"/>
            <a:ext cx="2571768" cy="192882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888\Desktop\экология\detsad-221748-14022453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206" y="4714884"/>
            <a:ext cx="1285884" cy="1930437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888\Desktop\экология\e098e477053b41245c9a38e436f5ca96.jp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346"/>
          <a:stretch>
            <a:fillRect/>
          </a:stretch>
        </p:blipFill>
        <p:spPr bwMode="auto">
          <a:xfrm>
            <a:off x="3857620" y="4857760"/>
            <a:ext cx="2566987" cy="178595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8715436" cy="364331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Известный детский психолог Н.Н.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Поддъяков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говорил: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«Причины встречающейся интеллектуальной пассивности детей часто лежат в ограниченности их интеллектуальных впечатлений, интересов». 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дети моей группы включены в увлекательную познавательную деятельность, ведь так интересно  искать ответы на постоянно возникающие вопросы, совместно решать новые проблемы и делать свои «открытия»!</a:t>
            </a:r>
            <a:endParaRPr lang="ru-RU" sz="3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888\Desktop\фото для опыта 2\P21800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312" b="51041"/>
          <a:stretch>
            <a:fillRect/>
          </a:stretch>
        </p:blipFill>
        <p:spPr bwMode="auto">
          <a:xfrm>
            <a:off x="1000100" y="3214686"/>
            <a:ext cx="7286644" cy="3357562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888\Desktop\экология\anywalls.com-583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9885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8592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888\Desktop\экология\0_124eba_e48e0351_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1500174"/>
            <a:ext cx="4572032" cy="4102132"/>
          </a:xfrm>
          <a:prstGeom prst="rect">
            <a:avLst/>
          </a:prstGeom>
          <a:noFill/>
        </p:spPr>
      </p:pic>
      <p:pic>
        <p:nvPicPr>
          <p:cNvPr id="1030" name="Picture 6" descr="C:\Users\888\Desktop\мастер класс\ФОНЫ К ПРЕЗЕНТАЦИЯМ\детишки\Дети_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28596" y="3214686"/>
            <a:ext cx="3198306" cy="3446471"/>
          </a:xfrm>
          <a:prstGeom prst="rect">
            <a:avLst/>
          </a:prstGeom>
          <a:noFill/>
        </p:spPr>
      </p:pic>
      <p:pic>
        <p:nvPicPr>
          <p:cNvPr id="1031" name="Picture 7" descr="C:\Users\888\Desktop\без фона\ползающая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4071942"/>
            <a:ext cx="1428750" cy="1428750"/>
          </a:xfrm>
          <a:prstGeom prst="rect">
            <a:avLst/>
          </a:prstGeom>
          <a:noFill/>
        </p:spPr>
      </p:pic>
      <p:pic>
        <p:nvPicPr>
          <p:cNvPr id="1032" name="Picture 8" descr="C:\Users\888\Desktop\без фона\летающая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929586" y="3071810"/>
            <a:ext cx="952500" cy="952500"/>
          </a:xfrm>
          <a:prstGeom prst="rect">
            <a:avLst/>
          </a:prstGeom>
          <a:noFill/>
        </p:spPr>
      </p:pic>
      <p:pic>
        <p:nvPicPr>
          <p:cNvPr id="1033" name="Picture 9" descr="C:\Users\888\Desktop\без фона\летающая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2000240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888\Desktop\экология\anywalls.com-583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9885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285728"/>
            <a:ext cx="7715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– повысить мотивацию дошкольников на получение экологических знаний через использование проблемно-поисковых ситуаций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888\Desktop\экология\Смысл-воспитания-ребенк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11"/>
          <a:stretch>
            <a:fillRect/>
          </a:stretch>
        </p:blipFill>
        <p:spPr bwMode="auto">
          <a:xfrm>
            <a:off x="1500166" y="2285992"/>
            <a:ext cx="6143636" cy="3777266"/>
          </a:xfrm>
          <a:prstGeom prst="round2Diag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4282" y="214290"/>
            <a:ext cx="87154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Ведущая педагогическая  идея опыта:</a:t>
            </a: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Дошкольный возраст  является тем периодом, в течение которого закладываются основы личности человека, его отношения к окружающему его миру, развиваются познавательные интересы. Именно в дошкольном детстве ребёнок получает эмоциональные впечатления и представления  о мире природы, о его закономерностях и различных формах жизни, учится ответственному отношению к окружающей среде.</a:t>
            </a:r>
          </a:p>
          <a:p>
            <a:pPr algn="just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Недаром говорят: «Удивительное рядом». Надо только уметь замечать это «удивительное». А, значит,  необходимо</a:t>
            </a:r>
          </a:p>
          <a:p>
            <a:pPr algn="just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первых лет жизни  воспитывать в ребенке </a:t>
            </a:r>
          </a:p>
          <a:p>
            <a:pPr algn="just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любознательность, желание и умение сравнивать, </a:t>
            </a:r>
          </a:p>
          <a:p>
            <a:pPr algn="just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сопоставлять, анализировать, потребность в </a:t>
            </a:r>
          </a:p>
          <a:p>
            <a:pPr algn="just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самостоятельном поиске ответов на возникающие</a:t>
            </a:r>
          </a:p>
          <a:p>
            <a:pPr algn="just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вопросы, установлении причинно-следственных </a:t>
            </a:r>
          </a:p>
          <a:p>
            <a:pPr algn="just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связей,  применении полученных </a:t>
            </a:r>
          </a:p>
          <a:p>
            <a:pPr algn="just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знаний в новой ситуации.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</p:txBody>
      </p:sp>
      <p:pic>
        <p:nvPicPr>
          <p:cNvPr id="15363" name="Picture 3" descr="C:\Users\888\Desktop\мастер класс\ФОНЫ К ПРЕЗЕНТАЦИЯМ\детишки\Мальчик с кузнечиком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3357562"/>
            <a:ext cx="2953331" cy="32377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0"/>
            <a:ext cx="857256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Новизна опыта:</a:t>
            </a:r>
          </a:p>
          <a:p>
            <a:pPr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недавнего времени для осуществления экологического образования в дошкольных учреждениях педагоги чаще всего пользовались принципом школьного обучения, т.е. давали детям готовые знания, которые ребёнок должен был запомнить и усвоить. Но, как гласит китайская пословица: “Расскажи – и я забуду, покажи – и я запомню, дай попробовать – и я пойму”. Усваивается всё прочно и надолго, когда ребенок слышит, видит и делает сам. 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ФГОС ДО отмечена необходимость вовлечения дошкольников в познавательно-исследовательскую деятельность для развития инициативы, любознательности, так как активная поисковая деятельность  не только обогащает кругозор ребёнка, но и развивает умение нестандартно мыслить в трудных, проблемных ситуациях, стремиться к поиску решений, а не ждать готовых подсказок.</a:t>
            </a:r>
          </a:p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Эффективным способом создания мотивации  для проведения такой познавательно-исследовательской детской деятельности, а также актуализации знаний  экологической направленности,  по моему мнению, являются  </a:t>
            </a:r>
            <a:r>
              <a:rPr lang="ru-RU" sz="20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проблемно-поисковые ситуации.</a:t>
            </a:r>
            <a:endParaRPr lang="ru-RU" sz="2000" b="1" u="sng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285728"/>
            <a:ext cx="7858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Проблемно-поисковая ситуация –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состояние умственного затруднения  ребёнка, при которой он хочет решить возникшую проблему, но у него не хватает  знаний, жизненного опыта.</a:t>
            </a:r>
          </a:p>
          <a:p>
            <a:pPr algn="ctr"/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Поэтому я поставила перед собой задачу создания таких проблемных ситуаций и  вовлечения детей в активную поисковую деятельность, в ходе которой они выдвигают свои  предположения, размышляют, сравнивают, делают свои маленькие «открытия».</a:t>
            </a:r>
          </a:p>
        </p:txBody>
      </p:sp>
      <p:pic>
        <p:nvPicPr>
          <p:cNvPr id="16386" name="Picture 2" descr="C:\Users\888\Desktop\фото для опыта\PB1201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68" r="30469" b="19417"/>
          <a:stretch>
            <a:fillRect/>
          </a:stretch>
        </p:blipFill>
        <p:spPr bwMode="auto">
          <a:xfrm>
            <a:off x="428596" y="3214686"/>
            <a:ext cx="3500462" cy="3302323"/>
          </a:xfrm>
          <a:prstGeom prst="rect">
            <a:avLst/>
          </a:prstGeom>
          <a:noFill/>
        </p:spPr>
      </p:pic>
      <p:pic>
        <p:nvPicPr>
          <p:cNvPr id="16388" name="Picture 4" descr="C:\Users\888\Desktop\экология\c1ed80654e8b770996d585e5ba2848ef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33" r="2586"/>
          <a:stretch>
            <a:fillRect/>
          </a:stretch>
        </p:blipFill>
        <p:spPr bwMode="auto">
          <a:xfrm>
            <a:off x="4143372" y="3214686"/>
            <a:ext cx="4623524" cy="33986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235745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первом этапе :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изучила труды 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Н.Н.Поддъякова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С.Л. Рубинштейна, программы экологического воспитания  С.Н. Николаевой, О.А.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Воронкевич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Л.М.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Маневцовой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начала создание картотеки проблемно-поисковых ситуаций экологической направленности, которая  постоянно пополняется;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в ходе наблюдений провела педагогическую диагностику познавательного развития детей (экология).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888\Desktop\экология\txfHOXO7EhS2ncuKH5mP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571876"/>
            <a:ext cx="3643338" cy="2921502"/>
          </a:xfrm>
          <a:prstGeom prst="rect">
            <a:avLst/>
          </a:prstGeom>
          <a:noFill/>
        </p:spPr>
      </p:pic>
      <p:pic>
        <p:nvPicPr>
          <p:cNvPr id="1028" name="Picture 4" descr="C:\Users\888\Desktop\фото для опыта\PA1100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3286124"/>
            <a:ext cx="4429156" cy="3321867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1368151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втором этапе :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создавала проблемные ситуации и вовлекала детей в поисковую деятельность по их решению во время  прогулок и экскурсий,</a:t>
            </a:r>
            <a:endParaRPr lang="ru-RU" sz="2000" dirty="0"/>
          </a:p>
        </p:txBody>
      </p:sp>
      <p:pic>
        <p:nvPicPr>
          <p:cNvPr id="2050" name="Picture 2" descr="C:\Users\888\Desktop\фото для опыта\P60600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725" y="1429429"/>
            <a:ext cx="4082275" cy="2572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888\Desktop\фото для опыта\P50700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3585" y="2404173"/>
            <a:ext cx="4424891" cy="3299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34" t="10637" r="2117"/>
          <a:stretch/>
        </p:blipFill>
        <p:spPr>
          <a:xfrm>
            <a:off x="638106" y="4054133"/>
            <a:ext cx="3785511" cy="2616159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888\Desktop\фото для опыта\P32100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/>
          <a:stretch>
            <a:fillRect/>
          </a:stretch>
        </p:blipFill>
        <p:spPr bwMode="auto">
          <a:xfrm>
            <a:off x="285720" y="357166"/>
            <a:ext cx="3714776" cy="3074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888\Desktop\фото для опыта\P50700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57"/>
          <a:stretch>
            <a:fillRect/>
          </a:stretch>
        </p:blipFill>
        <p:spPr bwMode="auto">
          <a:xfrm>
            <a:off x="4357686" y="357166"/>
            <a:ext cx="4357718" cy="305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888\Desktop\фото для опыта\PC1100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635"/>
          <a:stretch>
            <a:fillRect/>
          </a:stretch>
        </p:blipFill>
        <p:spPr bwMode="auto">
          <a:xfrm>
            <a:off x="2143108" y="3500438"/>
            <a:ext cx="5214974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15001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ходе организованной образовательной деятельности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888\Desktop\фото для опыта\P21800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12"/>
          <a:stretch>
            <a:fillRect/>
          </a:stretch>
        </p:blipFill>
        <p:spPr bwMode="auto">
          <a:xfrm>
            <a:off x="1857356" y="1923934"/>
            <a:ext cx="5786478" cy="4533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587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Gabriola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На первом этапе :   - изучила труды  Н.Н.Поддъякова, С.Л. Рубинштейна, программы экологического воспитания  С.Н. Николаевой, О.А. Воронкевич,  Л.М. Маневцовой;   - начала создание картотеки проблемно-поисковых ситуаций экологической направленности, которая  постоянно пополняется;   - в ходе наблюдений провела педагогическую диагностику познавательного развития детей (экология).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проблемно-поисковых ситуаций в экологическом образовании дошкольников»</dc:title>
  <dc:creator>888</dc:creator>
  <cp:lastModifiedBy>Инна</cp:lastModifiedBy>
  <cp:revision>60</cp:revision>
  <dcterms:created xsi:type="dcterms:W3CDTF">2015-11-12T15:34:15Z</dcterms:created>
  <dcterms:modified xsi:type="dcterms:W3CDTF">2016-03-18T18:12:21Z</dcterms:modified>
</cp:coreProperties>
</file>