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4" r:id="rId2"/>
    <p:sldId id="315" r:id="rId3"/>
    <p:sldId id="316" r:id="rId4"/>
    <p:sldId id="335" r:id="rId5"/>
    <p:sldId id="336" r:id="rId6"/>
    <p:sldId id="317" r:id="rId7"/>
    <p:sldId id="337" r:id="rId8"/>
    <p:sldId id="319" r:id="rId9"/>
    <p:sldId id="320" r:id="rId10"/>
    <p:sldId id="341" r:id="rId11"/>
    <p:sldId id="340" r:id="rId12"/>
    <p:sldId id="344" r:id="rId13"/>
    <p:sldId id="345" r:id="rId14"/>
    <p:sldId id="346" r:id="rId15"/>
    <p:sldId id="348" r:id="rId16"/>
    <p:sldId id="347" r:id="rId17"/>
    <p:sldId id="343" r:id="rId18"/>
    <p:sldId id="351" r:id="rId19"/>
    <p:sldId id="342" r:id="rId20"/>
    <p:sldId id="350" r:id="rId21"/>
    <p:sldId id="327" r:id="rId22"/>
    <p:sldId id="352" r:id="rId23"/>
    <p:sldId id="35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3628BB-D554-4AD7-B3EC-5BF31287D18E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5E4BEB-5373-4B2B-9FC6-B76C52C3A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69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45E38E-E965-4F0C-B5C8-EDC11422F001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Титул_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6E82C-40F9-40A1-8A18-C799C4BA1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0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5430-C036-4002-BEFE-E212CF9E5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9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26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2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4CF-771C-42E5-9B11-044A630D9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9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0EA9-07B8-4D95-AAE7-AD47B04FB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1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5E51-1E57-4371-A1C8-75493C98D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9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ABB8D-4EE5-4E69-B38B-AC7E1D6EF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9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0336-B926-481F-923D-20ABAC94B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5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2F96-1103-4813-98B2-671647ADD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2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906C8-EA1F-4DDF-AB0D-717EA9CF6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artfile.ru/1920x1440_605178_%5bwww.ArtFile.ru%5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14017" y="188640"/>
            <a:ext cx="8640960" cy="1643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Компьютерная графика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http://carlyhasting.tateauthor.com/files/2015/06/Paint-clip-art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475" y="3716338"/>
            <a:ext cx="4719638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исправить ошибку?</a:t>
            </a:r>
          </a:p>
        </p:txBody>
      </p:sp>
      <p:sp>
        <p:nvSpPr>
          <p:cNvPr id="14340" name="Прямоугольник 15"/>
          <p:cNvSpPr>
            <a:spLocks noChangeArrowheads="1"/>
          </p:cNvSpPr>
          <p:nvPr/>
        </p:nvSpPr>
        <p:spPr bwMode="auto">
          <a:xfrm>
            <a:off x="1258888" y="1068388"/>
            <a:ext cx="6884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29AC"/>
                </a:solidFill>
              </a:rPr>
              <a:t>Ластик </a:t>
            </a:r>
            <a:r>
              <a:rPr lang="ru-RU" altLang="ru-RU" sz="2000">
                <a:solidFill>
                  <a:schemeClr val="tx2"/>
                </a:solidFill>
              </a:rPr>
              <a:t>– удаляет фрагмент рисунка и заменяет его цветом фона.</a:t>
            </a:r>
          </a:p>
        </p:txBody>
      </p:sp>
      <p:sp>
        <p:nvSpPr>
          <p:cNvPr id="14341" name="Прямоугольник 31"/>
          <p:cNvSpPr>
            <a:spLocks noChangeArrowheads="1"/>
          </p:cNvSpPr>
          <p:nvPr/>
        </p:nvSpPr>
        <p:spPr bwMode="auto">
          <a:xfrm>
            <a:off x="1258888" y="3933825"/>
            <a:ext cx="664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29AC"/>
                </a:solidFill>
              </a:rPr>
              <a:t>Отмена </a:t>
            </a:r>
            <a:r>
              <a:rPr lang="ru-RU" altLang="ru-RU" sz="2000">
                <a:solidFill>
                  <a:schemeClr val="tx2"/>
                </a:solidFill>
              </a:rPr>
              <a:t>– Отмена последнего действия.</a:t>
            </a:r>
          </a:p>
        </p:txBody>
      </p:sp>
      <p:pic>
        <p:nvPicPr>
          <p:cNvPr id="14342" name="Picture 5" descr="http://3.bp.blogspot.com/-JSmX5JdKMFw/UibbLOihdVI/AAAAAAAAA6o/bko2PS5H4ZY/s1600/lastik-udalit-fragment-risunka.png%22,tid:%22OIP.M12f62d2ea1673d232da56032ba76048d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801813"/>
            <a:ext cx="2895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http://cl.rushkolnik.ru/tw_files2/urls_3/20/d-19654/19654_html_536fca8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725" y="1557338"/>
            <a:ext cx="2376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http://spectr-rv.ru/wp-content/uploads/2013/12/File-1-300x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508500"/>
            <a:ext cx="27781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7375525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2988" y="549275"/>
            <a:ext cx="7735887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Возьмите в руки мышку, выберите в фигурах Овал, в палитре цветов - жёлтый цвет и, попробуйте нарисовать круг.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7913" y="476250"/>
            <a:ext cx="7597775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Закрасьте его жёлтым цветом с помощью инструмента Заливка.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742473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7913" y="476250"/>
            <a:ext cx="7597775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С помощью инструмента Линия нарисуйте лучики у солнышка.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74263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7913" y="476250"/>
            <a:ext cx="7597775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С помощью инструмента Линия нарисуйте лучики у солнышка.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74263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nn.ru/users/foto/219760-2011-08-14-wallpaper_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1352735"/>
            <a:ext cx="6768752" cy="536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6013" y="125413"/>
            <a:ext cx="7704137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где же живёт солнышко?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7913" y="476250"/>
            <a:ext cx="7597775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Выберите инструмент Кисть, в палитре цветов – бирюзовый цвет и, нарисуйте 2 облачка.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7416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58888" y="188913"/>
            <a:ext cx="7613650" cy="708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Упражнение для снятия напряжения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 мышц туловища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1052736"/>
            <a:ext cx="7344816" cy="707886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5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«Наклоны в сторону»</a:t>
            </a:r>
          </a:p>
        </p:txBody>
      </p:sp>
      <p:pic>
        <p:nvPicPr>
          <p:cNvPr id="21508" name="Picture 7" descr="http://u.900igr.net:10/datas/pedagogika/Kompleks-uprazhnenij-dlja-fizminutki/0011-011-Naklony-v-storonu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060575"/>
            <a:ext cx="43878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58888" y="188913"/>
            <a:ext cx="7613650" cy="708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Упражнение для улучшения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мозгового кровообращения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1052736"/>
            <a:ext cx="7344816" cy="707886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5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«Наклоны головы»</a:t>
            </a:r>
          </a:p>
        </p:txBody>
      </p:sp>
      <p:pic>
        <p:nvPicPr>
          <p:cNvPr id="22532" name="Picture 2" descr="http://900igr.net/datas/pedagogika/Kompleks-uprazhnenij-dlja-fizminutki/0008-008-Naklony-golov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405923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900igr.net/datas/pedagogika/Kompleks-uprazhnenij-dlja-fizminutki/0008-008-Naklony-golov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63" y="2349500"/>
            <a:ext cx="36464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Практикум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08720"/>
            <a:ext cx="7344816" cy="707886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«Рисуем простые рисунки»</a:t>
            </a:r>
          </a:p>
        </p:txBody>
      </p:sp>
      <p:pic>
        <p:nvPicPr>
          <p:cNvPr id="23556" name="Picture 3" descr="G:\ЗАДАНИЯ\Простые задания в Paint\Рисунки с помощью фигур\lis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646238"/>
            <a:ext cx="2522537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http://gsd-help.ru/wp-content/uploads/2013/11/img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35331">
            <a:off x="434975" y="2459038"/>
            <a:ext cx="5267325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G:\ЗАДАНИЯ\Простые задания в Paint\Рисунки с помощью фигур\korablik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188" y="3924300"/>
            <a:ext cx="28289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 descr="G:\ЗАДАНИЯ\Простые задания в Paint\Рисунки с помощью фигур\hrusha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2195512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" descr="G:\ЗАДАНИЯ\Простые задания в Paint\Рисунки с помощью фигур\dom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15843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1714500"/>
            <a:ext cx="814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214438" y="5572125"/>
            <a:ext cx="7715250" cy="100012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Компьютер в компьютерной графике – </a:t>
            </a:r>
            <a:b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такой же инструмент, как кисть или карандаш</a:t>
            </a: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 и графика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643063" y="1143000"/>
            <a:ext cx="7215187" cy="171450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Компьютерная графика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область информатики, занимающаяся проблемами получения различных изображений (рисунков, чертежей, мультипликации) на компьютере.</a:t>
            </a:r>
          </a:p>
        </p:txBody>
      </p:sp>
      <p:sp>
        <p:nvSpPr>
          <p:cNvPr id="6" name="Овал 5"/>
          <p:cNvSpPr/>
          <p:nvPr/>
        </p:nvSpPr>
        <p:spPr>
          <a:xfrm>
            <a:off x="500063" y="1428750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grpSp>
        <p:nvGrpSpPr>
          <p:cNvPr id="6151" name="Группа 22"/>
          <p:cNvGrpSpPr>
            <a:grpSpLocks/>
          </p:cNvGrpSpPr>
          <p:nvPr/>
        </p:nvGrpSpPr>
        <p:grpSpPr bwMode="auto">
          <a:xfrm>
            <a:off x="1214438" y="2643188"/>
            <a:ext cx="7310437" cy="3000375"/>
            <a:chOff x="1214414" y="2643182"/>
            <a:chExt cx="7310457" cy="3000397"/>
          </a:xfrm>
        </p:grpSpPr>
        <p:pic>
          <p:nvPicPr>
            <p:cNvPr id="6152" name="Picture 36" descr="http://www.clker.com/cliparts/o/T/l/8/b/n/large-rainbow-h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2928934"/>
              <a:ext cx="3143272" cy="206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26" descr="http://www.forum-vostok.ru/published/publicdata/GB123SSS/attachments/SC/products_pictures/88468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3000372"/>
              <a:ext cx="2643206" cy="264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44" descr="http://savepic.net/1183809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72264" y="2643182"/>
              <a:ext cx="1952607" cy="2928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82838" y="538163"/>
            <a:ext cx="5159375" cy="708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Упражнения для глаз</a:t>
            </a:r>
          </a:p>
        </p:txBody>
      </p:sp>
      <p:pic>
        <p:nvPicPr>
          <p:cNvPr id="24579" name="Picture 2" descr="http://cs629313.vk.me/v629313284/5c21/ZVw1TBIUz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763" y="1484313"/>
            <a:ext cx="74422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Содержимое 8"/>
          <p:cNvSpPr>
            <a:spLocks noGrp="1"/>
          </p:cNvSpPr>
          <p:nvPr>
            <p:ph idx="1"/>
          </p:nvPr>
        </p:nvSpPr>
        <p:spPr>
          <a:xfrm>
            <a:off x="1116013" y="1000125"/>
            <a:ext cx="7570787" cy="85725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Соедините стрелками надписи с соответствующими им элементами окна графического редактора.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 и задания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pic>
        <p:nvPicPr>
          <p:cNvPr id="5027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374900"/>
            <a:ext cx="4929188" cy="3697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2357438" y="1857375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Строка заголовка</a:t>
            </a:r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785813" y="5072063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Строка состояния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5072063" y="62118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Полосы прокрутки</a:t>
            </a:r>
          </a:p>
        </p:txBody>
      </p:sp>
      <p:sp>
        <p:nvSpPr>
          <p:cNvPr id="25609" name="TextBox 5"/>
          <p:cNvSpPr txBox="1">
            <a:spLocks noChangeArrowheads="1"/>
          </p:cNvSpPr>
          <p:nvPr/>
        </p:nvSpPr>
        <p:spPr bwMode="auto">
          <a:xfrm>
            <a:off x="5214938" y="1857375"/>
            <a:ext cx="221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Рабочая область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72375" y="4071938"/>
            <a:ext cx="1500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Кнопка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«Свернуть»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72375" y="3214688"/>
            <a:ext cx="1714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Кнопка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«Развернуть»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29500" y="2357438"/>
            <a:ext cx="1643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Кнопка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«Закрыть»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8688" y="3357563"/>
            <a:ext cx="1357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Строка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меню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5813" y="2500313"/>
            <a:ext cx="1500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Название приложения</a:t>
            </a:r>
          </a:p>
        </p:txBody>
      </p:sp>
      <p:sp>
        <p:nvSpPr>
          <p:cNvPr id="25615" name="TextBox 9"/>
          <p:cNvSpPr txBox="1">
            <a:spLocks noChangeArrowheads="1"/>
          </p:cNvSpPr>
          <p:nvPr/>
        </p:nvSpPr>
        <p:spPr bwMode="auto">
          <a:xfrm>
            <a:off x="1785938" y="6211888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Панель инструментов</a:t>
            </a:r>
          </a:p>
        </p:txBody>
      </p:sp>
      <p:sp>
        <p:nvSpPr>
          <p:cNvPr id="25616" name="TextBox 9"/>
          <p:cNvSpPr txBox="1">
            <a:spLocks noChangeArrowheads="1"/>
          </p:cNvSpPr>
          <p:nvPr/>
        </p:nvSpPr>
        <p:spPr bwMode="auto">
          <a:xfrm>
            <a:off x="1000125" y="43576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Палитра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8"/>
          <p:cNvSpPr>
            <a:spLocks noGrp="1"/>
          </p:cNvSpPr>
          <p:nvPr>
            <p:ph idx="1"/>
          </p:nvPr>
        </p:nvSpPr>
        <p:spPr>
          <a:xfrm>
            <a:off x="1116013" y="1000125"/>
            <a:ext cx="7570787" cy="85725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Разгадайте ребус: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Это один из элементов окна графического редактора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 и задания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97" t="18880" r="19257" b="35536"/>
          <a:stretch>
            <a:fillRect/>
          </a:stretch>
        </p:blipFill>
        <p:spPr bwMode="auto">
          <a:xfrm>
            <a:off x="1619250" y="2147888"/>
            <a:ext cx="6869113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8"/>
          <p:cNvSpPr>
            <a:spLocks noGrp="1"/>
          </p:cNvSpPr>
          <p:nvPr>
            <p:ph idx="1"/>
          </p:nvPr>
        </p:nvSpPr>
        <p:spPr>
          <a:xfrm>
            <a:off x="1116013" y="1000125"/>
            <a:ext cx="7570787" cy="85725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Разгадайте ребус: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Инструмент графического редактора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 и задания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075" y="2505075"/>
            <a:ext cx="46228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143000" y="5572125"/>
            <a:ext cx="7726363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i="1" dirty="0" smtClean="0">
                <a:solidFill>
                  <a:schemeClr val="tx2">
                    <a:lumMod val="75000"/>
                  </a:schemeClr>
                </a:solidFill>
              </a:rPr>
              <a:t>Компьютерную графику применяют представители разных профессий.</a:t>
            </a:r>
            <a:r>
              <a:rPr lang="ru-RU" dirty="0" smtClean="0"/>
              <a:t>	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1212850" y="260350"/>
            <a:ext cx="7543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 применения компьютерной графики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619250" y="1700213"/>
            <a:ext cx="52562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Научная графика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Деловая графика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Конструкторская графика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Иллюстрированная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Художественная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Рекламная графика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7173" name="AutoShape 6" descr="https://www.huiontablet.com/media/catalog/product/cache/1/image/9df78eab33525d08d6e5fb8d27136e95/7/9/7956-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7174" name="Picture 8" descr="https://www.huiontablet.com/media/catalog/product/cache/1/image/9df78eab33525d08d6e5fb8d27136e95/7/9/7956-1_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563" y="2924175"/>
            <a:ext cx="3008312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1116013" y="260350"/>
            <a:ext cx="7848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компьютерной графики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476375" y="1412875"/>
            <a:ext cx="3311525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6988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Растровая</a:t>
            </a:r>
          </a:p>
        </p:txBody>
      </p:sp>
      <p:sp>
        <p:nvSpPr>
          <p:cNvPr id="8196" name="AutoShape 6" descr="https://www.huiontablet.com/media/catalog/product/cache/1/image/9df78eab33525d08d6e5fb8d27136e95/7/9/7956-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5148263" y="1409700"/>
            <a:ext cx="3311525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defPPr>
              <a:defRPr lang="ru-RU"/>
            </a:defPPr>
            <a:lvl1pPr marL="26988" algn="ctr" fontAlgn="auto">
              <a:spcBef>
                <a:spcPct val="20000"/>
              </a:spcBef>
              <a:spcAft>
                <a:spcPts val="0"/>
              </a:spcAft>
              <a:defRPr sz="28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Векторная</a:t>
            </a:r>
            <a:endParaRPr lang="ru-RU" dirty="0"/>
          </a:p>
        </p:txBody>
      </p:sp>
      <p:pic>
        <p:nvPicPr>
          <p:cNvPr id="8198" name="Picture 2" descr="http://print-reklama.by/pages/articles/photos/rastr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068638"/>
            <a:ext cx="7508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2771775" y="2060575"/>
            <a:ext cx="792163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408738" y="2100263"/>
            <a:ext cx="792162" cy="865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1111250" y="836613"/>
            <a:ext cx="7850188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Графический редактор</a:t>
            </a:r>
          </a:p>
        </p:txBody>
      </p:sp>
      <p:sp>
        <p:nvSpPr>
          <p:cNvPr id="9219" name="AutoShape 6" descr="https://www.huiontablet.com/media/catalog/product/cache/1/image/9df78eab33525d08d6e5fb8d27136e95/7/9/7956-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9220" name="Picture 2" descr="http://proxy10.media.online.ua/uol/r2-b4b5fc2357/53c9c52381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349500"/>
            <a:ext cx="7265988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Графический редактор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071563" y="981075"/>
            <a:ext cx="7786687" cy="917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Графический редактор </a:t>
            </a:r>
            <a:r>
              <a:rPr lang="ru-RU" sz="2400" dirty="0">
                <a:latin typeface="+mn-lt"/>
              </a:rPr>
              <a:t>–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это компьютерная программа, позволяющая создавать и редактировать изображения.</a:t>
            </a:r>
          </a:p>
        </p:txBody>
      </p:sp>
      <p:grpSp>
        <p:nvGrpSpPr>
          <p:cNvPr id="10244" name="Группа 18"/>
          <p:cNvGrpSpPr>
            <a:grpSpLocks/>
          </p:cNvGrpSpPr>
          <p:nvPr/>
        </p:nvGrpSpPr>
        <p:grpSpPr bwMode="auto">
          <a:xfrm>
            <a:off x="1476375" y="2060575"/>
            <a:ext cx="6572250" cy="3929063"/>
            <a:chOff x="1714480" y="3143248"/>
            <a:chExt cx="6357982" cy="3714752"/>
          </a:xfrm>
        </p:grpSpPr>
        <p:pic>
          <p:nvPicPr>
            <p:cNvPr id="1024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3143248"/>
              <a:ext cx="4714735" cy="3416071"/>
            </a:xfrm>
            <a:prstGeom prst="rect">
              <a:avLst/>
            </a:prstGeom>
            <a:noFill/>
            <a:ln w="9525">
              <a:solidFill>
                <a:srgbClr val="403152"/>
              </a:solidFill>
              <a:miter lim="800000"/>
              <a:headEnd/>
              <a:tailEnd/>
            </a:ln>
            <a:effectLst>
              <a:outerShdw dist="38100" dir="18900000" algn="b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C:\Documents and Settings\User\Local Settings\Temporary Internet Files\Content.IE5\KLQBWTAN\MCj0432652000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99207" y="4785243"/>
              <a:ext cx="2073255" cy="2072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1071563" y="5805488"/>
            <a:ext cx="7786687" cy="917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Изображение </a:t>
            </a:r>
            <a:r>
              <a:rPr lang="ru-RU" sz="2400" dirty="0">
                <a:latin typeface="+mn-lt"/>
              </a:rPr>
              <a:t>–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это основной объект, с которым работает графический редактор.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849313" y="188913"/>
            <a:ext cx="8229600" cy="927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Интерфейс графического редактора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4000500" y="1446213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Строка заголовка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785813" y="2803525"/>
            <a:ext cx="164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Кнопка основного меню </a:t>
            </a:r>
            <a:r>
              <a:rPr lang="en-US" altLang="ru-RU" sz="1800" b="1" i="1">
                <a:solidFill>
                  <a:schemeClr val="tx2"/>
                </a:solidFill>
              </a:rPr>
              <a:t>Paint</a:t>
            </a:r>
            <a:endParaRPr lang="ru-RU" altLang="ru-RU" sz="1800" b="1" i="1">
              <a:solidFill>
                <a:schemeClr val="tx2"/>
              </a:solidFill>
            </a:endParaRP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1285875" y="130333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Панель быстрого доступа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642938" y="4500563"/>
            <a:ext cx="128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Строка состояния</a:t>
            </a: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6916738" y="1198563"/>
            <a:ext cx="2322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Меню с инструментами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7721600" y="42227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Полосы </a:t>
            </a:r>
            <a:br>
              <a:rPr lang="ru-RU" altLang="ru-RU" sz="1800" b="1" i="1">
                <a:solidFill>
                  <a:schemeClr val="tx2"/>
                </a:solidFill>
              </a:rPr>
            </a:br>
            <a:r>
              <a:rPr lang="ru-RU" altLang="ru-RU" sz="1800" b="1" i="1">
                <a:solidFill>
                  <a:schemeClr val="tx2"/>
                </a:solidFill>
              </a:rPr>
              <a:t>прокрутки</a:t>
            </a:r>
          </a:p>
        </p:txBody>
      </p:sp>
      <p:pic>
        <p:nvPicPr>
          <p:cNvPr id="11273" name="Picture 3" descr="F:\переноска\Нов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2041525"/>
            <a:ext cx="5857875" cy="419100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5"/>
          <p:cNvSpPr txBox="1">
            <a:spLocks noChangeArrowheads="1"/>
          </p:cNvSpPr>
          <p:nvPr/>
        </p:nvSpPr>
        <p:spPr bwMode="auto">
          <a:xfrm>
            <a:off x="2749550" y="4008438"/>
            <a:ext cx="3786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2"/>
                </a:solidFill>
              </a:rPr>
              <a:t>Рабочая область – место, </a:t>
            </a:r>
            <a:br>
              <a:rPr lang="ru-RU" altLang="ru-RU" sz="1800" b="1" i="1">
                <a:solidFill>
                  <a:schemeClr val="tx2"/>
                </a:solidFill>
              </a:rPr>
            </a:br>
            <a:r>
              <a:rPr lang="ru-RU" altLang="ru-RU" sz="1800" b="1" i="1">
                <a:solidFill>
                  <a:schemeClr val="tx2"/>
                </a:solidFill>
              </a:rPr>
              <a:t>где создаётся изображение.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643063" y="1874838"/>
            <a:ext cx="571500" cy="28575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00188" y="2422525"/>
            <a:ext cx="412750" cy="30956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4214813" y="1803400"/>
            <a:ext cx="428625" cy="21431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5786438" y="1803400"/>
            <a:ext cx="1285875" cy="57150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785938" y="5613400"/>
            <a:ext cx="762000" cy="492125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6786563" y="4803775"/>
            <a:ext cx="1428750" cy="114300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7691438" y="3743325"/>
            <a:ext cx="523875" cy="51276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Инструменты художника</a:t>
            </a:r>
          </a:p>
        </p:txBody>
      </p:sp>
      <p:pic>
        <p:nvPicPr>
          <p:cNvPr id="12291" name="Picture 22" descr="http://concyrsyspeh2013.narod.ru/olderfiles/2/palit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4291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одержимое 11"/>
          <p:cNvSpPr>
            <a:spLocks noGrp="1"/>
          </p:cNvSpPr>
          <p:nvPr>
            <p:ph idx="1"/>
          </p:nvPr>
        </p:nvSpPr>
        <p:spPr>
          <a:xfrm>
            <a:off x="3109913" y="5157788"/>
            <a:ext cx="5715000" cy="101917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/>
              <a:t>Инструмент выбирается щелчком левой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/>
              <a:t>кнопки мыши. </a:t>
            </a:r>
          </a:p>
        </p:txBody>
      </p:sp>
      <p:sp>
        <p:nvSpPr>
          <p:cNvPr id="12293" name="Прямоугольник 11"/>
          <p:cNvSpPr>
            <a:spLocks noChangeArrowheads="1"/>
          </p:cNvSpPr>
          <p:nvPr/>
        </p:nvSpPr>
        <p:spPr bwMode="auto">
          <a:xfrm>
            <a:off x="1500188" y="2857500"/>
            <a:ext cx="6357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29AC"/>
                </a:solidFill>
              </a:rPr>
              <a:t>Заливка</a:t>
            </a:r>
            <a:r>
              <a:rPr lang="ru-RU" altLang="ru-RU" sz="2000">
                <a:solidFill>
                  <a:schemeClr val="tx2"/>
                </a:solidFill>
              </a:rPr>
              <a:t> – заполняет цветом одноцветную область рисунка.</a:t>
            </a:r>
          </a:p>
        </p:txBody>
      </p:sp>
      <p:sp>
        <p:nvSpPr>
          <p:cNvPr id="12294" name="Прямоугольник 15"/>
          <p:cNvSpPr>
            <a:spLocks noChangeArrowheads="1"/>
          </p:cNvSpPr>
          <p:nvPr/>
        </p:nvSpPr>
        <p:spPr bwMode="auto">
          <a:xfrm>
            <a:off x="1500188" y="1068388"/>
            <a:ext cx="671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29AC"/>
                </a:solidFill>
              </a:rPr>
              <a:t>Карандаш</a:t>
            </a:r>
            <a:r>
              <a:rPr lang="ru-RU" altLang="ru-RU" sz="2000">
                <a:solidFill>
                  <a:srgbClr val="0029AC"/>
                </a:solidFill>
              </a:rPr>
              <a:t> </a:t>
            </a:r>
            <a:r>
              <a:rPr lang="ru-RU" altLang="ru-RU" sz="2000">
                <a:solidFill>
                  <a:schemeClr val="tx2"/>
                </a:solidFill>
              </a:rPr>
              <a:t>– рисует как обычный карандаш. Толщину и цвет линии можно выбрать.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6" t="14835" r="2096" b="8975"/>
          <a:stretch>
            <a:fillRect/>
          </a:stretch>
        </p:blipFill>
        <p:spPr bwMode="auto">
          <a:xfrm>
            <a:off x="3368675" y="3429000"/>
            <a:ext cx="3632200" cy="6604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38" y="3929063"/>
            <a:ext cx="766762" cy="7667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7" name="Picture 24" descr="http://www.prelest.com/images/article/colour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3000375"/>
            <a:ext cx="16843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Прямоугольник 31"/>
          <p:cNvSpPr>
            <a:spLocks noChangeArrowheads="1"/>
          </p:cNvSpPr>
          <p:nvPr/>
        </p:nvSpPr>
        <p:spPr bwMode="auto">
          <a:xfrm>
            <a:off x="1500188" y="1857375"/>
            <a:ext cx="6357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29AC"/>
                </a:solidFill>
              </a:rPr>
              <a:t>Кисть</a:t>
            </a:r>
            <a:r>
              <a:rPr lang="ru-RU" altLang="ru-RU" sz="2000">
                <a:solidFill>
                  <a:schemeClr val="tx2"/>
                </a:solidFill>
              </a:rPr>
              <a:t> – используется как карандаш, но рисует более толстыми линиями, форма кисти может выбираться.</a:t>
            </a:r>
          </a:p>
        </p:txBody>
      </p:sp>
      <p:grpSp>
        <p:nvGrpSpPr>
          <p:cNvPr id="12299" name="Группа 48"/>
          <p:cNvGrpSpPr>
            <a:grpSpLocks/>
          </p:cNvGrpSpPr>
          <p:nvPr/>
        </p:nvGrpSpPr>
        <p:grpSpPr bwMode="auto">
          <a:xfrm>
            <a:off x="714375" y="3571875"/>
            <a:ext cx="2357438" cy="500063"/>
            <a:chOff x="571472" y="3786190"/>
            <a:chExt cx="2357454" cy="500066"/>
          </a:xfrm>
        </p:grpSpPr>
        <p:sp>
          <p:nvSpPr>
            <p:cNvPr id="12306" name="TextBox 4"/>
            <p:cNvSpPr txBox="1">
              <a:spLocks noChangeArrowheads="1"/>
            </p:cNvSpPr>
            <p:nvPr/>
          </p:nvSpPr>
          <p:spPr bwMode="auto">
            <a:xfrm>
              <a:off x="571472" y="3786190"/>
              <a:ext cx="2071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 u="sng">
                  <a:solidFill>
                    <a:schemeClr val="tx2"/>
                  </a:solidFill>
                </a:rPr>
                <a:t>Основной цвет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451085" y="4090992"/>
              <a:ext cx="477841" cy="19526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0" name="Группа 54"/>
          <p:cNvGrpSpPr>
            <a:grpSpLocks/>
          </p:cNvGrpSpPr>
          <p:nvPr/>
        </p:nvGrpSpPr>
        <p:grpSpPr bwMode="auto">
          <a:xfrm>
            <a:off x="3297238" y="4324350"/>
            <a:ext cx="2560637" cy="390525"/>
            <a:chOff x="3297684" y="4323951"/>
            <a:chExt cx="2560200" cy="390933"/>
          </a:xfrm>
        </p:grpSpPr>
        <p:sp>
          <p:nvSpPr>
            <p:cNvPr id="12304" name="TextBox 4"/>
            <p:cNvSpPr txBox="1">
              <a:spLocks noChangeArrowheads="1"/>
            </p:cNvSpPr>
            <p:nvPr/>
          </p:nvSpPr>
          <p:spPr bwMode="auto">
            <a:xfrm>
              <a:off x="3786214" y="4345552"/>
              <a:ext cx="2071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 u="sng">
                  <a:solidFill>
                    <a:schemeClr val="tx2"/>
                  </a:solidFill>
                </a:rPr>
                <a:t>Фоновый цвет</a:t>
              </a: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rot="10800000">
              <a:off x="3297684" y="4323951"/>
              <a:ext cx="588861" cy="32577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35" name="Picture 2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197" y="990011"/>
            <a:ext cx="696115" cy="7107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859" y="1916832"/>
            <a:ext cx="668781" cy="6615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809721"/>
            <a:ext cx="689140" cy="6875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9055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Инструменты чертёжника</a:t>
            </a:r>
          </a:p>
        </p:txBody>
      </p:sp>
      <p:sp>
        <p:nvSpPr>
          <p:cNvPr id="13315" name="Прямоугольник 11"/>
          <p:cNvSpPr>
            <a:spLocks noChangeArrowheads="1"/>
          </p:cNvSpPr>
          <p:nvPr/>
        </p:nvSpPr>
        <p:spPr bwMode="auto">
          <a:xfrm>
            <a:off x="1500188" y="2857500"/>
            <a:ext cx="671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29AC"/>
                </a:solidFill>
              </a:rPr>
              <a:t>Прямоугольник</a:t>
            </a:r>
            <a:r>
              <a:rPr lang="ru-RU" altLang="ru-RU" sz="2000">
                <a:solidFill>
                  <a:schemeClr val="tx2"/>
                </a:solidFill>
              </a:rPr>
              <a:t> – создает прямоугольник или квадрат (при удерживании клавиши Shift).</a:t>
            </a:r>
          </a:p>
        </p:txBody>
      </p:sp>
      <p:sp>
        <p:nvSpPr>
          <p:cNvPr id="13316" name="Прямоугольник 15"/>
          <p:cNvSpPr>
            <a:spLocks noChangeArrowheads="1"/>
          </p:cNvSpPr>
          <p:nvPr/>
        </p:nvSpPr>
        <p:spPr bwMode="auto">
          <a:xfrm>
            <a:off x="1500188" y="1068388"/>
            <a:ext cx="664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29AC"/>
                </a:solidFill>
              </a:rPr>
              <a:t>Линия </a:t>
            </a:r>
            <a:r>
              <a:rPr lang="ru-RU" altLang="ru-RU" sz="2000">
                <a:solidFill>
                  <a:schemeClr val="tx2"/>
                </a:solidFill>
              </a:rPr>
              <a:t>– проводит прямую линию при нажатой левой кнопке мыши.</a:t>
            </a:r>
          </a:p>
        </p:txBody>
      </p:sp>
      <p:sp>
        <p:nvSpPr>
          <p:cNvPr id="13317" name="Прямоугольник 31"/>
          <p:cNvSpPr>
            <a:spLocks noChangeArrowheads="1"/>
          </p:cNvSpPr>
          <p:nvPr/>
        </p:nvSpPr>
        <p:spPr bwMode="auto">
          <a:xfrm>
            <a:off x="1500188" y="1857375"/>
            <a:ext cx="6643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29AC"/>
                </a:solidFill>
              </a:rPr>
              <a:t>Кривая</a:t>
            </a:r>
            <a:r>
              <a:rPr lang="ru-RU" altLang="ru-RU" sz="2000">
                <a:solidFill>
                  <a:srgbClr val="0029AC"/>
                </a:solidFill>
              </a:rPr>
              <a:t> </a:t>
            </a:r>
            <a:r>
              <a:rPr lang="ru-RU" altLang="ru-RU" sz="2000">
                <a:solidFill>
                  <a:schemeClr val="tx2"/>
                </a:solidFill>
              </a:rPr>
              <a:t>– рисует прямую линию, которую затем можно изгибать 2 раза, отводя мышь в сторону от рисунка.</a:t>
            </a:r>
          </a:p>
        </p:txBody>
      </p:sp>
      <p:pic>
        <p:nvPicPr>
          <p:cNvPr id="13318" name="Picture 2" descr="http://topengineer.ru/images/Articles/engineer/engin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5138738"/>
            <a:ext cx="4572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http://www.personal.psu.edu/nmm5235/DP1webreport/img9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788" y="5138738"/>
            <a:ext cx="162242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Группа 23"/>
          <p:cNvGrpSpPr>
            <a:grpSpLocks/>
          </p:cNvGrpSpPr>
          <p:nvPr/>
        </p:nvGrpSpPr>
        <p:grpSpPr bwMode="auto">
          <a:xfrm>
            <a:off x="636588" y="1071563"/>
            <a:ext cx="720725" cy="720725"/>
            <a:chOff x="636565" y="1070995"/>
            <a:chExt cx="720725" cy="721293"/>
          </a:xfrm>
        </p:grpSpPr>
        <p:pic>
          <p:nvPicPr>
            <p:cNvPr id="33" name="Picture 7" descr="image1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6565" y="1070995"/>
              <a:ext cx="720725" cy="721293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287825" y="1430847"/>
              <a:ext cx="719704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4" descr="image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588" y="1922463"/>
            <a:ext cx="720725" cy="72072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322" name="Группа 24"/>
          <p:cNvGrpSpPr>
            <a:grpSpLocks/>
          </p:cNvGrpSpPr>
          <p:nvPr/>
        </p:nvGrpSpPr>
        <p:grpSpPr bwMode="auto">
          <a:xfrm>
            <a:off x="633413" y="2781300"/>
            <a:ext cx="723900" cy="725488"/>
            <a:chOff x="424543" y="2782006"/>
            <a:chExt cx="724052" cy="724053"/>
          </a:xfrm>
        </p:grpSpPr>
        <p:pic>
          <p:nvPicPr>
            <p:cNvPr id="22" name="Picture 5" descr="image1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543" y="2782006"/>
              <a:ext cx="724052" cy="724053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656" y="3146410"/>
              <a:ext cx="719299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7" descr="image1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3643313"/>
            <a:ext cx="720725" cy="72072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8" descr="image1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3" y="4494213"/>
            <a:ext cx="719137" cy="72072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25" name="Прямоугольник 27"/>
          <p:cNvSpPr>
            <a:spLocks noChangeArrowheads="1"/>
          </p:cNvSpPr>
          <p:nvPr/>
        </p:nvSpPr>
        <p:spPr bwMode="auto">
          <a:xfrm>
            <a:off x="1500188" y="3643313"/>
            <a:ext cx="664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29AC"/>
                </a:solidFill>
              </a:rPr>
              <a:t>Овал</a:t>
            </a:r>
            <a:r>
              <a:rPr lang="ru-RU" altLang="ru-RU" sz="180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ru-RU" altLang="ru-RU" sz="2000">
                <a:solidFill>
                  <a:schemeClr val="tx2"/>
                </a:solidFill>
              </a:rPr>
              <a:t>– рисует овалы и круги (при удерживании клавиши Shift).</a:t>
            </a:r>
          </a:p>
        </p:txBody>
      </p:sp>
      <p:sp>
        <p:nvSpPr>
          <p:cNvPr id="13326" name="Прямоугольник 28"/>
          <p:cNvSpPr>
            <a:spLocks noChangeArrowheads="1"/>
          </p:cNvSpPr>
          <p:nvPr/>
        </p:nvSpPr>
        <p:spPr bwMode="auto">
          <a:xfrm>
            <a:off x="1500188" y="4435475"/>
            <a:ext cx="6500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29AC"/>
                </a:solidFill>
              </a:rPr>
              <a:t>Многоугольник</a:t>
            </a:r>
            <a:r>
              <a:rPr lang="ru-RU" altLang="ru-RU" sz="180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ru-RU" altLang="ru-RU" sz="2000">
                <a:solidFill>
                  <a:schemeClr val="tx2"/>
                </a:solidFill>
              </a:rPr>
              <a:t>– для изображения замкнутой ломаной линии.</a:t>
            </a:r>
          </a:p>
        </p:txBody>
      </p:sp>
      <p:sp>
        <p:nvSpPr>
          <p:cNvPr id="13327" name="Прямоугольник 28"/>
          <p:cNvSpPr>
            <a:spLocks noChangeArrowheads="1"/>
          </p:cNvSpPr>
          <p:nvPr/>
        </p:nvSpPr>
        <p:spPr bwMode="auto">
          <a:xfrm>
            <a:off x="6372225" y="4937125"/>
            <a:ext cx="11572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29AC"/>
                </a:solidFill>
              </a:rPr>
              <a:t>и другие</a:t>
            </a:r>
            <a:endParaRPr lang="ru-RU" altLang="ru-RU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419</Words>
  <Application>Microsoft Office PowerPoint</Application>
  <PresentationFormat>Экран (4:3)</PresentationFormat>
  <Paragraphs>88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Компьютер и графика</vt:lpstr>
      <vt:lpstr>Области применения компьютерной графики</vt:lpstr>
      <vt:lpstr>Виды компьютерной графики</vt:lpstr>
      <vt:lpstr>Графический редактор</vt:lpstr>
      <vt:lpstr>Графический редактор</vt:lpstr>
      <vt:lpstr>Интерфейс графического редактора</vt:lpstr>
      <vt:lpstr>Инструменты художника</vt:lpstr>
      <vt:lpstr>Инструменты чертёжника</vt:lpstr>
      <vt:lpstr>Как исправить ошибку?</vt:lpstr>
      <vt:lpstr>Презентация PowerPoint</vt:lpstr>
      <vt:lpstr>Презентация PowerPoint</vt:lpstr>
      <vt:lpstr>Презентация PowerPoint</vt:lpstr>
      <vt:lpstr>Презентация PowerPoint</vt:lpstr>
      <vt:lpstr>А где же живёт солнышко?</vt:lpstr>
      <vt:lpstr>Презентация PowerPoint</vt:lpstr>
      <vt:lpstr>Презентация PowerPoint</vt:lpstr>
      <vt:lpstr>Презентация PowerPoint</vt:lpstr>
      <vt:lpstr>Практикум</vt:lpstr>
      <vt:lpstr>Презентация PowerPoint</vt:lpstr>
      <vt:lpstr>Вопросы и задания</vt:lpstr>
      <vt:lpstr>Вопросы и задания</vt:lpstr>
      <vt:lpstr>Вопросы и задания</vt:lpstr>
    </vt:vector>
  </TitlesOfParts>
  <Company>ФИРО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Наталия</cp:lastModifiedBy>
  <cp:revision>64</cp:revision>
  <dcterms:created xsi:type="dcterms:W3CDTF">2011-09-19T18:11:49Z</dcterms:created>
  <dcterms:modified xsi:type="dcterms:W3CDTF">2016-03-21T13:39:06Z</dcterms:modified>
</cp:coreProperties>
</file>