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6" r:id="rId3"/>
    <p:sldId id="283" r:id="rId4"/>
    <p:sldId id="277" r:id="rId5"/>
    <p:sldId id="278" r:id="rId6"/>
    <p:sldId id="279" r:id="rId7"/>
    <p:sldId id="284" r:id="rId8"/>
    <p:sldId id="286" r:id="rId9"/>
    <p:sldId id="280" r:id="rId10"/>
    <p:sldId id="281" r:id="rId11"/>
    <p:sldId id="282" r:id="rId12"/>
    <p:sldId id="285" r:id="rId13"/>
    <p:sldId id="287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57" r:id="rId27"/>
    <p:sldId id="26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6C0000"/>
    <a:srgbClr val="753805"/>
    <a:srgbClr val="7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9" d="100"/>
          <a:sy n="79" d="100"/>
        </p:scale>
        <p:origin x="-1098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playroom.com.ru/schital.php" TargetMode="External"/><Relationship Id="rId3" Type="http://schemas.openxmlformats.org/officeDocument/2006/relationships/hyperlink" Target="http://yvision.kz/images/post/special/photo/33/339b306fcc9e24c60f06fb9f694e9a6c-preview.jpg" TargetMode="External"/><Relationship Id="rId7" Type="http://schemas.openxmlformats.org/officeDocument/2006/relationships/hyperlink" Target="http://allriddles.ru/ru/riddles/kids/p5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olkslovar.ru/s5913.html" TargetMode="External"/><Relationship Id="rId5" Type="http://schemas.openxmlformats.org/officeDocument/2006/relationships/hyperlink" Target="http://kino.a42.ru/images/46701/4-7f.jpg" TargetMode="External"/><Relationship Id="rId4" Type="http://schemas.openxmlformats.org/officeDocument/2006/relationships/hyperlink" Target="http://dengivoda.at.ua/_ph/94/2/779780042.jpg" TargetMode="External"/><Relationship Id="rId9" Type="http://schemas.openxmlformats.org/officeDocument/2006/relationships/hyperlink" Target="http://notillusion.ru/nebilitsi-dlya-detey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hyperlink" Target="http://fordezign.ru/kliparty/18052-klipart-v-png-na-prozrachnom-fone-raznocvetnye-zavitushki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3042" y="428604"/>
            <a:ext cx="6553200" cy="52864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– КВН </a:t>
            </a:r>
            <a:b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обобщающий урок </a:t>
            </a:r>
            <a:b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теме</a:t>
            </a:r>
            <a:b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Устное народное творчество</a:t>
            </a:r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6" name="Picture 6" descr="http://img-fotki.yandex.ru/get/6613/142779300.110/0_e084d_3c03ddfb_XL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4500570"/>
            <a:ext cx="822254" cy="120109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dirty="0" smtClean="0">
                <a:solidFill>
                  <a:srgbClr val="FF3300"/>
                </a:solidFill>
              </a:rPr>
              <a:t/>
            </a:r>
            <a:br>
              <a:rPr lang="ru-RU" sz="3200" dirty="0" smtClean="0">
                <a:solidFill>
                  <a:srgbClr val="FF3300"/>
                </a:solidFill>
              </a:rPr>
            </a:br>
            <a:r>
              <a:rPr lang="ru-RU" sz="3200" dirty="0" smtClean="0">
                <a:solidFill>
                  <a:srgbClr val="FF3300"/>
                </a:solidFill>
              </a:rPr>
              <a:t>Конкурс </a:t>
            </a:r>
            <a:br>
              <a:rPr lang="ru-RU" sz="3200" dirty="0" smtClean="0">
                <a:solidFill>
                  <a:srgbClr val="FF3300"/>
                </a:solidFill>
              </a:rPr>
            </a:br>
            <a:r>
              <a:rPr lang="ru-RU" sz="3200" dirty="0" smtClean="0">
                <a:solidFill>
                  <a:srgbClr val="FF3300"/>
                </a:solidFill>
              </a:rPr>
              <a:t>«Угадай сказку по опорным словам»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67" y="1571611"/>
            <a:ext cx="7000923" cy="3729051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3000" b="1" i="1" dirty="0" smtClean="0">
                <a:solidFill>
                  <a:srgbClr val="000099"/>
                </a:solidFill>
                <a:latin typeface="Comic Sans MS" pitchFamily="66" charset="0"/>
              </a:rPr>
              <a:t>СОЛДАТ  СТАРУХА  ТОПОР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3000" b="1" i="1" dirty="0" smtClean="0">
                <a:solidFill>
                  <a:srgbClr val="000099"/>
                </a:solidFill>
                <a:latin typeface="Comic Sans MS" pitchFamily="66" charset="0"/>
              </a:rPr>
              <a:t>БРАТ  СЕСТРА  ГУСИ  </a:t>
            </a:r>
          </a:p>
          <a:p>
            <a:pPr marL="609600" indent="-609600" eaLnBrk="1" hangingPunct="1">
              <a:buNone/>
            </a:pPr>
            <a:r>
              <a:rPr lang="ru-RU" sz="3000" b="1" i="1" dirty="0" smtClean="0">
                <a:solidFill>
                  <a:srgbClr val="000099"/>
                </a:solidFill>
                <a:latin typeface="Comic Sans MS" pitchFamily="66" charset="0"/>
              </a:rPr>
              <a:t>    БАБА-ЯГА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3000" b="1" i="1" dirty="0" smtClean="0">
                <a:solidFill>
                  <a:srgbClr val="000099"/>
                </a:solidFill>
                <a:latin typeface="Comic Sans MS" pitchFamily="66" charset="0"/>
              </a:rPr>
              <a:t>ДВА БРАТА  КУПЕЦ  КРЕСТЬЯНИН 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3000" b="1" i="1" dirty="0" smtClean="0">
                <a:solidFill>
                  <a:srgbClr val="000099"/>
                </a:solidFill>
                <a:latin typeface="Comic Sans MS" pitchFamily="66" charset="0"/>
              </a:rPr>
              <a:t>СТАРУХА  СТАРИК    ДОЧКА</a:t>
            </a:r>
          </a:p>
          <a:p>
            <a:pPr marL="609600" indent="-609600" eaLnBrk="1" hangingPunct="1">
              <a:buFontTx/>
              <a:buNone/>
            </a:pPr>
            <a:endParaRPr lang="ru-RU" sz="3000" b="1" i="1" dirty="0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68313" y="5300663"/>
            <a:ext cx="8351837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/>
              <a:t>«Каша из топора», «Гуси-лебеди», </a:t>
            </a:r>
            <a:r>
              <a:rPr lang="ru-RU" sz="2000" dirty="0" smtClean="0"/>
              <a:t> </a:t>
            </a:r>
            <a:endParaRPr lang="ru-RU" sz="2000" dirty="0"/>
          </a:p>
          <a:p>
            <a:pPr algn="ctr"/>
            <a:r>
              <a:rPr lang="ru-RU" sz="2000" dirty="0"/>
              <a:t>«Два мороза», «Девочка Снегурочка</a:t>
            </a:r>
            <a:r>
              <a:rPr lang="ru-RU" sz="2000" dirty="0" smtClean="0"/>
              <a:t>».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80" y="571480"/>
            <a:ext cx="6286544" cy="64294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dirty="0" smtClean="0">
                <a:solidFill>
                  <a:srgbClr val="FF3300"/>
                </a:solidFill>
              </a:rPr>
              <a:t>Конкурс  «Викторина по сказкам»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66" y="1500173"/>
            <a:ext cx="6786610" cy="2857521"/>
          </a:xfrm>
          <a:ln w="57150" cmpd="thinThick">
            <a:solidFill>
              <a:srgbClr val="3366FF"/>
            </a:solidFill>
          </a:ln>
        </p:spPr>
        <p:txBody>
          <a:bodyPr>
            <a:normAutofit fontScale="92500" lnSpcReduction="20000"/>
          </a:bodyPr>
          <a:lstStyle/>
          <a:p>
            <a:pPr marL="609600" indent="-609600" eaLnBrk="1" hangingPunct="1">
              <a:lnSpc>
                <a:spcPct val="90000"/>
              </a:lnSpc>
              <a:buNone/>
            </a:pPr>
            <a:r>
              <a:rPr lang="ru-RU" sz="2400" u="sng" dirty="0" smtClean="0"/>
              <a:t> Ответь на вопросы: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-"/>
            </a:pPr>
            <a:r>
              <a:rPr lang="ru-RU" sz="2000" dirty="0" smtClean="0"/>
              <a:t>Чем угощала лиса журавля?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-"/>
            </a:pPr>
            <a:r>
              <a:rPr lang="ru-RU" sz="2000" dirty="0" smtClean="0"/>
              <a:t>Чем подавился петушок?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-"/>
            </a:pPr>
            <a:r>
              <a:rPr lang="ru-RU" sz="2000" dirty="0" smtClean="0"/>
              <a:t>Из чего варил кашу солдат?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-"/>
            </a:pPr>
            <a:r>
              <a:rPr lang="ru-RU" sz="2000" dirty="0" smtClean="0"/>
              <a:t>Что обещали купить родители дочке в «Гусях-лебедях»?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-"/>
            </a:pPr>
            <a:r>
              <a:rPr lang="ru-RU" sz="2000" dirty="0" smtClean="0"/>
              <a:t>Кто помог сестре спасти брата в сказке «Гуси-лебеди»?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-"/>
            </a:pPr>
            <a:r>
              <a:rPr lang="ru-RU" sz="2000" dirty="0" smtClean="0"/>
              <a:t>Кого заморозил Мороз - Синий нос?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-"/>
            </a:pPr>
            <a:r>
              <a:rPr lang="ru-RU" sz="2000" dirty="0" smtClean="0"/>
              <a:t>Кто спас Снегурочку в сказке «Девочка Снегурочка»? 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-"/>
            </a:pPr>
            <a:r>
              <a:rPr lang="ru-RU" sz="2000" dirty="0" smtClean="0"/>
              <a:t>В кого превратился Иванушка в сказке «Сестрица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ru-RU" sz="2000" dirty="0" smtClean="0"/>
              <a:t>          </a:t>
            </a:r>
            <a:r>
              <a:rPr lang="ru-RU" sz="2000" dirty="0" err="1" smtClean="0"/>
              <a:t>Алёнушка</a:t>
            </a:r>
            <a:r>
              <a:rPr lang="ru-RU" sz="2000" dirty="0" smtClean="0"/>
              <a:t> и братец Иванушка» ?</a:t>
            </a:r>
          </a:p>
          <a:p>
            <a:pPr marL="609600" indent="-609600" eaLnBrk="1" hangingPunct="1">
              <a:lnSpc>
                <a:spcPct val="90000"/>
              </a:lnSpc>
              <a:buFontTx/>
              <a:buChar char="-"/>
            </a:pPr>
            <a:endParaRPr lang="ru-RU" sz="2000" dirty="0" smtClean="0"/>
          </a:p>
          <a:p>
            <a:pPr marL="609600" indent="-609600" eaLnBrk="1" hangingPunct="1">
              <a:lnSpc>
                <a:spcPct val="90000"/>
              </a:lnSpc>
              <a:buFontTx/>
              <a:buChar char="-"/>
            </a:pPr>
            <a:endParaRPr lang="ru-RU" sz="2000" dirty="0" smtClean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500166" y="4365625"/>
            <a:ext cx="6786610" cy="576263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/>
              <a:t>   Кашей</a:t>
            </a:r>
            <a:r>
              <a:rPr lang="ru-RU" dirty="0"/>
              <a:t>, бобовым зёрнышком, из топора, платочек, мышка, купца, </a:t>
            </a:r>
            <a:endParaRPr lang="ru-RU" dirty="0" smtClean="0"/>
          </a:p>
          <a:p>
            <a:pPr algn="ctr"/>
            <a:r>
              <a:rPr lang="ru-RU" dirty="0" smtClean="0"/>
              <a:t>Жучка, козлёночка.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42942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Конкурс «Что такое сказка?»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C:\Users\no_swear\AppData\Local\Microsoft\Windows\Temporary Internet Files\Content.IE5\GZ2PZONR\owl-reading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071678"/>
            <a:ext cx="3571900" cy="35719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Рефлексия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5" name="Picture 5" descr="C:\Users\no_swear\AppData\Local\Microsoft\Windows\Temporary Internet Files\Content.IE5\GZ2PZONR\Smile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357430"/>
            <a:ext cx="2786082" cy="242889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img-fotki.yandex.ru/get/6613/142779300.110/0_e084d_3c03ddfb_XL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2610" y="5286388"/>
            <a:ext cx="822254" cy="1201094"/>
          </a:xfrm>
          <a:prstGeom prst="rect">
            <a:avLst/>
          </a:prstGeom>
          <a:noFill/>
        </p:spPr>
      </p:pic>
      <p:pic>
        <p:nvPicPr>
          <p:cNvPr id="5" name="Picture 2" descr="http://kino.a42.ru/images/46701/4-7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9" y="3196826"/>
            <a:ext cx="4143404" cy="31075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ьная выноска 5"/>
          <p:cNvSpPr/>
          <p:nvPr/>
        </p:nvSpPr>
        <p:spPr>
          <a:xfrm>
            <a:off x="2285984" y="500042"/>
            <a:ext cx="6215106" cy="2786082"/>
          </a:xfrm>
          <a:prstGeom prst="wedgeEllipseCallout">
            <a:avLst>
              <a:gd name="adj1" fmla="val -21372"/>
              <a:gd name="adj2" fmla="val 64703"/>
            </a:avLst>
          </a:prstGeom>
          <a:solidFill>
            <a:schemeClr val="lt1">
              <a:alpha val="17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Ребята, пришло время узнать, как хорошо вы знаете произведения фольклора.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Если вы правильно ответите на мои вопросы, то картинка постепенно раскрасится.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lobo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000240"/>
            <a:ext cx="3202387" cy="4290377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714480" y="500042"/>
            <a:ext cx="6429420" cy="1285884"/>
          </a:xfrm>
          <a:prstGeom prst="roundRect">
            <a:avLst/>
          </a:prstGeom>
          <a:solidFill>
            <a:srgbClr val="FFC000">
              <a:alpha val="12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Краткое иносказательное описание предмета, предлагаемое для разгадки  - это…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>
            <a:hlinkClick r:id="" action="ppaction://noaction">
              <a:snd r:embed="rId3" name="voltage.wav" builtIn="1"/>
            </a:hlinkClick>
          </p:cNvPr>
          <p:cNvSpPr/>
          <p:nvPr/>
        </p:nvSpPr>
        <p:spPr>
          <a:xfrm>
            <a:off x="5214942" y="2000240"/>
            <a:ext cx="2928958" cy="714380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пословица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4" name="chimes.wav" builtIn="1"/>
            </a:hlinkClick>
          </p:cNvPr>
          <p:cNvSpPr/>
          <p:nvPr/>
        </p:nvSpPr>
        <p:spPr>
          <a:xfrm>
            <a:off x="5286380" y="3429000"/>
            <a:ext cx="2928958" cy="714380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загадка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3" name="voltage.wav" builtIn="1"/>
            </a:hlinkClick>
          </p:cNvPr>
          <p:cNvSpPr/>
          <p:nvPr/>
        </p:nvSpPr>
        <p:spPr>
          <a:xfrm>
            <a:off x="5286380" y="4857760"/>
            <a:ext cx="2928958" cy="714380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былина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14480" y="500042"/>
            <a:ext cx="6429420" cy="1285884"/>
          </a:xfrm>
          <a:prstGeom prst="roundRect">
            <a:avLst/>
          </a:prstGeom>
          <a:solidFill>
            <a:srgbClr val="FFC000">
              <a:alpha val="12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Какой из жанров не относится к УНТ?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>
            <a:hlinkClick r:id="" action="ppaction://noaction">
              <a:snd r:embed="rId2" name="voltage.wav" builtIn="1"/>
            </a:hlinkClick>
          </p:cNvPr>
          <p:cNvSpPr/>
          <p:nvPr/>
        </p:nvSpPr>
        <p:spPr>
          <a:xfrm>
            <a:off x="5214942" y="2000240"/>
            <a:ext cx="2928958" cy="714380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сказка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3" name="chimes.wav" builtIn="1"/>
            </a:hlinkClick>
          </p:cNvPr>
          <p:cNvSpPr/>
          <p:nvPr/>
        </p:nvSpPr>
        <p:spPr>
          <a:xfrm>
            <a:off x="5286380" y="4857760"/>
            <a:ext cx="2928958" cy="714380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рассказ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2" name="voltage.wav" builtIn="1"/>
            </a:hlinkClick>
          </p:cNvPr>
          <p:cNvSpPr/>
          <p:nvPr/>
        </p:nvSpPr>
        <p:spPr>
          <a:xfrm>
            <a:off x="5286380" y="3429000"/>
            <a:ext cx="2928958" cy="714380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пословица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Kolobok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2000240"/>
            <a:ext cx="3214710" cy="4306887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14480" y="500042"/>
            <a:ext cx="6429420" cy="1285884"/>
          </a:xfrm>
          <a:prstGeom prst="roundRect">
            <a:avLst/>
          </a:prstGeom>
          <a:solidFill>
            <a:srgbClr val="FFC000">
              <a:alpha val="12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Определи вид сказки «Лиса и журавль»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>
            <a:hlinkClick r:id="" action="ppaction://noaction">
              <a:snd r:embed="rId2" name="voltage.wav" builtIn="1"/>
            </a:hlinkClick>
          </p:cNvPr>
          <p:cNvSpPr/>
          <p:nvPr/>
        </p:nvSpPr>
        <p:spPr>
          <a:xfrm>
            <a:off x="5286380" y="4857760"/>
            <a:ext cx="2928958" cy="714380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волшебная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3" name="chimes.wav" builtIn="1"/>
            </a:hlinkClick>
          </p:cNvPr>
          <p:cNvSpPr/>
          <p:nvPr/>
        </p:nvSpPr>
        <p:spPr>
          <a:xfrm>
            <a:off x="5286380" y="2000240"/>
            <a:ext cx="2928958" cy="714380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 животных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2" name="voltage.wav" builtIn="1"/>
            </a:hlinkClick>
          </p:cNvPr>
          <p:cNvSpPr/>
          <p:nvPr/>
        </p:nvSpPr>
        <p:spPr>
          <a:xfrm>
            <a:off x="5286380" y="3429000"/>
            <a:ext cx="2928958" cy="714380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бытовая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Kolobok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2000240"/>
            <a:ext cx="3214710" cy="430688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14480" y="500042"/>
            <a:ext cx="6429420" cy="1285884"/>
          </a:xfrm>
          <a:prstGeom prst="roundRect">
            <a:avLst/>
          </a:prstGeom>
          <a:solidFill>
            <a:srgbClr val="FFC000">
              <a:alpha val="12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Найди карточку с пословицей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>
            <a:hlinkClick r:id="" action="ppaction://noaction">
              <a:snd r:embed="rId2" name="voltage.wav" builtIn="1"/>
            </a:hlinkClick>
          </p:cNvPr>
          <p:cNvSpPr/>
          <p:nvPr/>
        </p:nvSpPr>
        <p:spPr>
          <a:xfrm>
            <a:off x="5286380" y="4857760"/>
            <a:ext cx="2928958" cy="1357322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Сидит девица в темнице, а коса на улице.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3" name="chimes.wav" builtIn="1"/>
            </a:hlinkClick>
          </p:cNvPr>
          <p:cNvSpPr/>
          <p:nvPr/>
        </p:nvSpPr>
        <p:spPr>
          <a:xfrm>
            <a:off x="5286380" y="3857628"/>
            <a:ext cx="2928958" cy="714380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Верному другу цены нет.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2" name="voltage.wav" builtIn="1"/>
            </a:hlinkClick>
          </p:cNvPr>
          <p:cNvSpPr/>
          <p:nvPr/>
        </p:nvSpPr>
        <p:spPr>
          <a:xfrm>
            <a:off x="5286380" y="2000240"/>
            <a:ext cx="2928958" cy="1571636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Солнышко- вёдрышко,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Выгляни в окошечко!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Kolobok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1" y="2000241"/>
            <a:ext cx="3214709" cy="430688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14480" y="500042"/>
            <a:ext cx="6429420" cy="1285884"/>
          </a:xfrm>
          <a:prstGeom prst="roundRect">
            <a:avLst/>
          </a:prstGeom>
          <a:solidFill>
            <a:srgbClr val="FFC000">
              <a:alpha val="12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Закончи пословицу: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Ум хорошо, …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>
            <a:hlinkClick r:id="" action="ppaction://noaction">
              <a:snd r:embed="rId2" name="voltage.wav" builtIn="1"/>
            </a:hlinkClick>
          </p:cNvPr>
          <p:cNvSpPr/>
          <p:nvPr/>
        </p:nvSpPr>
        <p:spPr>
          <a:xfrm>
            <a:off x="5286380" y="3429000"/>
            <a:ext cx="2928958" cy="714380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людей насмешишь.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3" name="chimes.wav" builtIn="1"/>
            </a:hlinkClick>
          </p:cNvPr>
          <p:cNvSpPr/>
          <p:nvPr/>
        </p:nvSpPr>
        <p:spPr>
          <a:xfrm>
            <a:off x="5286380" y="4857760"/>
            <a:ext cx="2928958" cy="714380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а два лучше.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2" name="voltage.wav" builtIn="1"/>
            </a:hlinkClick>
          </p:cNvPr>
          <p:cNvSpPr/>
          <p:nvPr/>
        </p:nvSpPr>
        <p:spPr>
          <a:xfrm>
            <a:off x="5286380" y="2000240"/>
            <a:ext cx="2928958" cy="714380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семь раз отмерь.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Kolobok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2000239"/>
            <a:ext cx="3214710" cy="4306887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274639"/>
            <a:ext cx="7318398" cy="2011354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-"/>
            </a:pPr>
            <a:r>
              <a:rPr lang="ru-RU" sz="2400" dirty="0" smtClean="0"/>
              <a:t>Сегодня наш КВН посвящен устному народному </a:t>
            </a:r>
            <a:br>
              <a:rPr lang="ru-RU" sz="2400" dirty="0" smtClean="0"/>
            </a:br>
            <a:r>
              <a:rPr lang="ru-RU" sz="2400" dirty="0" smtClean="0"/>
              <a:t>  творчеству. Вы покажете, как много вы узнали по этой теме, как умеете дружить и помогать друг другу.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У нас играют 2 команды: </a:t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000099"/>
                </a:solidFill>
              </a:rPr>
              <a:t>«Конёк-горбунок»           и           «Сивка-бурка»</a:t>
            </a:r>
          </a:p>
        </p:txBody>
      </p:sp>
      <p:pic>
        <p:nvPicPr>
          <p:cNvPr id="4099" name="Picture 7" descr="ко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714620"/>
            <a:ext cx="32147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0" descr="lines2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5643578"/>
            <a:ext cx="6929486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1" descr="Horse35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2714620"/>
            <a:ext cx="30718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14480" y="428604"/>
            <a:ext cx="6429420" cy="1428760"/>
          </a:xfrm>
          <a:prstGeom prst="roundRect">
            <a:avLst/>
          </a:prstGeom>
          <a:solidFill>
            <a:srgbClr val="FFC000">
              <a:alpha val="12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Определи жанр произведения:</a:t>
            </a:r>
          </a:p>
          <a:p>
            <a:pPr algn="ctr"/>
            <a:r>
              <a:rPr lang="ru-RU" sz="2300" b="1" dirty="0" err="1" smtClean="0">
                <a:solidFill>
                  <a:schemeClr val="tx1"/>
                </a:solidFill>
              </a:rPr>
              <a:t>Катилося</a:t>
            </a:r>
            <a:r>
              <a:rPr lang="ru-RU" sz="2300" b="1" dirty="0" smtClean="0">
                <a:solidFill>
                  <a:schemeClr val="tx1"/>
                </a:solidFill>
              </a:rPr>
              <a:t> яблоко мимо сада,</a:t>
            </a:r>
            <a:br>
              <a:rPr lang="ru-RU" sz="2300" b="1" dirty="0" smtClean="0">
                <a:solidFill>
                  <a:schemeClr val="tx1"/>
                </a:solidFill>
              </a:rPr>
            </a:br>
            <a:r>
              <a:rPr lang="ru-RU" sz="2300" b="1" dirty="0" smtClean="0">
                <a:solidFill>
                  <a:schemeClr val="tx1"/>
                </a:solidFill>
              </a:rPr>
              <a:t>мимо сада, мимо града,</a:t>
            </a:r>
            <a:br>
              <a:rPr lang="ru-RU" sz="2300" b="1" dirty="0" smtClean="0">
                <a:solidFill>
                  <a:schemeClr val="tx1"/>
                </a:solidFill>
              </a:rPr>
            </a:br>
            <a:r>
              <a:rPr lang="ru-RU" sz="2300" b="1" dirty="0" smtClean="0">
                <a:solidFill>
                  <a:schemeClr val="tx1"/>
                </a:solidFill>
              </a:rPr>
              <a:t>Кто поднимет, тот и выйдет.</a:t>
            </a:r>
            <a:br>
              <a:rPr lang="ru-RU" sz="2300" b="1" dirty="0" smtClean="0">
                <a:solidFill>
                  <a:schemeClr val="tx1"/>
                </a:solidFill>
              </a:rPr>
            </a:br>
            <a:endParaRPr lang="ru-RU" sz="23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>
            <a:hlinkClick r:id="" action="ppaction://noaction">
              <a:snd r:embed="rId2" name="voltage.wav" builtIn="1"/>
            </a:hlinkClick>
          </p:cNvPr>
          <p:cNvSpPr/>
          <p:nvPr/>
        </p:nvSpPr>
        <p:spPr>
          <a:xfrm>
            <a:off x="5286380" y="3429000"/>
            <a:ext cx="2928958" cy="714380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поговорка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3" name="chimes.wav" builtIn="1"/>
            </a:hlinkClick>
          </p:cNvPr>
          <p:cNvSpPr/>
          <p:nvPr/>
        </p:nvSpPr>
        <p:spPr>
          <a:xfrm>
            <a:off x="5286380" y="2000240"/>
            <a:ext cx="2928958" cy="714380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считалка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2" name="voltage.wav" builtIn="1"/>
            </a:hlinkClick>
          </p:cNvPr>
          <p:cNvSpPr/>
          <p:nvPr/>
        </p:nvSpPr>
        <p:spPr>
          <a:xfrm>
            <a:off x="5286380" y="4857760"/>
            <a:ext cx="2928958" cy="714380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загадка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Kolobok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2000239"/>
            <a:ext cx="3214710" cy="4306887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14480" y="500042"/>
            <a:ext cx="6429420" cy="1214446"/>
          </a:xfrm>
          <a:prstGeom prst="roundRect">
            <a:avLst/>
          </a:prstGeom>
          <a:solidFill>
            <a:srgbClr val="FFC000">
              <a:alpha val="12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Песня, напеваемая людьми для успокаивания и засыпания -… </a:t>
            </a:r>
          </a:p>
        </p:txBody>
      </p:sp>
      <p:sp>
        <p:nvSpPr>
          <p:cNvPr id="4" name="Скругленный прямоугольник 3">
            <a:hlinkClick r:id="" action="ppaction://noaction">
              <a:snd r:embed="rId2" name="voltage.wav" builtIn="1"/>
            </a:hlinkClick>
          </p:cNvPr>
          <p:cNvSpPr/>
          <p:nvPr/>
        </p:nvSpPr>
        <p:spPr>
          <a:xfrm>
            <a:off x="5286380" y="2000240"/>
            <a:ext cx="2928958" cy="714380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героическая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3" name="chimes.wav" builtIn="1"/>
            </a:hlinkClick>
          </p:cNvPr>
          <p:cNvSpPr/>
          <p:nvPr/>
        </p:nvSpPr>
        <p:spPr>
          <a:xfrm>
            <a:off x="5286380" y="3429000"/>
            <a:ext cx="2928958" cy="714380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колыбельная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2" name="voltage.wav" builtIn="1"/>
            </a:hlinkClick>
          </p:cNvPr>
          <p:cNvSpPr/>
          <p:nvPr/>
        </p:nvSpPr>
        <p:spPr>
          <a:xfrm>
            <a:off x="5286380" y="4857760"/>
            <a:ext cx="2928958" cy="714380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обрядовая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Kolobok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1" y="2000240"/>
            <a:ext cx="3214710" cy="4306887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14480" y="500042"/>
            <a:ext cx="6429420" cy="1214446"/>
          </a:xfrm>
          <a:prstGeom prst="roundRect">
            <a:avLst/>
          </a:prstGeom>
          <a:solidFill>
            <a:srgbClr val="FFC000">
              <a:alpha val="12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>
            <a:hlinkClick r:id="" action="ppaction://noaction">
              <a:snd r:embed="rId2" name="voltage.wav" builtIn="1"/>
            </a:hlinkClick>
          </p:cNvPr>
          <p:cNvSpPr/>
          <p:nvPr/>
        </p:nvSpPr>
        <p:spPr>
          <a:xfrm>
            <a:off x="5286380" y="2000240"/>
            <a:ext cx="2928958" cy="714380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загадки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3" name="chimes.wav" builtIn="1"/>
            </a:hlinkClick>
          </p:cNvPr>
          <p:cNvSpPr/>
          <p:nvPr/>
        </p:nvSpPr>
        <p:spPr>
          <a:xfrm>
            <a:off x="5286380" y="4857760"/>
            <a:ext cx="2928958" cy="714380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считалки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2" name="voltage.wav" builtIn="1"/>
            </a:hlinkClick>
          </p:cNvPr>
          <p:cNvSpPr/>
          <p:nvPr/>
        </p:nvSpPr>
        <p:spPr>
          <a:xfrm>
            <a:off x="5286380" y="3429000"/>
            <a:ext cx="2928958" cy="714380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</a:rPr>
              <a:t>потешки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Kolobok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2000240"/>
            <a:ext cx="3180698" cy="428628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</p:pic>
      <p:sp>
        <p:nvSpPr>
          <p:cNvPr id="12" name="Прямоугольник 11"/>
          <p:cNvSpPr/>
          <p:nvPr/>
        </p:nvSpPr>
        <p:spPr>
          <a:xfrm>
            <a:off x="1643042" y="500043"/>
            <a:ext cx="68580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Небольшие стихотворные тексты в шутливой форме, предназначенные для случайного избрания одного участника из нескольких – это…</a:t>
            </a:r>
            <a:endParaRPr lang="ru-RU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14480" y="500042"/>
            <a:ext cx="6429420" cy="1214446"/>
          </a:xfrm>
          <a:prstGeom prst="roundRect">
            <a:avLst/>
          </a:prstGeom>
          <a:solidFill>
            <a:srgbClr val="FFC000">
              <a:alpha val="12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Найди карточку с небылицей</a:t>
            </a:r>
          </a:p>
        </p:txBody>
      </p:sp>
      <p:sp>
        <p:nvSpPr>
          <p:cNvPr id="4" name="Скругленный прямоугольник 3">
            <a:hlinkClick r:id="" action="ppaction://noaction">
              <a:snd r:embed="rId2" name="voltage.wav" builtIn="1"/>
            </a:hlinkClick>
          </p:cNvPr>
          <p:cNvSpPr/>
          <p:nvPr/>
        </p:nvSpPr>
        <p:spPr>
          <a:xfrm>
            <a:off x="5286380" y="1928802"/>
            <a:ext cx="3071834" cy="1071570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Кто на елке, на суку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Счет ведет: ку-ку, ку-ку?</a:t>
            </a:r>
            <a:endParaRPr lang="ru-RU" sz="1900" b="1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3" name="chimes.wav" builtIn="1"/>
            </a:hlinkClick>
          </p:cNvPr>
          <p:cNvSpPr/>
          <p:nvPr/>
        </p:nvSpPr>
        <p:spPr>
          <a:xfrm>
            <a:off x="5286380" y="3286124"/>
            <a:ext cx="3143272" cy="1428760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Шла лиса, мела хвостом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И трясла рогами.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Вырос на пеньке пустом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Короб с пирогами.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2" name="voltage.wav" builtIn="1"/>
            </a:hlinkClick>
          </p:cNvPr>
          <p:cNvSpPr/>
          <p:nvPr/>
        </p:nvSpPr>
        <p:spPr>
          <a:xfrm>
            <a:off x="5286380" y="5072074"/>
            <a:ext cx="3071834" cy="1214446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Белки зайцев угощали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И морковку подавали.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Все орешки сами съели,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А водить тебе велели.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43042" y="500043"/>
            <a:ext cx="6858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Kolobok1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2000239"/>
            <a:ext cx="3214710" cy="4332113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14480" y="500042"/>
            <a:ext cx="6429420" cy="1214446"/>
          </a:xfrm>
          <a:prstGeom prst="roundRect">
            <a:avLst/>
          </a:prstGeom>
          <a:solidFill>
            <a:srgbClr val="FFC000">
              <a:alpha val="12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Назови лишнюю сказку:</a:t>
            </a:r>
          </a:p>
        </p:txBody>
      </p:sp>
      <p:sp>
        <p:nvSpPr>
          <p:cNvPr id="4" name="Скругленный прямоугольник 3">
            <a:hlinkClick r:id="" action="ppaction://noaction">
              <a:snd r:embed="rId2" name="voltage.wav" builtIn="1"/>
            </a:hlinkClick>
          </p:cNvPr>
          <p:cNvSpPr/>
          <p:nvPr/>
        </p:nvSpPr>
        <p:spPr>
          <a:xfrm>
            <a:off x="5357818" y="2000240"/>
            <a:ext cx="2857520" cy="714380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Лиса и журавль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3" name="chimes.wav" builtIn="1"/>
            </a:hlinkClick>
          </p:cNvPr>
          <p:cNvSpPr/>
          <p:nvPr/>
        </p:nvSpPr>
        <p:spPr>
          <a:xfrm>
            <a:off x="5286380" y="3429000"/>
            <a:ext cx="2928958" cy="714380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Огниво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>
            <a:hlinkClick r:id="" action="ppaction://noaction">
              <a:snd r:embed="rId2" name="voltage.wav" builtIn="1"/>
            </a:hlinkClick>
          </p:cNvPr>
          <p:cNvSpPr/>
          <p:nvPr/>
        </p:nvSpPr>
        <p:spPr>
          <a:xfrm>
            <a:off x="5286380" y="4857760"/>
            <a:ext cx="2857520" cy="714380"/>
          </a:xfrm>
          <a:prstGeom prst="roundRect">
            <a:avLst/>
          </a:prstGeom>
          <a:solidFill>
            <a:srgbClr val="FFC000">
              <a:alpha val="1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Зимовье зверей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43042" y="500043"/>
            <a:ext cx="6858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Kolobok1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1" y="2000240"/>
            <a:ext cx="3214709" cy="4332113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643042" y="500043"/>
            <a:ext cx="6858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>
              <a:solidFill>
                <a:srgbClr val="C00000"/>
              </a:solidFill>
            </a:endParaRPr>
          </a:p>
        </p:txBody>
      </p:sp>
      <p:pic>
        <p:nvPicPr>
          <p:cNvPr id="8" name="Picture 2" descr="http://kino.a42.ru/images/46701/4-7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143248"/>
            <a:ext cx="4143404" cy="31075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вальная выноска 8"/>
          <p:cNvSpPr/>
          <p:nvPr/>
        </p:nvSpPr>
        <p:spPr>
          <a:xfrm>
            <a:off x="2857488" y="642918"/>
            <a:ext cx="5643602" cy="2428892"/>
          </a:xfrm>
          <a:prstGeom prst="wedgeEllipseCallout">
            <a:avLst>
              <a:gd name="adj1" fmla="val -21372"/>
              <a:gd name="adj2" fmla="val 64703"/>
            </a:avLst>
          </a:prstGeom>
          <a:solidFill>
            <a:schemeClr val="lt1">
              <a:alpha val="17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Молодцы!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Отличная работа!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5616624" cy="778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информации</a:t>
            </a:r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1357298"/>
            <a:ext cx="60722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http://yvision.kz/images/post/special/photo/33/339b306fcc9e24c60f06fb9f694e9a6c-preview.jpg</a:t>
            </a:r>
            <a:r>
              <a:rPr lang="ru-RU" sz="1200" dirty="0" smtClean="0"/>
              <a:t> - чернильница с пером </a:t>
            </a:r>
          </a:p>
          <a:p>
            <a:r>
              <a:rPr lang="en-US" sz="1200" dirty="0" smtClean="0">
                <a:hlinkClick r:id="rId4"/>
              </a:rPr>
              <a:t>http://dengivoda.at.ua/_ph/94/2/779780042.jpg</a:t>
            </a:r>
            <a:r>
              <a:rPr lang="ru-RU" sz="1200" dirty="0" smtClean="0"/>
              <a:t> -  раскраска</a:t>
            </a:r>
          </a:p>
          <a:p>
            <a:r>
              <a:rPr lang="en-US" sz="1200" dirty="0" smtClean="0">
                <a:hlinkClick r:id="rId5"/>
              </a:rPr>
              <a:t>http://kino.a42.ru/images/46701/4-7f.jpg</a:t>
            </a:r>
            <a:r>
              <a:rPr lang="ru-RU" sz="1200" dirty="0" smtClean="0"/>
              <a:t> - сказительница</a:t>
            </a:r>
          </a:p>
          <a:p>
            <a:r>
              <a:rPr lang="en-US" sz="1200" dirty="0" smtClean="0">
                <a:hlinkClick r:id="rId6"/>
              </a:rPr>
              <a:t>http://tolkslovar.ru/s5913.html</a:t>
            </a:r>
            <a:r>
              <a:rPr lang="ru-RU" sz="1200" dirty="0" smtClean="0"/>
              <a:t>  - значение слова сказитель</a:t>
            </a:r>
          </a:p>
          <a:p>
            <a:r>
              <a:rPr lang="en-US" sz="1200" dirty="0" smtClean="0">
                <a:hlinkClick r:id="rId7"/>
              </a:rPr>
              <a:t>http://allriddles.ru/ru/riddles/kids/p5/</a:t>
            </a:r>
            <a:r>
              <a:rPr lang="ru-RU" sz="1200" dirty="0" smtClean="0"/>
              <a:t> - загадки</a:t>
            </a:r>
          </a:p>
          <a:p>
            <a:r>
              <a:rPr lang="en-US" sz="1200" dirty="0" smtClean="0">
                <a:hlinkClick r:id="rId8"/>
              </a:rPr>
              <a:t>http://playroom.com.ru/schital.php</a:t>
            </a:r>
            <a:r>
              <a:rPr lang="ru-RU" sz="1200" dirty="0" smtClean="0"/>
              <a:t> - считалки </a:t>
            </a:r>
          </a:p>
          <a:p>
            <a:r>
              <a:rPr lang="en-US" sz="1200" dirty="0" smtClean="0">
                <a:hlinkClick r:id="rId9"/>
              </a:rPr>
              <a:t>http://notillusion.ru/nebilitsi-dlya-detey.html</a:t>
            </a:r>
            <a:r>
              <a:rPr lang="ru-RU" sz="1200" dirty="0" smtClean="0"/>
              <a:t> - небылица </a:t>
            </a: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5"/>
          <p:cNvSpPr>
            <a:spLocks noGrp="1"/>
          </p:cNvSpPr>
          <p:nvPr>
            <p:ph idx="1"/>
          </p:nvPr>
        </p:nvSpPr>
        <p:spPr>
          <a:xfrm>
            <a:off x="1547664" y="1340768"/>
            <a:ext cx="6912768" cy="504056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ru-RU" sz="1800" dirty="0" smtClean="0">
                <a:hlinkClick r:id="rId2"/>
              </a:rPr>
              <a:t>http://fordezign.ru/kliparty/18052-klipart-v-png-na-prozrachnom-fone-raznocvetnye-zavitushki.html</a:t>
            </a:r>
            <a:r>
              <a:rPr lang="ru-RU" sz="1800" dirty="0" smtClean="0"/>
              <a:t> </a:t>
            </a:r>
            <a:r>
              <a:rPr lang="ru-RU" sz="1800" b="1" dirty="0" smtClean="0"/>
              <a:t>   </a:t>
            </a:r>
          </a:p>
          <a:p>
            <a:pPr>
              <a:spcBef>
                <a:spcPts val="0"/>
              </a:spcBef>
              <a:buClr>
                <a:srgbClr val="6C0000"/>
              </a:buClr>
              <a:buSzPct val="80000"/>
              <a:buNone/>
            </a:pPr>
            <a:r>
              <a:rPr lang="ru-RU" sz="1800" b="1" dirty="0" smtClean="0"/>
              <a:t>      </a:t>
            </a:r>
            <a:r>
              <a:rPr lang="ru-RU" sz="2000" b="1" dirty="0" smtClean="0"/>
              <a:t>клипарт «Разноцветные завитушки», элемент декора на 1 слайде</a:t>
            </a:r>
          </a:p>
          <a:p>
            <a:pPr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ru-RU" sz="2000" dirty="0" smtClean="0"/>
              <a:t>А.С. Пушкин, Сказки Пушкина, издательство «ОЛМА </a:t>
            </a:r>
            <a:r>
              <a:rPr lang="ru-RU" sz="2000" dirty="0" err="1" smtClean="0"/>
              <a:t>Медиа</a:t>
            </a:r>
            <a:r>
              <a:rPr lang="ru-RU" sz="2000" dirty="0" smtClean="0"/>
              <a:t> Групп» (2011) , серия «Лучшие сказки для детей</a:t>
            </a:r>
            <a:r>
              <a:rPr lang="ru-RU" sz="2000" b="1" dirty="0" smtClean="0"/>
              <a:t>»,  художник Канивец Татьяна  </a:t>
            </a:r>
          </a:p>
          <a:p>
            <a:pPr>
              <a:spcBef>
                <a:spcPts val="0"/>
              </a:spcBef>
              <a:buClr>
                <a:srgbClr val="6C0000"/>
              </a:buClr>
              <a:buSzPct val="80000"/>
              <a:buNone/>
            </a:pPr>
            <a:r>
              <a:rPr lang="ru-RU" sz="1800" b="1" i="1" dirty="0" smtClean="0"/>
              <a:t>      </a:t>
            </a:r>
            <a:r>
              <a:rPr lang="ru-RU" sz="2000" i="1" dirty="0" smtClean="0"/>
              <a:t>Все элементы для создания фона взяты из книги. Изображения отсканированы и обработаны в программе </a:t>
            </a:r>
            <a:r>
              <a:rPr lang="en-US" sz="2000" i="1" dirty="0" smtClean="0"/>
              <a:t>Adobe Photosho</a:t>
            </a:r>
            <a:r>
              <a:rPr lang="en-US" sz="1800" i="1" dirty="0" smtClean="0"/>
              <a:t>p</a:t>
            </a:r>
            <a:r>
              <a:rPr lang="ru-RU" sz="1800" i="1" dirty="0" smtClean="0"/>
              <a:t>.</a:t>
            </a:r>
          </a:p>
          <a:p>
            <a:pPr>
              <a:spcBef>
                <a:spcPts val="0"/>
              </a:spcBef>
              <a:buClr>
                <a:srgbClr val="6C0000"/>
              </a:buClr>
              <a:buSzPct val="80000"/>
              <a:buFont typeface="Wingdings" pitchFamily="2" charset="2"/>
              <a:buChar char="Ø"/>
            </a:pPr>
            <a:r>
              <a:rPr lang="ru-RU" sz="2000" dirty="0" smtClean="0"/>
              <a:t>Рамочка сделана в программе </a:t>
            </a:r>
            <a:r>
              <a:rPr lang="en-US" sz="2000" dirty="0" smtClean="0"/>
              <a:t>Adobe Photoshop</a:t>
            </a:r>
            <a:r>
              <a:rPr lang="ru-RU" sz="2000" dirty="0" smtClean="0"/>
              <a:t>.</a:t>
            </a:r>
          </a:p>
          <a:p>
            <a:pPr>
              <a:buClr>
                <a:srgbClr val="6C0000"/>
              </a:buClr>
              <a:buSzPct val="80000"/>
              <a:buNone/>
            </a:pPr>
            <a:endParaRPr lang="ru-RU" sz="1800" dirty="0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</a:t>
            </a:r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7643834" y="5857892"/>
            <a:ext cx="571504" cy="470912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Разминка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43" name="Picture 19" descr="C:\Users\no_swear\AppData\Local\Microsoft\Windows\Temporary Internet Files\Content.IE5\TCE1X2SY\hqdefault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00174"/>
            <a:ext cx="6286544" cy="464347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smtClean="0">
                <a:solidFill>
                  <a:srgbClr val="FF3300"/>
                </a:solidFill>
              </a:rPr>
              <a:t>Конкурс  «Кроссворд»</a:t>
            </a:r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1428729" y="4005263"/>
            <a:ext cx="7072362" cy="2663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smtClean="0">
                <a:solidFill>
                  <a:srgbClr val="000099"/>
                </a:solidFill>
              </a:rPr>
              <a:t>1.Кто был хозяином Жар-птицы?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smtClean="0">
                <a:solidFill>
                  <a:srgbClr val="000099"/>
                </a:solidFill>
              </a:rPr>
              <a:t>2.В кого превратился Иванушка из сказки «Сестрица </a:t>
            </a:r>
            <a:r>
              <a:rPr lang="ru-RU" sz="1600" b="1" dirty="0" err="1" smtClean="0">
                <a:solidFill>
                  <a:srgbClr val="000099"/>
                </a:solidFill>
              </a:rPr>
              <a:t>Алёнушка</a:t>
            </a:r>
            <a:r>
              <a:rPr lang="ru-RU" sz="1600" b="1" dirty="0" smtClean="0">
                <a:solidFill>
                  <a:srgbClr val="000099"/>
                </a:solidFill>
              </a:rPr>
              <a:t> и братец Иванушка»?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smtClean="0">
                <a:solidFill>
                  <a:srgbClr val="000099"/>
                </a:solidFill>
              </a:rPr>
              <a:t>3.Помнишь ли ты имя героини, которую хотела погубить ведьма?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smtClean="0">
                <a:solidFill>
                  <a:srgbClr val="000099"/>
                </a:solidFill>
              </a:rPr>
              <a:t>4.О ком сказано: «…бежит, земля дрожит, из ушей дым столбом валит, из ноздрей пламя пышет»?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smtClean="0">
                <a:solidFill>
                  <a:srgbClr val="000099"/>
                </a:solidFill>
              </a:rPr>
              <a:t>5.К чему прикоснулся Иван-царевич в конюшне царя </a:t>
            </a:r>
            <a:r>
              <a:rPr lang="ru-RU" sz="1600" b="1" dirty="0" err="1" smtClean="0">
                <a:solidFill>
                  <a:srgbClr val="000099"/>
                </a:solidFill>
              </a:rPr>
              <a:t>Кусмана</a:t>
            </a:r>
            <a:r>
              <a:rPr lang="ru-RU" sz="1600" b="1" dirty="0" smtClean="0">
                <a:solidFill>
                  <a:srgbClr val="000099"/>
                </a:solidFill>
              </a:rPr>
              <a:t>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smtClean="0">
                <a:solidFill>
                  <a:srgbClr val="000099"/>
                </a:solidFill>
              </a:rPr>
              <a:t>6.Как звали невесту </a:t>
            </a:r>
            <a:r>
              <a:rPr lang="ru-RU" sz="1600" b="1" dirty="0" err="1" smtClean="0">
                <a:solidFill>
                  <a:srgbClr val="000099"/>
                </a:solidFill>
              </a:rPr>
              <a:t>Иванушки-дурачка</a:t>
            </a:r>
            <a:r>
              <a:rPr lang="ru-RU" sz="1600" b="1" dirty="0" smtClean="0">
                <a:solidFill>
                  <a:srgbClr val="000099"/>
                </a:solidFill>
              </a:rPr>
              <a:t>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smtClean="0">
                <a:solidFill>
                  <a:srgbClr val="000099"/>
                </a:solidFill>
              </a:rPr>
              <a:t>7.Какие яблоки росли в саду царя Берендея?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smtClean="0">
                <a:solidFill>
                  <a:srgbClr val="000099"/>
                </a:solidFill>
              </a:rPr>
              <a:t>8.Благодаря какому предмету Елена Прекрасная узнала своего жениха?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765175"/>
            <a:ext cx="6049963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4067175" y="981075"/>
            <a:ext cx="2017713" cy="37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Афрон</a:t>
            </a:r>
          </a:p>
        </p:txBody>
      </p:sp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2124075" y="1412875"/>
            <a:ext cx="3960813" cy="265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козлёночек</a:t>
            </a:r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4067175" y="1700213"/>
            <a:ext cx="316865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Алёнушка</a:t>
            </a:r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3348038" y="2133600"/>
            <a:ext cx="1584325" cy="265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конь</a:t>
            </a:r>
          </a:p>
        </p:txBody>
      </p:sp>
      <p:sp>
        <p:nvSpPr>
          <p:cNvPr id="5132" name="WordArt 12"/>
          <p:cNvSpPr>
            <a:spLocks noChangeArrowheads="1" noChangeShapeType="1" noTextEdit="1"/>
          </p:cNvSpPr>
          <p:nvPr/>
        </p:nvSpPr>
        <p:spPr bwMode="auto">
          <a:xfrm>
            <a:off x="2555875" y="2492375"/>
            <a:ext cx="27368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уздечка</a:t>
            </a:r>
          </a:p>
        </p:txBody>
      </p:sp>
      <p:sp>
        <p:nvSpPr>
          <p:cNvPr id="5133" name="WordArt 13"/>
          <p:cNvSpPr>
            <a:spLocks noChangeArrowheads="1" noChangeShapeType="1" noTextEdit="1"/>
          </p:cNvSpPr>
          <p:nvPr/>
        </p:nvSpPr>
        <p:spPr bwMode="auto">
          <a:xfrm>
            <a:off x="4067175" y="2781300"/>
            <a:ext cx="2017713" cy="33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Елена</a:t>
            </a:r>
          </a:p>
        </p:txBody>
      </p:sp>
      <p:sp>
        <p:nvSpPr>
          <p:cNvPr id="5134" name="WordArt 14"/>
          <p:cNvSpPr>
            <a:spLocks noChangeArrowheads="1" noChangeShapeType="1" noTextEdit="1"/>
          </p:cNvSpPr>
          <p:nvPr/>
        </p:nvSpPr>
        <p:spPr bwMode="auto">
          <a:xfrm>
            <a:off x="4140200" y="3213100"/>
            <a:ext cx="27368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золотые</a:t>
            </a:r>
          </a:p>
        </p:txBody>
      </p:sp>
      <p:sp>
        <p:nvSpPr>
          <p:cNvPr id="5135" name="WordArt 15"/>
          <p:cNvSpPr>
            <a:spLocks noChangeArrowheads="1" noChangeShapeType="1" noTextEdit="1"/>
          </p:cNvSpPr>
          <p:nvPr/>
        </p:nvSpPr>
        <p:spPr bwMode="auto">
          <a:xfrm>
            <a:off x="3708400" y="3573463"/>
            <a:ext cx="3168650" cy="33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перстень</a:t>
            </a: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4500563" y="981075"/>
            <a:ext cx="503237" cy="3024188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  <p:bldP spid="5129" grpId="0" animBg="1"/>
      <p:bldP spid="5130" grpId="0" animBg="1"/>
      <p:bldP spid="5131" grpId="0" animBg="1"/>
      <p:bldP spid="5132" grpId="0" animBg="1"/>
      <p:bldP spid="5133" grpId="0" animBg="1"/>
      <p:bldP spid="5134" grpId="0" animBg="1"/>
      <p:bldP spid="5135" grpId="0" animBg="1"/>
      <p:bldP spid="51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solidFill>
                  <a:srgbClr val="FF3300"/>
                </a:solidFill>
              </a:rPr>
              <a:t/>
            </a:r>
            <a:br>
              <a:rPr lang="ru-RU" sz="4000" dirty="0" smtClean="0">
                <a:solidFill>
                  <a:srgbClr val="FF3300"/>
                </a:solidFill>
              </a:rPr>
            </a:br>
            <a:r>
              <a:rPr lang="ru-RU" sz="4000" dirty="0" smtClean="0">
                <a:solidFill>
                  <a:srgbClr val="FF3300"/>
                </a:solidFill>
              </a:rPr>
              <a:t>Конкурс  «Виды фольклора»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52" y="1571612"/>
            <a:ext cx="7658128" cy="4572032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ru-RU" b="1" i="1" u="sng" dirty="0" smtClean="0"/>
              <a:t>     Задание: </a:t>
            </a:r>
          </a:p>
          <a:p>
            <a:pPr eaLnBrk="1" hangingPunct="1">
              <a:buFontTx/>
              <a:buChar char="-"/>
            </a:pPr>
            <a:r>
              <a:rPr lang="ru-RU" b="1" i="1" dirty="0" smtClean="0"/>
              <a:t>чья команда больше перечислит видов фольклора.</a:t>
            </a:r>
          </a:p>
          <a:p>
            <a:pPr algn="ctr" eaLnBrk="1" hangingPunct="1">
              <a:buFontTx/>
              <a:buNone/>
            </a:pPr>
            <a:endParaRPr lang="ru-RU" b="1" i="1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ru-RU" b="1" i="1" dirty="0" err="1" smtClean="0">
                <a:solidFill>
                  <a:srgbClr val="000099"/>
                </a:solidFill>
                <a:latin typeface="Comic Sans MS" pitchFamily="66" charset="0"/>
              </a:rPr>
              <a:t>Песня,потешка,прибаутка,пословица</a:t>
            </a:r>
            <a:r>
              <a:rPr lang="ru-RU" b="1" i="1" dirty="0" smtClean="0">
                <a:solidFill>
                  <a:srgbClr val="000099"/>
                </a:solidFill>
                <a:latin typeface="Comic Sans MS" pitchFamily="66" charset="0"/>
              </a:rPr>
              <a:t>,</a:t>
            </a:r>
          </a:p>
          <a:p>
            <a:pPr algn="ctr" eaLnBrk="1" hangingPunct="1">
              <a:buFontTx/>
              <a:buNone/>
            </a:pPr>
            <a:r>
              <a:rPr lang="ru-RU" b="1" i="1" dirty="0" err="1" smtClean="0">
                <a:solidFill>
                  <a:srgbClr val="000099"/>
                </a:solidFill>
                <a:latin typeface="Comic Sans MS" pitchFamily="66" charset="0"/>
              </a:rPr>
              <a:t>поговорка,считалка,докучная</a:t>
            </a:r>
            <a:r>
              <a:rPr lang="ru-RU" b="1" i="1" dirty="0" smtClean="0">
                <a:solidFill>
                  <a:srgbClr val="000099"/>
                </a:solidFill>
                <a:latin typeface="Comic Sans MS" pitchFamily="66" charset="0"/>
              </a:rPr>
              <a:t> сказка, </a:t>
            </a:r>
            <a:endParaRPr lang="ru-RU" i="1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ru-RU" b="1" i="1" dirty="0" smtClean="0">
                <a:solidFill>
                  <a:srgbClr val="000099"/>
                </a:solidFill>
                <a:latin typeface="Comic Sans MS" pitchFamily="66" charset="0"/>
              </a:rPr>
              <a:t>былина, легенда, загадка, частушки.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428728" y="3500438"/>
            <a:ext cx="7277128" cy="2663825"/>
          </a:xfrm>
          <a:prstGeom prst="rect">
            <a:avLst/>
          </a:prstGeom>
          <a:noFill/>
          <a:ln w="57150" cmpd="thinThick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>
                <a:solidFill>
                  <a:srgbClr val="FF3300"/>
                </a:solidFill>
              </a:rPr>
              <a:t>Конкурс  «Закончи пословицу»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eaLnBrk="1" hangingPunct="1"/>
            <a:r>
              <a:rPr lang="ru-RU" sz="2800" dirty="0" smtClean="0"/>
              <a:t>      Труд человека кормит, а </a:t>
            </a:r>
          </a:p>
          <a:p>
            <a:pPr eaLnBrk="1" hangingPunct="1"/>
            <a:r>
              <a:rPr lang="ru-RU" sz="2800" dirty="0" smtClean="0"/>
              <a:t>       Раз соврал – навек </a:t>
            </a:r>
          </a:p>
          <a:p>
            <a:pPr eaLnBrk="1" hangingPunct="1"/>
            <a:r>
              <a:rPr lang="ru-RU" sz="2800" dirty="0" smtClean="0"/>
              <a:t>       Кто других не любит,  </a:t>
            </a:r>
          </a:p>
          <a:p>
            <a:pPr eaLnBrk="1" hangingPunct="1"/>
            <a:r>
              <a:rPr lang="ru-RU" sz="2800" dirty="0" smtClean="0"/>
              <a:t>       Кончил дело -  </a:t>
            </a:r>
          </a:p>
          <a:p>
            <a:pPr eaLnBrk="1" hangingPunct="1"/>
            <a:r>
              <a:rPr lang="ru-RU" sz="2800" dirty="0" smtClean="0"/>
              <a:t>       Человек от лени болеет, а  </a:t>
            </a:r>
          </a:p>
          <a:p>
            <a:pPr eaLnBrk="1" hangingPunct="1">
              <a:buNone/>
            </a:pPr>
            <a:r>
              <a:rPr lang="ru-RU" sz="2800" dirty="0" smtClean="0"/>
              <a:t>           Худо тому, кто </a:t>
            </a:r>
          </a:p>
          <a:p>
            <a:pPr eaLnBrk="1" hangingPunct="1"/>
            <a:endParaRPr lang="ru-RU" sz="2800" dirty="0" smtClean="0"/>
          </a:p>
          <a:p>
            <a:pPr eaLnBrk="1" hangingPunct="1"/>
            <a:r>
              <a:rPr lang="ru-RU" sz="2800" dirty="0" smtClean="0"/>
              <a:t>      Сам потерпи, а </a:t>
            </a:r>
          </a:p>
          <a:p>
            <a:pPr eaLnBrk="1" hangingPunct="1"/>
            <a:r>
              <a:rPr lang="ru-RU" sz="2800" dirty="0" smtClean="0"/>
              <a:t>      Учись доброму</a:t>
            </a:r>
          </a:p>
          <a:p>
            <a:pPr eaLnBrk="1" hangingPunct="1"/>
            <a:endParaRPr lang="ru-RU" sz="2800" dirty="0" smtClean="0"/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5214943" y="1142984"/>
            <a:ext cx="3357586" cy="2857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cs typeface="Arial"/>
              </a:rPr>
              <a:t>лень портит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.</a:t>
            </a: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4572000" y="1643051"/>
            <a:ext cx="3357586" cy="2857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лгуном стал.</a:t>
            </a: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4857753" y="2060575"/>
            <a:ext cx="3786214" cy="3682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сам себя губит.</a:t>
            </a: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3786182" y="2643182"/>
            <a:ext cx="3357586" cy="2857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гуляй 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смело.</a:t>
            </a:r>
          </a:p>
        </p:txBody>
      </p:sp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4572000" y="3500439"/>
            <a:ext cx="3929090" cy="2857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от труда здоровеет.</a:t>
            </a:r>
          </a:p>
        </p:txBody>
      </p:sp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3708401" y="3929067"/>
            <a:ext cx="4792689" cy="3571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добра не делает никому.</a:t>
            </a:r>
          </a:p>
        </p:txBody>
      </p:sp>
      <p:sp>
        <p:nvSpPr>
          <p:cNvPr id="9226" name="WordArt 10"/>
          <p:cNvSpPr>
            <a:spLocks noChangeArrowheads="1" noChangeShapeType="1" noTextEdit="1"/>
          </p:cNvSpPr>
          <p:nvPr/>
        </p:nvSpPr>
        <p:spPr bwMode="auto">
          <a:xfrm>
            <a:off x="3995738" y="4643447"/>
            <a:ext cx="4005286" cy="3571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1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другого не выдай.</a:t>
            </a:r>
          </a:p>
        </p:txBody>
      </p:sp>
      <p:sp>
        <p:nvSpPr>
          <p:cNvPr id="9227" name="WordArt 11"/>
          <p:cNvSpPr>
            <a:spLocks noChangeArrowheads="1" noChangeShapeType="1" noTextEdit="1"/>
          </p:cNvSpPr>
          <p:nvPr/>
        </p:nvSpPr>
        <p:spPr bwMode="auto">
          <a:xfrm>
            <a:off x="3851275" y="5214950"/>
            <a:ext cx="4792691" cy="3571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худое на ум не пойдёт.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2" grpId="0" animBg="1"/>
      <p:bldP spid="9223" grpId="0" animBg="1"/>
      <p:bldP spid="9224" grpId="0" animBg="1"/>
      <p:bldP spid="9225" grpId="0" animBg="1"/>
      <p:bldP spid="9226" grpId="0" animBg="1"/>
      <p:bldP spid="92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Конкурс капитанов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no_swear\AppData\Local\Microsoft\Windows\Temporary Internet Files\Content.IE5\8BVFVDNI\SAM_367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357430"/>
            <a:ext cx="5715040" cy="356331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Физкультминутка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1" name="Picture 5" descr="C:\Users\no_swear\AppData\Local\Microsoft\Windows\Temporary Internet Files\Content.IE5\GZ2PZONR\Sports_Kids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000240"/>
            <a:ext cx="5357850" cy="359569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FF3300"/>
                </a:solidFill>
              </a:rPr>
              <a:t>       Конкурс «Составь название сказки»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35"/>
            <a:ext cx="8229600" cy="469742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        </a:t>
            </a:r>
            <a:r>
              <a:rPr lang="ru-RU" sz="4000" dirty="0" smtClean="0">
                <a:solidFill>
                  <a:srgbClr val="000099"/>
                </a:solidFill>
                <a:latin typeface="Comic Sans MS" pitchFamily="66" charset="0"/>
              </a:rPr>
              <a:t>ГУСИ                  МОРОЗА</a:t>
            </a:r>
          </a:p>
          <a:p>
            <a:pPr eaLnBrk="1" hangingPunct="1">
              <a:buFontTx/>
              <a:buNone/>
            </a:pPr>
            <a:r>
              <a:rPr lang="ru-RU" sz="4000" dirty="0" smtClean="0">
                <a:solidFill>
                  <a:srgbClr val="000099"/>
                </a:solidFill>
                <a:latin typeface="Comic Sans MS" pitchFamily="66" charset="0"/>
              </a:rPr>
              <a:t>       КАША                ЛЕБЕДИ</a:t>
            </a:r>
          </a:p>
          <a:p>
            <a:pPr eaLnBrk="1" hangingPunct="1">
              <a:buFontTx/>
              <a:buNone/>
            </a:pPr>
            <a:r>
              <a:rPr lang="ru-RU" sz="4000" dirty="0" smtClean="0">
                <a:solidFill>
                  <a:srgbClr val="000099"/>
                </a:solidFill>
                <a:latin typeface="Comic Sans MS" pitchFamily="66" charset="0"/>
              </a:rPr>
              <a:t>       ПЕТУШОК        ТОПОР</a:t>
            </a:r>
          </a:p>
          <a:p>
            <a:pPr>
              <a:buNone/>
            </a:pPr>
            <a:r>
              <a:rPr lang="ru-RU" sz="4000" dirty="0" smtClean="0">
                <a:solidFill>
                  <a:srgbClr val="000099"/>
                </a:solidFill>
                <a:latin typeface="Comic Sans MS" pitchFamily="66" charset="0"/>
              </a:rPr>
              <a:t>       ДЕВОЧКА         ЗЁРНЫШКО</a:t>
            </a:r>
          </a:p>
          <a:p>
            <a:pPr>
              <a:buNone/>
            </a:pPr>
            <a:r>
              <a:rPr lang="ru-RU" sz="4000" dirty="0" smtClean="0">
                <a:solidFill>
                  <a:srgbClr val="000099"/>
                </a:solidFill>
                <a:latin typeface="Comic Sans MS" pitchFamily="66" charset="0"/>
              </a:rPr>
              <a:t>      ДВА                 СНЕГУРОЧКА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</TotalTime>
  <Words>656</Words>
  <Application>Microsoft Office PowerPoint</Application>
  <PresentationFormat>Экран (4:3)</PresentationFormat>
  <Paragraphs>137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Урок – КВН  обобщающий урок  по теме Устное народное творчество</vt:lpstr>
      <vt:lpstr>Сегодня наш КВН посвящен устному народному    творчеству. Вы покажете, как много вы узнали по этой теме, как умеете дружить и помогать друг другу. У нас играют 2 команды:  «Конёк-горбунок»           и           «Сивка-бурка»</vt:lpstr>
      <vt:lpstr>Разминка</vt:lpstr>
      <vt:lpstr>Конкурс  «Кроссворд»</vt:lpstr>
      <vt:lpstr> Конкурс  «Виды фольклора»</vt:lpstr>
      <vt:lpstr>Конкурс  «Закончи пословицу»</vt:lpstr>
      <vt:lpstr>Конкурс капитанов</vt:lpstr>
      <vt:lpstr>Физкультминутка</vt:lpstr>
      <vt:lpstr>       Конкурс «Составь название сказки»</vt:lpstr>
      <vt:lpstr> Конкурс  «Угадай сказку по опорным словам»</vt:lpstr>
      <vt:lpstr>Конкурс  «Викторина по сказкам»</vt:lpstr>
      <vt:lpstr>Конкурс «Что такое сказка?»</vt:lpstr>
      <vt:lpstr>Рефлексия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Источники информации</vt:lpstr>
      <vt:lpstr>Источники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no_swear</cp:lastModifiedBy>
  <cp:revision>54</cp:revision>
  <dcterms:created xsi:type="dcterms:W3CDTF">2014-08-08T16:01:14Z</dcterms:created>
  <dcterms:modified xsi:type="dcterms:W3CDTF">2015-09-23T14:05:12Z</dcterms:modified>
</cp:coreProperties>
</file>