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74" r:id="rId10"/>
    <p:sldId id="266" r:id="rId11"/>
    <p:sldId id="263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142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EF5-24A8-4DFD-90C4-7EC0FE9EA339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EF5-24A8-4DFD-90C4-7EC0FE9EA339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EF5-24A8-4DFD-90C4-7EC0FE9EA339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EF5-24A8-4DFD-90C4-7EC0FE9EA339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EF5-24A8-4DFD-90C4-7EC0FE9EA339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EF5-24A8-4DFD-90C4-7EC0FE9EA339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EF5-24A8-4DFD-90C4-7EC0FE9EA339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EF5-24A8-4DFD-90C4-7EC0FE9EA339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EF5-24A8-4DFD-90C4-7EC0FE9EA339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EF5-24A8-4DFD-90C4-7EC0FE9EA339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EF5-24A8-4DFD-90C4-7EC0FE9EA339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B5EF5-24A8-4DFD-90C4-7EC0FE9EA339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BECC8-8920-49ED-9246-3CD16DF38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&#1089;&#1077;&#1079;&#1086;&#1085;&#1099;-&#1075;&#1086;&#1076;&#1072;.&#1088;&#1092;/images/may/img_05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0%B5%D0%BD%D1%82%D1%8F%D0%B1%D1%80%D1%8C" TargetMode="External"/><Relationship Id="rId13" Type="http://schemas.openxmlformats.org/officeDocument/2006/relationships/image" Target="../media/image4.jpeg"/><Relationship Id="rId3" Type="http://schemas.openxmlformats.org/officeDocument/2006/relationships/hyperlink" Target="http://ru.wikipedia.org/wiki/%D0%A1%D0%B5%D0%B2%D0%B5%D1%80%D0%BD%D0%BE%D0%B5_%D0%BF%D0%BE%D0%BB%D1%83%D1%88%D0%B0%D1%80%D0%B8%D0%B5" TargetMode="External"/><Relationship Id="rId7" Type="http://schemas.openxmlformats.org/officeDocument/2006/relationships/hyperlink" Target="http://ru.wikipedia.org/wiki/%D0%AE%D0%B6%D0%BD%D0%BE%D0%B5_%D0%BF%D0%BE%D0%BB%D1%83%D1%88%D0%B0%D1%80%D0%B8%D0%B5" TargetMode="External"/><Relationship Id="rId12" Type="http://schemas.openxmlformats.org/officeDocument/2006/relationships/image" Target="../media/image3.gif"/><Relationship Id="rId2" Type="http://schemas.openxmlformats.org/officeDocument/2006/relationships/hyperlink" Target="http://ru.wikipedia.org/wiki/%D0%9C%D0%B5%D1%81%D1%8F%D1%8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C%D0%B0%D0%B9" TargetMode="External"/><Relationship Id="rId11" Type="http://schemas.openxmlformats.org/officeDocument/2006/relationships/image" Target="../media/image2.jpeg"/><Relationship Id="rId5" Type="http://schemas.openxmlformats.org/officeDocument/2006/relationships/hyperlink" Target="http://ru.wikipedia.org/wiki/%D0%90%D0%BF%D1%80%D0%B5%D0%BB%D1%8C" TargetMode="External"/><Relationship Id="rId10" Type="http://schemas.openxmlformats.org/officeDocument/2006/relationships/hyperlink" Target="http://ru.wikipedia.org/wiki/%D0%9D%D0%BE%D1%8F%D0%B1%D1%80%D1%8C" TargetMode="External"/><Relationship Id="rId4" Type="http://schemas.openxmlformats.org/officeDocument/2006/relationships/hyperlink" Target="http://ru.wikipedia.org/wiki/%D0%9C%D0%B0%D1%80%D1%82" TargetMode="External"/><Relationship Id="rId9" Type="http://schemas.openxmlformats.org/officeDocument/2006/relationships/hyperlink" Target="http://ru.wikipedia.org/wiki/%D0%9E%D0%BA%D1%82%D1%8F%D0%B1%D1%80%D1%8C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0%BE%D0%BB%D0%BD%D1%86%D0%B5%D1%81%D1%82%D0%BE%D1%8F%D0%BD%D0%B8%D0%B5" TargetMode="External"/><Relationship Id="rId13" Type="http://schemas.openxmlformats.org/officeDocument/2006/relationships/image" Target="../media/image5.jpeg"/><Relationship Id="rId3" Type="http://schemas.openxmlformats.org/officeDocument/2006/relationships/hyperlink" Target="http://ru.wikipedia.org/wiki/20_%D0%BC%D0%B0%D1%80%D1%82%D0%B0" TargetMode="External"/><Relationship Id="rId7" Type="http://schemas.openxmlformats.org/officeDocument/2006/relationships/hyperlink" Target="http://ru.wikipedia.org/wiki/23_%D1%81%D0%B5%D0%BD%D1%82%D1%8F%D0%B1%D1%80%D1%8F" TargetMode="External"/><Relationship Id="rId12" Type="http://schemas.openxmlformats.org/officeDocument/2006/relationships/hyperlink" Target="http://ru.wikipedia.org/wiki/22_%D0%B4%D0%B5%D0%BA%D0%B0%D0%B1%D1%80%D1%8F" TargetMode="External"/><Relationship Id="rId2" Type="http://schemas.openxmlformats.org/officeDocument/2006/relationships/hyperlink" Target="http://ru.wikipedia.org/wiki/%D0%A0%D0%B0%D0%B2%D0%BD%D0%BE%D0%B4%D0%B5%D0%BD%D1%81%D1%82%D0%B2%D0%B8%D0%B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22_%D1%81%D0%B5%D0%BD%D1%82%D1%8F%D0%B1%D1%80%D1%8F" TargetMode="External"/><Relationship Id="rId11" Type="http://schemas.openxmlformats.org/officeDocument/2006/relationships/hyperlink" Target="http://ru.wikipedia.org/wiki/21_%D0%B4%D0%B5%D0%BA%D0%B0%D0%B1%D1%80%D1%8F" TargetMode="External"/><Relationship Id="rId5" Type="http://schemas.openxmlformats.org/officeDocument/2006/relationships/hyperlink" Target="http://ru.wikipedia.org/wiki/22_%D0%BC%D0%B0%D1%80%D1%82%D0%B0" TargetMode="External"/><Relationship Id="rId10" Type="http://schemas.openxmlformats.org/officeDocument/2006/relationships/hyperlink" Target="http://ru.wikipedia.org/wiki/21_%D0%B8%D1%8E%D0%BD%D1%8F" TargetMode="External"/><Relationship Id="rId4" Type="http://schemas.openxmlformats.org/officeDocument/2006/relationships/hyperlink" Target="http://ru.wikipedia.org/wiki/21_%D0%BC%D0%B0%D1%80%D1%82%D0%B0" TargetMode="External"/><Relationship Id="rId9" Type="http://schemas.openxmlformats.org/officeDocument/2006/relationships/hyperlink" Target="http://ru.wikipedia.org/wiki/20_%D0%B8%D1%8E%D0%BD%D1%8F" TargetMode="External"/><Relationship Id="rId1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ru.wikipedia.org/wiki/%D0%9C%D0%BE%D1%81%D0%BA%D0%BE%D0%B2%D1%81%D0%BA%D0%BE%D0%B5_%D0%BA%D0%BD%D1%8F%D0%B6%D0%B5%D1%81%D1%82%D0%B2%D0%BE" TargetMode="External"/><Relationship Id="rId7" Type="http://schemas.openxmlformats.org/officeDocument/2006/relationships/hyperlink" Target="http://ru.wikipedia.org/wiki/24_%D0%B8%D1%8E%D0%BD%D1%8F" TargetMode="External"/><Relationship Id="rId2" Type="http://schemas.openxmlformats.org/officeDocument/2006/relationships/hyperlink" Target="http://ru.wikipedia.org/wiki/XVIII_%D0%B2%D0%B5%D0%B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/index.php?title=%D0%A0%D0%BE%D0%B6%D0%B4%D0%B5%D1%81%D1%82%D0%B2%D0%BE_%D0%98%D0%BE%D0%B0%D0%BD%D0%BD%D0%B0_%D0%9F%D1%80%D0%B5%D0%B4%D1%82%D0%B5%D1%87%D0%B8&amp;action=edit&amp;redlink=1" TargetMode="External"/><Relationship Id="rId5" Type="http://schemas.openxmlformats.org/officeDocument/2006/relationships/hyperlink" Target="http://ru.wikipedia.org/wiki/25_%D0%BC%D0%B0%D1%80%D1%82%D0%B0" TargetMode="External"/><Relationship Id="rId4" Type="http://schemas.openxmlformats.org/officeDocument/2006/relationships/hyperlink" Target="http://ru.wikipedia.org/wiki/%D0%91%D0%BB%D0%B0%D0%B3%D0%BE%D0%B2%D0%B5%D1%89%D0%B5%D0%BD%D0%B8%D0%B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ru.wikipedia.org/wiki/%D0%A4%D0%B5%D0%BD%D0%BE%D0%BB%D0%BE%D0%B3%D0%B8%D1%8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714884"/>
            <a:ext cx="8143932" cy="17145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Презентация учителя начальных классов </a:t>
            </a:r>
            <a:r>
              <a:rPr lang="ru-RU" dirty="0" smtClean="0">
                <a:solidFill>
                  <a:schemeClr val="tx1"/>
                </a:solidFill>
              </a:rPr>
              <a:t>ГБОУ СОШ № 687 г.Москвы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Яшковой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Инги</a:t>
            </a:r>
            <a:r>
              <a:rPr lang="ru-RU" smtClean="0">
                <a:solidFill>
                  <a:schemeClr val="tx1"/>
                </a:solidFill>
              </a:rPr>
              <a:t> Вячеславовны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d79dc2bd96d8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692696"/>
            <a:ext cx="5357850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929322" y="1500174"/>
            <a:ext cx="271260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Gabriola" pitchFamily="82" charset="0"/>
              </a:rPr>
              <a:t>Весна –</a:t>
            </a:r>
          </a:p>
          <a:p>
            <a:r>
              <a:rPr lang="ru-RU" sz="8000" b="1" dirty="0" smtClean="0">
                <a:solidFill>
                  <a:srgbClr val="FF0000"/>
                </a:solidFill>
                <a:latin typeface="Gabriola" pitchFamily="82" charset="0"/>
              </a:rPr>
              <a:t>красна!</a:t>
            </a:r>
            <a:endParaRPr lang="ru-RU" sz="8000" b="1" dirty="0">
              <a:solidFill>
                <a:srgbClr val="FF000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Апрель-Снегогон</a:t>
            </a:r>
            <a:r>
              <a:rPr lang="ru-RU" sz="2400" dirty="0" smtClean="0"/>
              <a:t>. Потоком со всех склонов как хлынет вода. Гонит апрель снег прочь и зиму вместе с ним прогоняет, от того и "</a:t>
            </a:r>
            <a:r>
              <a:rPr lang="ru-RU" sz="2400" dirty="0" err="1" smtClean="0"/>
              <a:t>Снегогоном</a:t>
            </a:r>
            <a:r>
              <a:rPr lang="ru-RU" sz="2400" dirty="0" smtClean="0"/>
              <a:t>" прозвали. Оголяется темная и сырая земля, почва готовится к цветению, лес просыпается от пения птиц.</a:t>
            </a:r>
            <a:endParaRPr lang="ru-RU" sz="2400" dirty="0"/>
          </a:p>
        </p:txBody>
      </p:sp>
      <p:pic>
        <p:nvPicPr>
          <p:cNvPr id="5" name="Рисунок 4" descr="Весной_у_лесной_речки_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35620" y="2226423"/>
            <a:ext cx="5005414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254687140a64a7dc_c7bkqbcx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5008" y="2260083"/>
            <a:ext cx="3143272" cy="4169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5"/>
            <a:ext cx="350046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        С 7 апреля встречают настоящую весну в день Благовещенья. Считается, что с этого дня зима, если окончательно еще и не уходит, то признает свое поражение. С 9 апреля - день Матрены-Наставницы - прилетают чибисы. Трескаются льды на реках, льдины плывут, наступает день прихода Марьи - 14 апреля, а, как поговаривали, Марья пришла - половодье принесла.</a:t>
            </a:r>
            <a:endParaRPr lang="ru-RU" sz="2400" dirty="0"/>
          </a:p>
        </p:txBody>
      </p:sp>
      <p:pic>
        <p:nvPicPr>
          <p:cNvPr id="4" name="Рисунок 3" descr="articl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0" y="3571876"/>
            <a:ext cx="4286280" cy="2972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1220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00562" y="428604"/>
            <a:ext cx="4214842" cy="265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357429"/>
            <a:ext cx="85725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   Первые дожди смывают остатки снега и очищают почву, подготавливая природу к растительному периоду. Первые почки крохотными листиками тянутся к небу, поближе к ласковым лучам скорого лета. Птицы заняты важным делом, вьют гнезда. Погода, на вид, устойчивая, солнышко пригревает воздух до 10 градусов тепла, как вдруг солнце скрывается за тучами и по полям прокатывается волна холодного ветра. А тут уже и </a:t>
            </a:r>
            <a:r>
              <a:rPr lang="ru-RU" sz="2400" dirty="0" err="1" smtClean="0"/>
              <a:t>Руф</a:t>
            </a:r>
            <a:r>
              <a:rPr lang="ru-RU" sz="2400" dirty="0" smtClean="0"/>
              <a:t> с </a:t>
            </a:r>
            <a:r>
              <a:rPr lang="ru-RU" sz="2400" dirty="0" err="1" smtClean="0"/>
              <a:t>Антоном-Половодом</a:t>
            </a:r>
            <a:r>
              <a:rPr lang="ru-RU" sz="2400" dirty="0" smtClean="0"/>
              <a:t> 23 и 24 апреля пустили воды по всем округам весны. Тут как тут Василий-Парийский - 25 апреля - теплом землю обдал, да так, что медведь из берлоги вышел.</a:t>
            </a:r>
            <a:endParaRPr lang="ru-RU" sz="2400" dirty="0"/>
          </a:p>
        </p:txBody>
      </p:sp>
      <p:pic>
        <p:nvPicPr>
          <p:cNvPr id="3" name="Рисунок 2" descr="5251160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5" y="79986"/>
            <a:ext cx="2857520" cy="2348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6430fc145ed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14810" y="214290"/>
            <a:ext cx="3619504" cy="20755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985351_40383483_80871_1024_76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4348" y="539268"/>
            <a:ext cx="7929618" cy="560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1"/>
            <a:ext cx="87868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          В апреле еще нет листьев, нет зелени, но первые лестные букетики цветов выглядывают на местах отступившей воды. Апрель готовит природу к предстоящему озеленению, которым уже займется близкий брат месяца май.</a:t>
            </a:r>
            <a:endParaRPr lang="ru-RU" sz="2800" dirty="0"/>
          </a:p>
        </p:txBody>
      </p:sp>
      <p:pic>
        <p:nvPicPr>
          <p:cNvPr id="4" name="Рисунок 3" descr="0002-003-Vesn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29322" y="2698319"/>
            <a:ext cx="2640611" cy="3659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472" y="2714620"/>
            <a:ext cx="4736334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Май-Травень</a:t>
            </a:r>
            <a:r>
              <a:rPr lang="ru-RU" sz="2400" dirty="0" smtClean="0"/>
              <a:t>. Весна одевает природу в новые чистые одежки. радостно щебечут птицы. На земле быстро прорастает трава, из почек на ветвях деревьев прорываются молодые листики, каких-то несколько дней и лес не узнать - шумит листвой. Месяц роста травы и зелени так и назвали - </a:t>
            </a:r>
            <a:r>
              <a:rPr lang="ru-RU" sz="2400" dirty="0" err="1" smtClean="0"/>
              <a:t>Травень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" name="Рисунок 2" descr="15512541_6f0ffc8928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6248" y="2714620"/>
            <a:ext cx="4548196" cy="3411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b3ac95328a3c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2714620"/>
            <a:ext cx="3728147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071942"/>
            <a:ext cx="85011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       Вступил в дело май и раскрасил природу в первые яркие цвета. Деревья стремительно примеряют новые наряды, словно, готовясь к лету, а по земле разошлась молоденькая травушка.  С первой половины мая, как только солнце уже постоянно отдает тепло, трава уже стремительно зеленеет, а деревья начинают покрываться плотными листьями. Буквально за неделю листовой покров увеличивается в несколько раз.</a:t>
            </a:r>
            <a:endParaRPr lang="ru-RU" sz="2400" dirty="0"/>
          </a:p>
        </p:txBody>
      </p:sp>
      <p:pic>
        <p:nvPicPr>
          <p:cNvPr id="3" name="Рисунок 2" descr="0_615a7_6c850581_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500042"/>
            <a:ext cx="4143372" cy="3500462"/>
          </a:xfrm>
          <a:prstGeom prst="rect">
            <a:avLst/>
          </a:prstGeom>
        </p:spPr>
      </p:pic>
      <p:pic>
        <p:nvPicPr>
          <p:cNvPr id="5" name="Рисунок 4" descr="13001105033700924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500042"/>
            <a:ext cx="4333884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8582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Май торжественно шествует по земле, готовя ее к плодородию, украшая природу нарядными цветами и одеяниями. Хотя майское тепло еще ненадежно, недаром говорили "май обманет, да и в лес уйдет", холода еще бывают, но как правило, непродолжительное время, как раз к цветению черемухи. На </a:t>
            </a:r>
            <a:r>
              <a:rPr lang="ru-RU" sz="2400" dirty="0" err="1" smtClean="0"/>
              <a:t>Егорье-Теплое</a:t>
            </a:r>
            <a:r>
              <a:rPr lang="ru-RU" sz="2400" dirty="0" smtClean="0"/>
              <a:t>, что 6 мая, приходит первое скромное веяние лета. 8 мая - Марк приглашает певчих птиц стаями, а там уже и Яков 13 числа одаривает май теплыми безветренными ночами.</a:t>
            </a:r>
            <a:endParaRPr lang="ru-RU" sz="2400" dirty="0"/>
          </a:p>
        </p:txBody>
      </p:sp>
      <p:pic>
        <p:nvPicPr>
          <p:cNvPr id="3" name="Рисунок 2" descr="0_1c720_c4859b86_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3643314"/>
            <a:ext cx="3786214" cy="2643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70993100_56247741_592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00562" y="3643927"/>
            <a:ext cx="3971930" cy="2659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214686"/>
            <a:ext cx="89297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          Спешит природа, до лета совсем немного времени осталось, надобно все успеть. Не узнать недавний лес, не узнать прихорошившиеся березки, чопорно одетые в зелень осины, приукрашенные модно рябины. Пока только дуб не спешит одеваться в новый костюм, но и его время недалеко, когда ветви обзаведутся листьями. А вот и тополя украсились душистыми бантиками, скоро и им цвести. Фестивалем лепестков развернулась яблоня, сияют молодыми красками цветы, а на полянках желтеют одуванчики.</a:t>
            </a:r>
            <a:endParaRPr lang="ru-RU" sz="2400" dirty="0"/>
          </a:p>
        </p:txBody>
      </p:sp>
      <p:pic>
        <p:nvPicPr>
          <p:cNvPr id="3" name="Рисунок 2" descr="8c3616539bd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85728"/>
            <a:ext cx="4024314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66831_1280_102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6314" y="285729"/>
            <a:ext cx="4000498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 flipH="1">
            <a:off x="10215602" y="1428736"/>
            <a:ext cx="45719" cy="230832"/>
          </a:xfrm>
          <a:prstGeom prst="rect">
            <a:avLst/>
          </a:prstGeom>
          <a:solidFill>
            <a:srgbClr val="C23B3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eorgia" pitchFamily="18" charset="0"/>
                <a:cs typeface="Arial" pitchFamily="34" charset="0"/>
              </a:rPr>
              <a:t>.</a:t>
            </a:r>
          </a:p>
        </p:txBody>
      </p:sp>
      <p:pic>
        <p:nvPicPr>
          <p:cNvPr id="3074" name="Picture 2" descr="весна">
            <a:hlinkClick r:id="rId2" tooltip="Хороводом хоровод / Olisher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1285860"/>
            <a:ext cx="3929090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500694" y="928670"/>
            <a:ext cx="31432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       На глазах взметнулись травы, растет крапива, а к Мавре, что 16 мая, впору уже  кушать щи. С 18 мая сажают капусту, это день </a:t>
            </a:r>
            <a:r>
              <a:rPr lang="ru-RU" sz="2400" dirty="0" err="1" smtClean="0"/>
              <a:t>Арины-Рассадницы</a:t>
            </a:r>
            <a:r>
              <a:rPr lang="ru-RU" sz="2400" dirty="0" smtClean="0"/>
              <a:t>. Вот и семенами огурцов пора засыпать небольшие бороздки пряной земли, 19 мая - Иов-Огуречник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85729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«Дождь весенний хлеба поднимает. Дождь в мае лишним не бывает </a:t>
            </a:r>
            <a:r>
              <a:rPr lang="ru-RU" i="1" dirty="0" smtClean="0"/>
              <a:t>»</a:t>
            </a:r>
            <a:endParaRPr lang="ru-RU" dirty="0"/>
          </a:p>
        </p:txBody>
      </p:sp>
      <p:pic>
        <p:nvPicPr>
          <p:cNvPr id="6" name="Рисунок 5" descr="spring_0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2910" y="3911206"/>
            <a:ext cx="3929058" cy="2661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4357694"/>
            <a:ext cx="86439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Состоит из трёх </a:t>
            </a:r>
            <a:r>
              <a:rPr lang="ru-RU" sz="2400" dirty="0" smtClean="0">
                <a:hlinkClick r:id="rId2" tooltip="Месяц"/>
              </a:rPr>
              <a:t>месяцев</a:t>
            </a:r>
            <a:r>
              <a:rPr lang="ru-RU" sz="2400" dirty="0" smtClean="0"/>
              <a:t>: в </a:t>
            </a:r>
            <a:r>
              <a:rPr lang="ru-RU" sz="2400" dirty="0" smtClean="0">
                <a:hlinkClick r:id="rId3" tooltip="Северное полушарие"/>
              </a:rPr>
              <a:t>северном полушарии</a:t>
            </a:r>
            <a:r>
              <a:rPr lang="ru-RU" sz="2400" dirty="0" smtClean="0"/>
              <a:t> — </a:t>
            </a:r>
            <a:r>
              <a:rPr lang="ru-RU" sz="2400" dirty="0" smtClean="0">
                <a:hlinkClick r:id="rId4" tooltip="Март"/>
              </a:rPr>
              <a:t>марта</a:t>
            </a:r>
            <a:r>
              <a:rPr lang="ru-RU" sz="2400" dirty="0" smtClean="0"/>
              <a:t>, </a:t>
            </a:r>
            <a:r>
              <a:rPr lang="ru-RU" sz="2400" dirty="0" smtClean="0">
                <a:hlinkClick r:id="rId5" tooltip="Апрель"/>
              </a:rPr>
              <a:t>апреля</a:t>
            </a:r>
            <a:r>
              <a:rPr lang="ru-RU" sz="2400" dirty="0" smtClean="0"/>
              <a:t> и </a:t>
            </a:r>
            <a:r>
              <a:rPr lang="ru-RU" sz="2400" dirty="0" smtClean="0">
                <a:hlinkClick r:id="rId6" tooltip="Май"/>
              </a:rPr>
              <a:t>мая</a:t>
            </a:r>
            <a:r>
              <a:rPr lang="ru-RU" sz="2400" dirty="0" smtClean="0"/>
              <a:t>, в </a:t>
            </a:r>
            <a:r>
              <a:rPr lang="ru-RU" sz="2400" dirty="0" smtClean="0">
                <a:hlinkClick r:id="rId7" tooltip="Южное полушарие"/>
              </a:rPr>
              <a:t>Южном</a:t>
            </a:r>
            <a:r>
              <a:rPr lang="ru-RU" sz="2400" dirty="0" smtClean="0"/>
              <a:t> — </a:t>
            </a:r>
            <a:r>
              <a:rPr lang="ru-RU" sz="2400" dirty="0" smtClean="0">
                <a:hlinkClick r:id="rId8" tooltip="Сентябрь"/>
              </a:rPr>
              <a:t>сентября</a:t>
            </a:r>
            <a:r>
              <a:rPr lang="ru-RU" sz="2400" dirty="0" smtClean="0"/>
              <a:t>, </a:t>
            </a:r>
            <a:r>
              <a:rPr lang="ru-RU" sz="2400" dirty="0" smtClean="0">
                <a:hlinkClick r:id="rId9" tooltip="Октябрь"/>
              </a:rPr>
              <a:t>октября</a:t>
            </a:r>
            <a:r>
              <a:rPr lang="ru-RU" sz="2400" dirty="0" smtClean="0"/>
              <a:t> и </a:t>
            </a:r>
            <a:r>
              <a:rPr lang="ru-RU" sz="2400" dirty="0" smtClean="0">
                <a:hlinkClick r:id="rId10" tooltip="Ноябрь"/>
              </a:rPr>
              <a:t>ноября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Весна — переходный сезон, когда заметно увеличение светового дня, повышается температура окружающей среды и активизируется природная деятельность живых существ и растений.</a:t>
            </a:r>
            <a:endParaRPr lang="ru-RU" sz="2400" dirty="0"/>
          </a:p>
        </p:txBody>
      </p:sp>
      <p:pic>
        <p:nvPicPr>
          <p:cNvPr id="4" name="Рисунок 3" descr="15764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214282" y="1643050"/>
            <a:ext cx="3346451" cy="25098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7f75577536a5.gif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2928926" y="785794"/>
            <a:ext cx="3357586" cy="26860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f_17188819.jp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5929322" y="214289"/>
            <a:ext cx="3071834" cy="2500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9"/>
            <a:ext cx="86439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       Первая гроза. Солнце внезапно померкло, небо заволокло тяжелыми тучами. Озаряется тусклый небосклон вспышками молний, а сквозь застывший от страха лес проносятся первые удары грома. Ливневые дожди нужны природе, они промывают землю и готовят почву к севу. 22 мая на </a:t>
            </a:r>
            <a:r>
              <a:rPr lang="ru-RU" sz="2400" dirty="0" err="1" smtClean="0"/>
              <a:t>Никольщину</a:t>
            </a:r>
            <a:r>
              <a:rPr lang="ru-RU" sz="2400" dirty="0" smtClean="0"/>
              <a:t> начинают засеивать землю. А к 26 маю </a:t>
            </a:r>
            <a:r>
              <a:rPr lang="ru-RU" sz="2400" dirty="0" err="1" smtClean="0"/>
              <a:t>Лукерья-Комарница</a:t>
            </a:r>
            <a:r>
              <a:rPr lang="ru-RU" sz="2400" dirty="0" smtClean="0"/>
              <a:t> приносит первых комаров. Ну вот наконец-то и погода устанавливается хорошая, теплая и, может случиться, временами жаркая. Природа готова к новому сезону. Здравствуй, лето!</a:t>
            </a:r>
            <a:endParaRPr lang="ru-RU" sz="2400" dirty="0"/>
          </a:p>
        </p:txBody>
      </p:sp>
      <p:pic>
        <p:nvPicPr>
          <p:cNvPr id="3" name="Рисунок 2" descr="1260702376_groza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3929066"/>
            <a:ext cx="3769582" cy="2724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640.1_17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29124" y="3929066"/>
            <a:ext cx="4078232" cy="2725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071546"/>
            <a:ext cx="421484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отличие от </a:t>
            </a:r>
            <a:r>
              <a:rPr lang="ru-RU" sz="2400" b="1" dirty="0" err="1" smtClean="0"/>
              <a:t>календа́рной</a:t>
            </a:r>
            <a:r>
              <a:rPr lang="ru-RU" sz="2400" dirty="0" smtClean="0"/>
              <a:t>, </a:t>
            </a:r>
            <a:br>
              <a:rPr lang="ru-RU" sz="2400" dirty="0" smtClean="0"/>
            </a:br>
            <a:r>
              <a:rPr lang="ru-RU" sz="2400" b="1" dirty="0" smtClean="0"/>
              <a:t>астрономическая  весна</a:t>
            </a: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наступает позже — во время  весеннего </a:t>
            </a:r>
            <a:r>
              <a:rPr lang="ru-RU" sz="2400" dirty="0" smtClean="0">
                <a:hlinkClick r:id="rId2" tooltip="Равноденствие"/>
              </a:rPr>
              <a:t>равноденствия</a:t>
            </a: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>
                <a:hlinkClick r:id="rId3" tooltip="20 марта"/>
              </a:rPr>
              <a:t>20</a:t>
            </a:r>
            <a:r>
              <a:rPr lang="ru-RU" sz="2400" dirty="0" smtClean="0"/>
              <a:t>, </a:t>
            </a:r>
            <a:r>
              <a:rPr lang="ru-RU" sz="2400" dirty="0" smtClean="0">
                <a:hlinkClick r:id="rId4" tooltip="21 марта"/>
              </a:rPr>
              <a:t>21</a:t>
            </a:r>
            <a:r>
              <a:rPr lang="ru-RU" sz="2400" dirty="0" smtClean="0"/>
              <a:t> или </a:t>
            </a:r>
            <a:r>
              <a:rPr lang="ru-RU" sz="2400" dirty="0" smtClean="0">
                <a:hlinkClick r:id="rId5" tooltip="22 марта"/>
              </a:rPr>
              <a:t>22 марта</a:t>
            </a: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(в северном полушарии) и </a:t>
            </a:r>
            <a:br>
              <a:rPr lang="ru-RU" sz="2400" dirty="0" smtClean="0"/>
            </a:br>
            <a:r>
              <a:rPr lang="ru-RU" sz="2400" dirty="0" smtClean="0">
                <a:hlinkClick r:id="rId6" tooltip="22 сентября"/>
              </a:rPr>
              <a:t>22</a:t>
            </a:r>
            <a:r>
              <a:rPr lang="ru-RU" sz="2400" dirty="0" smtClean="0"/>
              <a:t>, </a:t>
            </a:r>
            <a:r>
              <a:rPr lang="ru-RU" sz="2400" dirty="0" smtClean="0">
                <a:hlinkClick r:id="rId7" tooltip="23 сентября"/>
              </a:rPr>
              <a:t>23 сентября</a:t>
            </a:r>
            <a:r>
              <a:rPr lang="ru-RU" sz="2400" dirty="0" smtClean="0"/>
              <a:t> (в южном полушарии) и продолжается до </a:t>
            </a:r>
            <a:r>
              <a:rPr lang="ru-RU" sz="2400" dirty="0" err="1" smtClean="0">
                <a:hlinkClick r:id="rId8" tooltip="Солнцестояние"/>
              </a:rPr>
              <a:t>солнечнего</a:t>
            </a:r>
            <a:r>
              <a:rPr lang="ru-RU" sz="2400" dirty="0" smtClean="0">
                <a:hlinkClick r:id="rId8" tooltip="Солнцестояние"/>
              </a:rPr>
              <a:t> солнцестояния</a:t>
            </a:r>
            <a:r>
              <a:rPr lang="ru-RU" sz="2400" dirty="0" smtClean="0"/>
              <a:t> (</a:t>
            </a:r>
            <a:r>
              <a:rPr lang="ru-RU" sz="2400" dirty="0" smtClean="0">
                <a:hlinkClick r:id="rId9" tooltip="20 июня"/>
              </a:rPr>
              <a:t>20</a:t>
            </a:r>
            <a:r>
              <a:rPr lang="ru-RU" sz="2400" dirty="0" smtClean="0"/>
              <a:t> или </a:t>
            </a:r>
            <a:r>
              <a:rPr lang="ru-RU" sz="2400" u="sng" dirty="0" smtClean="0">
                <a:hlinkClick r:id="rId10" tooltip="21 июня"/>
              </a:rPr>
              <a:t>21 июня</a:t>
            </a:r>
            <a:r>
              <a:rPr lang="ru-RU" sz="2400" dirty="0" smtClean="0"/>
              <a:t> в северном полушарии и </a:t>
            </a:r>
            <a:r>
              <a:rPr lang="ru-RU" sz="2400" dirty="0" smtClean="0">
                <a:hlinkClick r:id="rId11" tooltip="21 декабря"/>
              </a:rPr>
              <a:t>21</a:t>
            </a:r>
            <a:r>
              <a:rPr lang="ru-RU" sz="2400" dirty="0" smtClean="0"/>
              <a:t> или </a:t>
            </a:r>
            <a:r>
              <a:rPr lang="ru-RU" sz="2400" dirty="0" smtClean="0">
                <a:hlinkClick r:id="rId12" tooltip="22 декабря"/>
              </a:rPr>
              <a:t>22 декабря</a:t>
            </a:r>
            <a:r>
              <a:rPr lang="ru-RU" sz="2400" dirty="0" smtClean="0"/>
              <a:t> в южном полушарии).</a:t>
            </a:r>
            <a:endParaRPr lang="ru-RU" sz="2400" dirty="0"/>
          </a:p>
        </p:txBody>
      </p:sp>
      <p:pic>
        <p:nvPicPr>
          <p:cNvPr id="3" name="Рисунок 2" descr="613213_577157.jp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4643438" y="357166"/>
            <a:ext cx="3857644" cy="2893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Рисунок 3" descr="71866883_1299790751_3.jp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4714876" y="3690916"/>
            <a:ext cx="3857652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9256" y="428604"/>
            <a:ext cx="35004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До </a:t>
            </a:r>
            <a:r>
              <a:rPr lang="ru-RU" sz="2800" dirty="0" smtClean="0">
                <a:hlinkClick r:id="rId2" tooltip="XVIII век"/>
              </a:rPr>
              <a:t>XVIII века</a:t>
            </a:r>
            <a:r>
              <a:rPr lang="ru-RU" sz="2800" dirty="0" smtClean="0"/>
              <a:t> в</a:t>
            </a:r>
            <a:br>
              <a:rPr lang="ru-RU" sz="2800" dirty="0" smtClean="0"/>
            </a:br>
            <a:r>
              <a:rPr lang="ru-RU" sz="2800" dirty="0" smtClean="0"/>
              <a:t> </a:t>
            </a:r>
            <a:r>
              <a:rPr lang="ru-RU" sz="2800" dirty="0" smtClean="0">
                <a:hlinkClick r:id="rId3" tooltip="Московское княжество"/>
              </a:rPr>
              <a:t>Московском государстве</a:t>
            </a:r>
            <a:r>
              <a:rPr lang="ru-RU" sz="2800" dirty="0" smtClean="0"/>
              <a:t> весна отсчитывалась от </a:t>
            </a:r>
            <a:r>
              <a:rPr lang="ru-RU" sz="2800" dirty="0" smtClean="0">
                <a:hlinkClick r:id="rId4" tooltip="Благовещение"/>
              </a:rPr>
              <a:t>Благовещения</a:t>
            </a:r>
            <a:r>
              <a:rPr lang="ru-RU" sz="2800" dirty="0" smtClean="0"/>
              <a:t> </a:t>
            </a:r>
            <a:r>
              <a:rPr lang="ru-RU" sz="2800" dirty="0" smtClean="0">
                <a:hlinkClick r:id="rId5" tooltip="25 марта"/>
              </a:rPr>
              <a:t>25 марта</a:t>
            </a:r>
            <a:r>
              <a:rPr lang="ru-RU" sz="2800" dirty="0" smtClean="0"/>
              <a:t> до </a:t>
            </a:r>
            <a:r>
              <a:rPr lang="ru-RU" sz="2800" dirty="0" smtClean="0">
                <a:hlinkClick r:id="rId6" tooltip="Рождество Иоанна Предтечи (страница отсутствует)"/>
              </a:rPr>
              <a:t>Рождества Иоанна Предтечи</a:t>
            </a:r>
            <a:r>
              <a:rPr lang="ru-RU" sz="2800" dirty="0" smtClean="0"/>
              <a:t> </a:t>
            </a:r>
            <a:r>
              <a:rPr lang="ru-RU" sz="2800" dirty="0" smtClean="0">
                <a:hlinkClick r:id="rId7" tooltip="24 июня"/>
              </a:rPr>
              <a:t>24 июня</a:t>
            </a:r>
            <a:r>
              <a:rPr lang="ru-RU" sz="2800" dirty="0" smtClean="0"/>
              <a:t>. В каждом времени года считалось по 91 дню и по полчетверти часа.</a:t>
            </a:r>
            <a:endParaRPr lang="ru-RU" sz="2800" dirty="0"/>
          </a:p>
        </p:txBody>
      </p:sp>
      <p:pic>
        <p:nvPicPr>
          <p:cNvPr id="3" name="Рисунок 2" descr="spring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14348" y="571480"/>
            <a:ext cx="4286250" cy="556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429000"/>
            <a:ext cx="86439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 smtClean="0">
                <a:hlinkClick r:id="rId2" tooltip="Фенология"/>
              </a:rPr>
              <a:t>Фенологически</a:t>
            </a:r>
            <a:r>
              <a:rPr lang="ru-RU" sz="2400" dirty="0" smtClean="0"/>
              <a:t> весна считается наступившей, когда среднесуточная температура начинает превышать 0 градусов по Цельсию.</a:t>
            </a:r>
          </a:p>
          <a:p>
            <a:r>
              <a:rPr lang="ru-RU" sz="2400" dirty="0" smtClean="0"/>
              <a:t>В южных районах России весна сливается с осенью. В средней полосе России весна наступает климатически в среднем в середине марта. В районах с холодным климатом весна тоже сливается с осенью (нет климатического лета, субарктический климат).</a:t>
            </a:r>
            <a:endParaRPr lang="ru-RU" sz="2400" dirty="0"/>
          </a:p>
        </p:txBody>
      </p:sp>
      <p:pic>
        <p:nvPicPr>
          <p:cNvPr id="3" name="Рисунок 2" descr="7deedf01d29892c40a1951fc356c5d06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4227585" cy="3514351"/>
          </a:xfrm>
          <a:prstGeom prst="rect">
            <a:avLst/>
          </a:prstGeom>
        </p:spPr>
      </p:pic>
      <p:pic>
        <p:nvPicPr>
          <p:cNvPr id="4" name="Рисунок 3" descr="0b0578d41dc185e57b0d1fe56b05fbc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86314" y="285728"/>
            <a:ext cx="3571900" cy="3048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2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Март-Протальник</a:t>
            </a:r>
            <a:r>
              <a:rPr lang="ru-RU" sz="2400" dirty="0" smtClean="0"/>
              <a:t>. Весна наступает, солнца прибавляет. Снежные завалы начинают таять от первых лучиков тепла. В проталинах появляются первые цветы - подснежники. И месяц получил имя - </a:t>
            </a:r>
            <a:r>
              <a:rPr lang="ru-RU" sz="2400" dirty="0" err="1" smtClean="0"/>
              <a:t>Протальник</a:t>
            </a:r>
            <a:r>
              <a:rPr lang="ru-RU" sz="2400" dirty="0" smtClean="0"/>
              <a:t>. Пора водить хороводы и весну красную встречать.</a:t>
            </a:r>
            <a:endParaRPr lang="ru-RU" sz="2400" dirty="0"/>
          </a:p>
        </p:txBody>
      </p:sp>
      <p:pic>
        <p:nvPicPr>
          <p:cNvPr id="3" name="Рисунок 2" descr="71405732_1298982083_springflowers_02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4414" y="2452680"/>
            <a:ext cx="6858048" cy="4217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364333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     Весенним равноденствием считается 14 марта. Именно в этот день в каждый дом приходит весна. В старорусские времена с этого дня по календарю начинался год, на Руси встречали </a:t>
            </a:r>
            <a:r>
              <a:rPr lang="ru-RU" sz="2800" dirty="0" err="1" smtClean="0"/>
              <a:t>новолетье</a:t>
            </a:r>
            <a:r>
              <a:rPr lang="ru-RU" sz="2800" dirty="0" smtClean="0"/>
              <a:t>. Это уже потом год начали отсчитывать с сентября. </a:t>
            </a:r>
            <a:endParaRPr lang="ru-RU" sz="2800" dirty="0"/>
          </a:p>
        </p:txBody>
      </p:sp>
      <p:pic>
        <p:nvPicPr>
          <p:cNvPr id="3" name="Рисунок 2" descr="1301888255_de64b946d2e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143372" y="285728"/>
            <a:ext cx="4772025" cy="6357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43538" y="857232"/>
            <a:ext cx="32147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     У многих поэтов, художников, прозаиков часто можно встретить описание весны в природе с прилета грачей. Проделывая долгий путь, грачи прилетают во второй половине марта.</a:t>
            </a:r>
            <a:endParaRPr lang="ru-RU" sz="2800" dirty="0"/>
          </a:p>
        </p:txBody>
      </p:sp>
      <p:pic>
        <p:nvPicPr>
          <p:cNvPr id="3" name="Рисунок 2" descr="RooksBackOfSavrasov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4124" y="357166"/>
            <a:ext cx="4797973" cy="6251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572007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 Грачи прилетают только с приходом весеннего тепла, в наших родных краях, днем встречи грачей считали 17 марта. Следом подходит день </a:t>
            </a:r>
            <a:r>
              <a:rPr lang="ru-RU" sz="2400" dirty="0" err="1" smtClean="0"/>
              <a:t>Конона-Огородника</a:t>
            </a:r>
            <a:r>
              <a:rPr lang="ru-RU" sz="2400" dirty="0" smtClean="0"/>
              <a:t>, по этому дню можно было предсказать, какое ожидает нас лето.</a:t>
            </a:r>
            <a:endParaRPr lang="ru-RU" sz="2400" dirty="0"/>
          </a:p>
        </p:txBody>
      </p:sp>
      <p:pic>
        <p:nvPicPr>
          <p:cNvPr id="3" name="Рисунок 2" descr="7740843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85728"/>
            <a:ext cx="5429288" cy="4184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6528499_da8bf64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00760" y="642918"/>
            <a:ext cx="2905123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263</Words>
  <Application>Microsoft Office PowerPoint</Application>
  <PresentationFormat>Экран (4:3)</PresentationFormat>
  <Paragraphs>26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130464luda</dc:creator>
  <cp:lastModifiedBy>И В. Яшкова</cp:lastModifiedBy>
  <cp:revision>19</cp:revision>
  <dcterms:created xsi:type="dcterms:W3CDTF">2012-03-08T17:16:41Z</dcterms:created>
  <dcterms:modified xsi:type="dcterms:W3CDTF">2012-08-02T12:30:39Z</dcterms:modified>
</cp:coreProperties>
</file>